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67" r:id="rId3"/>
    <p:sldId id="257" r:id="rId4"/>
    <p:sldId id="270" r:id="rId5"/>
    <p:sldId id="279" r:id="rId6"/>
    <p:sldId id="280" r:id="rId7"/>
    <p:sldId id="273" r:id="rId8"/>
    <p:sldId id="282" r:id="rId9"/>
    <p:sldId id="286" r:id="rId10"/>
    <p:sldId id="274" r:id="rId11"/>
    <p:sldId id="284" r:id="rId12"/>
    <p:sldId id="275" r:id="rId13"/>
    <p:sldId id="287" r:id="rId14"/>
    <p:sldId id="281" r:id="rId15"/>
    <p:sldId id="258" r:id="rId16"/>
    <p:sldId id="259" r:id="rId17"/>
    <p:sldId id="260" r:id="rId18"/>
    <p:sldId id="272" r:id="rId19"/>
    <p:sldId id="264" r:id="rId20"/>
    <p:sldId id="265" r:id="rId21"/>
    <p:sldId id="276" r:id="rId22"/>
    <p:sldId id="26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72" autoAdjust="0"/>
  </p:normalViewPr>
  <p:slideViewPr>
    <p:cSldViewPr>
      <p:cViewPr varScale="1">
        <p:scale>
          <a:sx n="59" d="100"/>
          <a:sy n="59" d="100"/>
        </p:scale>
        <p:origin x="17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88B65-1216-4732-A4C9-1096911EBA12}" type="doc">
      <dgm:prSet loTypeId="urn:microsoft.com/office/officeart/2005/8/layout/rings+Icon" loCatId="relationship" qsTypeId="urn:microsoft.com/office/officeart/2005/8/quickstyle/3d4" qsCatId="3D" csTypeId="urn:microsoft.com/office/officeart/2005/8/colors/accent0_3" csCatId="mainScheme" phldr="1"/>
      <dgm:spPr/>
    </dgm:pt>
    <dgm:pt modelId="{D5DB8637-90CA-4E96-8EC0-3E906C571C3F}">
      <dgm:prSet phldrT="[Text]" custT="1"/>
      <dgm:spPr/>
      <dgm:t>
        <a:bodyPr/>
        <a:lstStyle/>
        <a:p>
          <a:r>
            <a:rPr lang="en-US" sz="1800" b="1" dirty="0" smtClean="0"/>
            <a:t>People</a:t>
          </a:r>
          <a:endParaRPr lang="en-US" sz="1800" b="1" dirty="0"/>
        </a:p>
      </dgm:t>
    </dgm:pt>
    <dgm:pt modelId="{71769230-8FD0-4219-AA36-27CDCD1D24F4}" type="parTrans" cxnId="{7A25EE85-B9F0-45DF-9D05-F04FA2D8D839}">
      <dgm:prSet/>
      <dgm:spPr/>
      <dgm:t>
        <a:bodyPr/>
        <a:lstStyle/>
        <a:p>
          <a:endParaRPr lang="en-US"/>
        </a:p>
      </dgm:t>
    </dgm:pt>
    <dgm:pt modelId="{5624550F-1E2F-45EC-9B1D-2239B2F4C9A8}" type="sibTrans" cxnId="{7A25EE85-B9F0-45DF-9D05-F04FA2D8D839}">
      <dgm:prSet/>
      <dgm:spPr/>
      <dgm:t>
        <a:bodyPr/>
        <a:lstStyle/>
        <a:p>
          <a:endParaRPr lang="en-US"/>
        </a:p>
      </dgm:t>
    </dgm:pt>
    <dgm:pt modelId="{55235D18-A160-40B3-88C9-09C9FB504397}">
      <dgm:prSet phldrT="[Text]" custT="1"/>
      <dgm:spPr/>
      <dgm:t>
        <a:bodyPr/>
        <a:lstStyle/>
        <a:p>
          <a:r>
            <a:rPr lang="en-US" sz="1800" b="1" dirty="0" smtClean="0"/>
            <a:t>Environment</a:t>
          </a:r>
          <a:endParaRPr lang="en-US" sz="1800" b="1" dirty="0"/>
        </a:p>
      </dgm:t>
    </dgm:pt>
    <dgm:pt modelId="{1266A5D0-5910-40EA-B978-40233B1CA491}" type="parTrans" cxnId="{3AD76388-9A4F-44CB-87EC-908BD18079EE}">
      <dgm:prSet/>
      <dgm:spPr/>
      <dgm:t>
        <a:bodyPr/>
        <a:lstStyle/>
        <a:p>
          <a:endParaRPr lang="en-US"/>
        </a:p>
      </dgm:t>
    </dgm:pt>
    <dgm:pt modelId="{D8D35F63-5598-4F4E-803A-7383D9905EAE}" type="sibTrans" cxnId="{3AD76388-9A4F-44CB-87EC-908BD18079EE}">
      <dgm:prSet/>
      <dgm:spPr/>
      <dgm:t>
        <a:bodyPr/>
        <a:lstStyle/>
        <a:p>
          <a:endParaRPr lang="en-US"/>
        </a:p>
      </dgm:t>
    </dgm:pt>
    <dgm:pt modelId="{D265600B-2B3A-4F2D-AD04-18DD86748066}">
      <dgm:prSet phldrT="[Text]" custT="1"/>
      <dgm:spPr/>
      <dgm:t>
        <a:bodyPr/>
        <a:lstStyle/>
        <a:p>
          <a:pPr algn="ctr"/>
          <a:r>
            <a:rPr lang="en-US" sz="1800" b="1" dirty="0" smtClean="0"/>
            <a:t>Economy</a:t>
          </a:r>
          <a:endParaRPr lang="en-US" sz="1800" b="1" dirty="0"/>
        </a:p>
      </dgm:t>
    </dgm:pt>
    <dgm:pt modelId="{E9446FC6-9F33-473E-8799-A21823F822DE}" type="parTrans" cxnId="{90ECAE7C-83C8-4A7B-BB5D-47FCC86D1BF1}">
      <dgm:prSet/>
      <dgm:spPr/>
      <dgm:t>
        <a:bodyPr/>
        <a:lstStyle/>
        <a:p>
          <a:endParaRPr lang="en-US"/>
        </a:p>
      </dgm:t>
    </dgm:pt>
    <dgm:pt modelId="{B2977C36-D4D9-4EF5-8840-E5CEAE395632}" type="sibTrans" cxnId="{90ECAE7C-83C8-4A7B-BB5D-47FCC86D1BF1}">
      <dgm:prSet/>
      <dgm:spPr/>
      <dgm:t>
        <a:bodyPr/>
        <a:lstStyle/>
        <a:p>
          <a:endParaRPr lang="en-US"/>
        </a:p>
      </dgm:t>
    </dgm:pt>
    <dgm:pt modelId="{EC1FDC07-C4CB-419B-AE1E-F63140C744BD}" type="pres">
      <dgm:prSet presAssocID="{67C88B65-1216-4732-A4C9-1096911EBA12}" presName="Name0" presStyleCnt="0">
        <dgm:presLayoutVars>
          <dgm:chMax val="7"/>
          <dgm:dir/>
          <dgm:resizeHandles val="exact"/>
        </dgm:presLayoutVars>
      </dgm:prSet>
      <dgm:spPr/>
    </dgm:pt>
    <dgm:pt modelId="{DF26B8E8-C658-4269-98D6-35E03B96A3BD}" type="pres">
      <dgm:prSet presAssocID="{67C88B65-1216-4732-A4C9-1096911EBA12}" presName="ellipse1" presStyleLbl="vennNode1" presStyleIdx="0" presStyleCnt="3" custLinFactNeighborX="13984">
        <dgm:presLayoutVars>
          <dgm:bulletEnabled val="1"/>
        </dgm:presLayoutVars>
      </dgm:prSet>
      <dgm:spPr/>
      <dgm:t>
        <a:bodyPr/>
        <a:lstStyle/>
        <a:p>
          <a:endParaRPr lang="en-US"/>
        </a:p>
      </dgm:t>
    </dgm:pt>
    <dgm:pt modelId="{32D9A26D-17DA-4CFB-8CF7-0867507C07EF}" type="pres">
      <dgm:prSet presAssocID="{67C88B65-1216-4732-A4C9-1096911EBA12}" presName="ellipse2" presStyleLbl="vennNode1" presStyleIdx="1" presStyleCnt="3" custLinFactNeighborX="-444" custLinFactNeighborY="-726">
        <dgm:presLayoutVars>
          <dgm:bulletEnabled val="1"/>
        </dgm:presLayoutVars>
      </dgm:prSet>
      <dgm:spPr/>
      <dgm:t>
        <a:bodyPr/>
        <a:lstStyle/>
        <a:p>
          <a:endParaRPr lang="en-US"/>
        </a:p>
      </dgm:t>
    </dgm:pt>
    <dgm:pt modelId="{881559FB-4B30-4DDB-B844-466B71387C57}" type="pres">
      <dgm:prSet presAssocID="{67C88B65-1216-4732-A4C9-1096911EBA12}" presName="ellipse3" presStyleLbl="vennNode1" presStyleIdx="2" presStyleCnt="3" custLinFactNeighborX="-15374" custLinFactNeighborY="-5748">
        <dgm:presLayoutVars>
          <dgm:bulletEnabled val="1"/>
        </dgm:presLayoutVars>
      </dgm:prSet>
      <dgm:spPr/>
      <dgm:t>
        <a:bodyPr/>
        <a:lstStyle/>
        <a:p>
          <a:endParaRPr lang="en-US"/>
        </a:p>
      </dgm:t>
    </dgm:pt>
  </dgm:ptLst>
  <dgm:cxnLst>
    <dgm:cxn modelId="{C2091F69-C5C5-4B76-8B8E-07D63466652D}" type="presOf" srcId="{55235D18-A160-40B3-88C9-09C9FB504397}" destId="{32D9A26D-17DA-4CFB-8CF7-0867507C07EF}" srcOrd="0" destOrd="0" presId="urn:microsoft.com/office/officeart/2005/8/layout/rings+Icon"/>
    <dgm:cxn modelId="{7A25EE85-B9F0-45DF-9D05-F04FA2D8D839}" srcId="{67C88B65-1216-4732-A4C9-1096911EBA12}" destId="{D5DB8637-90CA-4E96-8EC0-3E906C571C3F}" srcOrd="0" destOrd="0" parTransId="{71769230-8FD0-4219-AA36-27CDCD1D24F4}" sibTransId="{5624550F-1E2F-45EC-9B1D-2239B2F4C9A8}"/>
    <dgm:cxn modelId="{90ECAE7C-83C8-4A7B-BB5D-47FCC86D1BF1}" srcId="{67C88B65-1216-4732-A4C9-1096911EBA12}" destId="{D265600B-2B3A-4F2D-AD04-18DD86748066}" srcOrd="2" destOrd="0" parTransId="{E9446FC6-9F33-473E-8799-A21823F822DE}" sibTransId="{B2977C36-D4D9-4EF5-8840-E5CEAE395632}"/>
    <dgm:cxn modelId="{4511A98D-7A75-4C7B-9DC0-672DDBD9E68B}" type="presOf" srcId="{D5DB8637-90CA-4E96-8EC0-3E906C571C3F}" destId="{DF26B8E8-C658-4269-98D6-35E03B96A3BD}" srcOrd="0" destOrd="0" presId="urn:microsoft.com/office/officeart/2005/8/layout/rings+Icon"/>
    <dgm:cxn modelId="{3A522D8C-46BC-4160-9AE3-2329FE347DE3}" type="presOf" srcId="{67C88B65-1216-4732-A4C9-1096911EBA12}" destId="{EC1FDC07-C4CB-419B-AE1E-F63140C744BD}" srcOrd="0" destOrd="0" presId="urn:microsoft.com/office/officeart/2005/8/layout/rings+Icon"/>
    <dgm:cxn modelId="{68428082-AD49-4B42-96A3-9979559BD538}" type="presOf" srcId="{D265600B-2B3A-4F2D-AD04-18DD86748066}" destId="{881559FB-4B30-4DDB-B844-466B71387C57}" srcOrd="0" destOrd="0" presId="urn:microsoft.com/office/officeart/2005/8/layout/rings+Icon"/>
    <dgm:cxn modelId="{3AD76388-9A4F-44CB-87EC-908BD18079EE}" srcId="{67C88B65-1216-4732-A4C9-1096911EBA12}" destId="{55235D18-A160-40B3-88C9-09C9FB504397}" srcOrd="1" destOrd="0" parTransId="{1266A5D0-5910-40EA-B978-40233B1CA491}" sibTransId="{D8D35F63-5598-4F4E-803A-7383D9905EAE}"/>
    <dgm:cxn modelId="{C0D4ECEA-1A1C-4E6A-846B-4F47A88E6A06}" type="presParOf" srcId="{EC1FDC07-C4CB-419B-AE1E-F63140C744BD}" destId="{DF26B8E8-C658-4269-98D6-35E03B96A3BD}" srcOrd="0" destOrd="0" presId="urn:microsoft.com/office/officeart/2005/8/layout/rings+Icon"/>
    <dgm:cxn modelId="{83207EB2-16F0-4888-BF69-B64E6BDA212B}" type="presParOf" srcId="{EC1FDC07-C4CB-419B-AE1E-F63140C744BD}" destId="{32D9A26D-17DA-4CFB-8CF7-0867507C07EF}" srcOrd="1" destOrd="0" presId="urn:microsoft.com/office/officeart/2005/8/layout/rings+Icon"/>
    <dgm:cxn modelId="{25A3F6E9-1F87-448A-A91C-468E73CEB866}" type="presParOf" srcId="{EC1FDC07-C4CB-419B-AE1E-F63140C744BD}" destId="{881559FB-4B30-4DDB-B844-466B71387C5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6B8E8-C658-4269-98D6-35E03B96A3BD}">
      <dsp:nvSpPr>
        <dsp:cNvPr id="0" name=""/>
        <dsp:cNvSpPr/>
      </dsp:nvSpPr>
      <dsp:spPr>
        <a:xfrm>
          <a:off x="914392" y="0"/>
          <a:ext cx="2879921" cy="2879879"/>
        </a:xfrm>
        <a:prstGeom prst="ellipse">
          <a:avLst/>
        </a:prstGeom>
        <a:solidFill>
          <a:schemeClr val="dk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People</a:t>
          </a:r>
          <a:endParaRPr lang="en-US" sz="1800" b="1" kern="1200" dirty="0"/>
        </a:p>
      </dsp:txBody>
      <dsp:txXfrm>
        <a:off x="1336147" y="421749"/>
        <a:ext cx="2036411" cy="2036381"/>
      </dsp:txXfrm>
    </dsp:sp>
    <dsp:sp modelId="{32D9A26D-17DA-4CFB-8CF7-0867507C07EF}">
      <dsp:nvSpPr>
        <dsp:cNvPr id="0" name=""/>
        <dsp:cNvSpPr/>
      </dsp:nvSpPr>
      <dsp:spPr>
        <a:xfrm>
          <a:off x="1981197" y="1899812"/>
          <a:ext cx="2879921" cy="2879879"/>
        </a:xfrm>
        <a:prstGeom prst="ellipse">
          <a:avLst/>
        </a:prstGeom>
        <a:solidFill>
          <a:schemeClr val="dk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Environment</a:t>
          </a:r>
          <a:endParaRPr lang="en-US" sz="1800" b="1" kern="1200" dirty="0"/>
        </a:p>
      </dsp:txBody>
      <dsp:txXfrm>
        <a:off x="2402952" y="2321561"/>
        <a:ext cx="2036411" cy="2036381"/>
      </dsp:txXfrm>
    </dsp:sp>
    <dsp:sp modelId="{881559FB-4B30-4DDB-B844-466B71387C57}">
      <dsp:nvSpPr>
        <dsp:cNvPr id="0" name=""/>
        <dsp:cNvSpPr/>
      </dsp:nvSpPr>
      <dsp:spPr>
        <a:xfrm>
          <a:off x="3031793" y="0"/>
          <a:ext cx="2879921" cy="2879879"/>
        </a:xfrm>
        <a:prstGeom prst="ellipse">
          <a:avLst/>
        </a:prstGeom>
        <a:solidFill>
          <a:schemeClr val="dk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Economy</a:t>
          </a:r>
          <a:endParaRPr lang="en-US" sz="1800" b="1" kern="1200" dirty="0"/>
        </a:p>
      </dsp:txBody>
      <dsp:txXfrm>
        <a:off x="3453548" y="421749"/>
        <a:ext cx="2036411" cy="203638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E0650-9BFE-4D8F-918F-8FB02EBA5387}"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D5DBA-7DD7-45ED-928C-38070861F859}" type="slidenum">
              <a:rPr lang="en-US" smtClean="0"/>
              <a:t>‹#›</a:t>
            </a:fld>
            <a:endParaRPr lang="en-US"/>
          </a:p>
        </p:txBody>
      </p:sp>
    </p:spTree>
    <p:extLst>
      <p:ext uri="{BB962C8B-B14F-4D97-AF65-F5344CB8AC3E}">
        <p14:creationId xmlns:p14="http://schemas.microsoft.com/office/powerpoint/2010/main" val="172391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5DBA-7DD7-45ED-928C-38070861F859}" type="slidenum">
              <a:rPr lang="en-US" smtClean="0"/>
              <a:t>6</a:t>
            </a:fld>
            <a:endParaRPr lang="en-US"/>
          </a:p>
        </p:txBody>
      </p:sp>
    </p:spTree>
    <p:extLst>
      <p:ext uri="{BB962C8B-B14F-4D97-AF65-F5344CB8AC3E}">
        <p14:creationId xmlns:p14="http://schemas.microsoft.com/office/powerpoint/2010/main" val="345412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5DBA-7DD7-45ED-928C-38070861F859}" type="slidenum">
              <a:rPr lang="en-US" smtClean="0"/>
              <a:t>9</a:t>
            </a:fld>
            <a:endParaRPr lang="en-US"/>
          </a:p>
        </p:txBody>
      </p:sp>
    </p:spTree>
    <p:extLst>
      <p:ext uri="{BB962C8B-B14F-4D97-AF65-F5344CB8AC3E}">
        <p14:creationId xmlns:p14="http://schemas.microsoft.com/office/powerpoint/2010/main" val="406609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UCSB completed third party verification of its 2018 GHG emissions and total operational greenhouse gas emissions were ~25% below 1990 levels, despite a near doubling in GSF</a:t>
            </a:r>
            <a:endParaRPr lang="en-US" dirty="0"/>
          </a:p>
        </p:txBody>
      </p:sp>
      <p:sp>
        <p:nvSpPr>
          <p:cNvPr id="4" name="Slide Number Placeholder 3"/>
          <p:cNvSpPr>
            <a:spLocks noGrp="1"/>
          </p:cNvSpPr>
          <p:nvPr>
            <p:ph type="sldNum" sz="quarter" idx="10"/>
          </p:nvPr>
        </p:nvSpPr>
        <p:spPr/>
        <p:txBody>
          <a:bodyPr/>
          <a:lstStyle/>
          <a:p>
            <a:fld id="{1A3D5DBA-7DD7-45ED-928C-38070861F859}" type="slidenum">
              <a:rPr lang="en-US" smtClean="0"/>
              <a:t>10</a:t>
            </a:fld>
            <a:endParaRPr lang="en-US"/>
          </a:p>
        </p:txBody>
      </p:sp>
    </p:spTree>
    <p:extLst>
      <p:ext uri="{BB962C8B-B14F-4D97-AF65-F5344CB8AC3E}">
        <p14:creationId xmlns:p14="http://schemas.microsoft.com/office/powerpoint/2010/main" val="236872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5DBA-7DD7-45ED-928C-38070861F859}" type="slidenum">
              <a:rPr lang="en-US" smtClean="0"/>
              <a:t>17</a:t>
            </a:fld>
            <a:endParaRPr lang="en-US"/>
          </a:p>
        </p:txBody>
      </p:sp>
    </p:spTree>
    <p:extLst>
      <p:ext uri="{BB962C8B-B14F-4D97-AF65-F5344CB8AC3E}">
        <p14:creationId xmlns:p14="http://schemas.microsoft.com/office/powerpoint/2010/main" val="229989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Sustainability Internship Program, based in the Department of Geography, offers students opportunities to gain experience in sustainability projects and make a difference on campus as well as in the local community.  These include paid, academic credit, and volunteer-based internships and volunteer activities. The program also serves as a resource center for finding internships with other campus offices and off campus programs related to sustainability.   The staff is very dedicated to helping each student find an opportunity best suited to them.</a:t>
            </a:r>
            <a:endParaRPr lang="en-US" dirty="0"/>
          </a:p>
        </p:txBody>
      </p:sp>
      <p:sp>
        <p:nvSpPr>
          <p:cNvPr id="4" name="Slide Number Placeholder 3"/>
          <p:cNvSpPr>
            <a:spLocks noGrp="1"/>
          </p:cNvSpPr>
          <p:nvPr>
            <p:ph type="sldNum" sz="quarter" idx="10"/>
          </p:nvPr>
        </p:nvSpPr>
        <p:spPr/>
        <p:txBody>
          <a:bodyPr/>
          <a:lstStyle/>
          <a:p>
            <a:fld id="{1A3D5DBA-7DD7-45ED-928C-38070861F859}" type="slidenum">
              <a:rPr lang="en-US" smtClean="0"/>
              <a:t>21</a:t>
            </a:fld>
            <a:endParaRPr lang="en-US"/>
          </a:p>
        </p:txBody>
      </p:sp>
    </p:spTree>
    <p:extLst>
      <p:ext uri="{BB962C8B-B14F-4D97-AF65-F5344CB8AC3E}">
        <p14:creationId xmlns:p14="http://schemas.microsoft.com/office/powerpoint/2010/main" val="107422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88ADACF-07D7-462A-BC29-5350E88E215A}" type="datetimeFigureOut">
              <a:rPr lang="en-US" smtClean="0"/>
              <a:t>6/8/2020</a:t>
            </a:fld>
            <a:endParaRPr lang="en-US"/>
          </a:p>
        </p:txBody>
      </p:sp>
      <p:sp>
        <p:nvSpPr>
          <p:cNvPr id="8" name="Slide Number Placeholder 7"/>
          <p:cNvSpPr>
            <a:spLocks noGrp="1"/>
          </p:cNvSpPr>
          <p:nvPr>
            <p:ph type="sldNum" sz="quarter" idx="11"/>
          </p:nvPr>
        </p:nvSpPr>
        <p:spPr/>
        <p:txBody>
          <a:bodyPr/>
          <a:lstStyle/>
          <a:p>
            <a:fld id="{F1CE02C9-376C-40C3-A7EC-A92758CC8F1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ADACF-07D7-462A-BC29-5350E88E215A}"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ADACF-07D7-462A-BC29-5350E88E215A}"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88ADACF-07D7-462A-BC29-5350E88E215A}"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ADACF-07D7-462A-BC29-5350E88E215A}"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E02C9-376C-40C3-A7EC-A92758CC8F1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88ADACF-07D7-462A-BC29-5350E88E215A}"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E02C9-376C-40C3-A7EC-A92758CC8F1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88ADACF-07D7-462A-BC29-5350E88E215A}"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E02C9-376C-40C3-A7EC-A92758CC8F1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8ADACF-07D7-462A-BC29-5350E88E215A}"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ADACF-07D7-462A-BC29-5350E88E215A}"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ADACF-07D7-462A-BC29-5350E88E215A}"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ADACF-07D7-462A-BC29-5350E88E215A}"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E02C9-376C-40C3-A7EC-A92758CC8F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88ADACF-07D7-462A-BC29-5350E88E215A}" type="datetimeFigureOut">
              <a:rPr lang="en-US" smtClean="0"/>
              <a:t>6/8/2020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CE02C9-376C-40C3-A7EC-A92758CC8F1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ustainability.ucsb.edu/get-involved-stud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stainability.ucsb.edu/get-involved-student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ustainability.ucsb.edu/"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819399"/>
          </a:xfrm>
        </p:spPr>
        <p:txBody>
          <a:bodyPr/>
          <a:lstStyle/>
          <a:p>
            <a:r>
              <a:rPr lang="en-US" b="1" dirty="0" smtClean="0">
                <a:solidFill>
                  <a:srgbClr val="0039A6"/>
                </a:solidFill>
                <a:latin typeface="Avenir LT Std 65 Medium" panose="020B0603020203020204" pitchFamily="34" charset="0"/>
              </a:rPr>
              <a:t>Sustainability at UCSB</a:t>
            </a:r>
            <a:r>
              <a:rPr lang="en-US" dirty="0" smtClean="0">
                <a:solidFill>
                  <a:srgbClr val="0039A6"/>
                </a:solidFill>
              </a:rPr>
              <a:t/>
            </a:r>
            <a:br>
              <a:rPr lang="en-US" dirty="0" smtClean="0">
                <a:solidFill>
                  <a:srgbClr val="0039A6"/>
                </a:solidFill>
              </a:rPr>
            </a:br>
            <a:endParaRPr lang="en-US" sz="3600" dirty="0">
              <a:solidFill>
                <a:srgbClr val="0039A6"/>
              </a:solidFill>
            </a:endParaRPr>
          </a:p>
        </p:txBody>
      </p:sp>
      <p:sp>
        <p:nvSpPr>
          <p:cNvPr id="3" name="Subtitle 2"/>
          <p:cNvSpPr>
            <a:spLocks noGrp="1"/>
          </p:cNvSpPr>
          <p:nvPr>
            <p:ph type="subTitle" idx="1"/>
          </p:nvPr>
        </p:nvSpPr>
        <p:spPr>
          <a:xfrm>
            <a:off x="1371600" y="3810000"/>
            <a:ext cx="6400800" cy="1219200"/>
          </a:xfrm>
        </p:spPr>
        <p:txBody>
          <a:bodyPr/>
          <a:lstStyle/>
          <a:p>
            <a:r>
              <a:rPr lang="en-US" dirty="0" smtClean="0">
                <a:solidFill>
                  <a:schemeClr val="tx1"/>
                </a:solidFill>
                <a:latin typeface="Avenir LT Std 65 Medium" panose="020B0603020203020204" pitchFamily="34" charset="0"/>
              </a:rPr>
              <a:t>Freshman Orientation</a:t>
            </a:r>
          </a:p>
          <a:p>
            <a:r>
              <a:rPr lang="en-US" dirty="0" smtClean="0">
                <a:solidFill>
                  <a:schemeClr val="tx1"/>
                </a:solidFill>
                <a:latin typeface="Avenir LT Std 65 Medium" panose="020B0603020203020204" pitchFamily="34" charset="0"/>
              </a:rPr>
              <a:t>Summer 2020</a:t>
            </a:r>
            <a:endParaRPr lang="en-US" dirty="0">
              <a:solidFill>
                <a:schemeClr val="tx1"/>
              </a:solidFill>
              <a:latin typeface="Avenir LT Std 65 Medium" panose="020B0603020203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257801"/>
            <a:ext cx="2508782" cy="144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524501"/>
            <a:ext cx="3298902" cy="914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794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409"/>
          <a:stretch/>
        </p:blipFill>
        <p:spPr>
          <a:xfrm>
            <a:off x="0" y="-25400"/>
            <a:ext cx="9144000" cy="6959600"/>
          </a:xfrm>
          <a:prstGeom prst="rect">
            <a:avLst/>
          </a:prstGeom>
        </p:spPr>
      </p:pic>
      <p:sp>
        <p:nvSpPr>
          <p:cNvPr id="2" name="Title 1"/>
          <p:cNvSpPr>
            <a:spLocks noGrp="1"/>
          </p:cNvSpPr>
          <p:nvPr>
            <p:ph type="title"/>
          </p:nvPr>
        </p:nvSpPr>
        <p:spPr>
          <a:xfrm>
            <a:off x="457200" y="228600"/>
            <a:ext cx="8229600" cy="990600"/>
          </a:xfrm>
        </p:spPr>
        <p:txBody>
          <a:bodyPr/>
          <a:lstStyle/>
          <a:p>
            <a:r>
              <a:rPr lang="en-US" b="1" dirty="0" smtClean="0"/>
              <a:t>Carbon Neutrality</a:t>
            </a:r>
            <a:endParaRPr lang="en-US" b="1" dirty="0"/>
          </a:p>
        </p:txBody>
      </p:sp>
      <p:sp>
        <p:nvSpPr>
          <p:cNvPr id="3" name="Content Placeholder 2"/>
          <p:cNvSpPr>
            <a:spLocks noGrp="1"/>
          </p:cNvSpPr>
          <p:nvPr>
            <p:ph idx="1"/>
          </p:nvPr>
        </p:nvSpPr>
        <p:spPr>
          <a:xfrm>
            <a:off x="457200" y="990600"/>
            <a:ext cx="8229600" cy="5638800"/>
          </a:xfrm>
        </p:spPr>
        <p:txBody>
          <a:bodyPr>
            <a:normAutofit fontScale="62500" lnSpcReduction="20000"/>
          </a:bodyPr>
          <a:lstStyle/>
          <a:p>
            <a:pPr marL="0" indent="0">
              <a:buNone/>
            </a:pPr>
            <a:endParaRPr lang="en-US" dirty="0" smtClean="0">
              <a:solidFill>
                <a:schemeClr val="bg1"/>
              </a:solidFill>
              <a:latin typeface="Avenir LT Std 35 Light" panose="020B0402020203020204" pitchFamily="34" charset="0"/>
            </a:endParaRPr>
          </a:p>
          <a:p>
            <a:endParaRPr lang="en-US" dirty="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endParaRPr lang="en-US" dirty="0" smtClean="0">
              <a:solidFill>
                <a:schemeClr val="bg1"/>
              </a:solidFill>
              <a:latin typeface="+mn-lt"/>
            </a:endParaRPr>
          </a:p>
          <a:p>
            <a:pPr marL="0" indent="0" algn="ctr">
              <a:buNone/>
            </a:pPr>
            <a:endParaRPr lang="en-US" dirty="0">
              <a:solidFill>
                <a:schemeClr val="bg1"/>
              </a:solidFill>
              <a:latin typeface="Avenir LT Std 45 Book" panose="020B0502020203020204"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endPar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r>
              <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We are committed to becoming climate </a:t>
            </a:r>
          </a:p>
          <a:p>
            <a:pPr marL="0" indent="0" algn="ctr">
              <a:buNone/>
            </a:pPr>
            <a:r>
              <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neutral by 2025</a:t>
            </a:r>
          </a:p>
          <a:p>
            <a:pPr marL="0" indent="0" algn="ctr">
              <a:buNone/>
            </a:pPr>
            <a:endPar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r>
              <a:rPr lang="en-US" sz="3400" b="1" dirty="0">
                <a:solidFill>
                  <a:schemeClr val="bg1"/>
                </a:solidFill>
                <a:effectLst>
                  <a:outerShdw blurRad="38100" dist="38100" dir="2700000" algn="tl">
                    <a:srgbClr val="000000">
                      <a:alpha val="43137"/>
                    </a:srgbClr>
                  </a:outerShdw>
                </a:effectLst>
                <a:latin typeface="Avenir LT Std 45 Book" panose="020B0502020203020204" pitchFamily="34" charset="0"/>
              </a:rPr>
              <a:t>UCSB’s total operational greenhouse gas emissions </a:t>
            </a:r>
            <a:r>
              <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are </a:t>
            </a:r>
            <a:r>
              <a:rPr lang="en-US" sz="3400" b="1" dirty="0">
                <a:solidFill>
                  <a:schemeClr val="bg1"/>
                </a:solidFill>
                <a:effectLst>
                  <a:outerShdw blurRad="38100" dist="38100" dir="2700000" algn="tl">
                    <a:srgbClr val="000000">
                      <a:alpha val="43137"/>
                    </a:srgbClr>
                  </a:outerShdw>
                </a:effectLst>
                <a:latin typeface="Avenir LT Std 45 Book" panose="020B0502020203020204" pitchFamily="34" charset="0"/>
              </a:rPr>
              <a:t>~25% below 1990 levels, despite a near doubling in GSF. This is largely due to on going investments in energy efficiency and our 6.2 MW of on campus solar energy. Both of which are saving our campus money. </a:t>
            </a:r>
            <a:endPar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endParaRPr lang="en-US" sz="3400" b="1" dirty="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r>
              <a:rPr lang="en-US" sz="3400" dirty="0">
                <a:solidFill>
                  <a:schemeClr val="bg1"/>
                </a:solidFill>
                <a:effectLst>
                  <a:outerShdw blurRad="38100" dist="38100" dir="2700000" algn="tl">
                    <a:srgbClr val="000000">
                      <a:alpha val="43137"/>
                    </a:srgbClr>
                  </a:outerShdw>
                </a:effectLst>
                <a:latin typeface="Avenir LT Std 45 Book" panose="020B0502020203020204" pitchFamily="34" charset="0"/>
              </a:rPr>
              <a:t> </a:t>
            </a:r>
            <a:r>
              <a:rPr lang="en-US" sz="3400"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UC </a:t>
            </a:r>
            <a:r>
              <a:rPr lang="en-US" sz="3400" b="1"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divested</a:t>
            </a:r>
            <a:r>
              <a:rPr lang="en-US" sz="3400" dirty="0">
                <a:solidFill>
                  <a:schemeClr val="bg1"/>
                </a:solidFill>
                <a:effectLst>
                  <a:outerShdw blurRad="38100" dist="38100" dir="2700000" algn="tl">
                    <a:srgbClr val="000000">
                      <a:alpha val="43137"/>
                    </a:srgbClr>
                  </a:outerShdw>
                </a:effectLst>
                <a:latin typeface="Avenir LT Std 45 Book" panose="020B0502020203020204" pitchFamily="34" charset="0"/>
              </a:rPr>
              <a:t> from all </a:t>
            </a:r>
            <a:r>
              <a:rPr lang="en-US" sz="3400" b="1" dirty="0">
                <a:solidFill>
                  <a:schemeClr val="bg1"/>
                </a:solidFill>
                <a:effectLst>
                  <a:outerShdw blurRad="38100" dist="38100" dir="2700000" algn="tl">
                    <a:srgbClr val="000000">
                      <a:alpha val="43137"/>
                    </a:srgbClr>
                  </a:outerShdw>
                </a:effectLst>
                <a:latin typeface="Avenir LT Std 45 Book" panose="020B0502020203020204" pitchFamily="34" charset="0"/>
              </a:rPr>
              <a:t>fossil fuels</a:t>
            </a:r>
            <a:r>
              <a:rPr lang="en-US" sz="3400" dirty="0">
                <a:solidFill>
                  <a:schemeClr val="bg1"/>
                </a:solidFill>
                <a:effectLst>
                  <a:outerShdw blurRad="38100" dist="38100" dir="2700000" algn="tl">
                    <a:srgbClr val="000000">
                      <a:alpha val="43137"/>
                    </a:srgbClr>
                  </a:outerShdw>
                </a:effectLst>
                <a:latin typeface="Avenir LT Std 45 Book" panose="020B0502020203020204" pitchFamily="34" charset="0"/>
              </a:rPr>
              <a:t>, removing them from its $126-billion investment portfolio</a:t>
            </a:r>
            <a:endParaRPr lang="en-US" sz="3400" b="1" dirty="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endParaRPr lang="en-US" b="1" dirty="0" smtClean="0">
              <a:solidFill>
                <a:schemeClr val="bg1"/>
              </a:solidFill>
              <a:latin typeface="Avenir LT Std 35 Light" panose="020B0402020203020204" pitchFamily="34" charset="0"/>
            </a:endParaRPr>
          </a:p>
          <a:p>
            <a:pPr marL="0" indent="0" algn="ctr">
              <a:buNone/>
            </a:pPr>
            <a:endParaRPr lang="en-US" b="1" dirty="0" smtClean="0">
              <a:solidFill>
                <a:schemeClr val="bg1"/>
              </a:solidFill>
              <a:latin typeface="Avenir LT Std 35 Light" panose="020B0402020203020204" pitchFamily="34" charset="0"/>
            </a:endParaRPr>
          </a:p>
        </p:txBody>
      </p:sp>
    </p:spTree>
    <p:extLst>
      <p:ext uri="{BB962C8B-B14F-4D97-AF65-F5344CB8AC3E}">
        <p14:creationId xmlns:p14="http://schemas.microsoft.com/office/powerpoint/2010/main" val="276686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67" t="-1111" r="8034" b="-1"/>
          <a:stretch/>
        </p:blipFill>
        <p:spPr>
          <a:xfrm>
            <a:off x="0" y="-76201"/>
            <a:ext cx="9144001" cy="6934201"/>
          </a:xfrm>
          <a:prstGeom prst="rect">
            <a:avLst/>
          </a:prstGeom>
        </p:spPr>
      </p:pic>
      <p:sp>
        <p:nvSpPr>
          <p:cNvPr id="2" name="Title 1"/>
          <p:cNvSpPr>
            <a:spLocks noGrp="1"/>
          </p:cNvSpPr>
          <p:nvPr>
            <p:ph type="title"/>
          </p:nvPr>
        </p:nvSpPr>
        <p:spPr>
          <a:xfrm>
            <a:off x="457200" y="0"/>
            <a:ext cx="8229600" cy="1219200"/>
          </a:xfrm>
        </p:spPr>
        <p:txBody>
          <a:bodyPr/>
          <a:lstStyle/>
          <a:p>
            <a:r>
              <a:rPr lang="en-US" b="1" dirty="0" smtClean="0">
                <a:latin typeface="Avenir LT Std 45 Book" panose="020B0502020203020204" pitchFamily="34" charset="0"/>
              </a:rPr>
              <a:t>Built Environment</a:t>
            </a:r>
            <a:endParaRPr lang="en-US" b="1" dirty="0">
              <a:latin typeface="Avenir LT Std 45 Book" panose="020B0502020203020204" pitchFamily="34" charset="0"/>
            </a:endParaRPr>
          </a:p>
        </p:txBody>
      </p:sp>
      <p:sp>
        <p:nvSpPr>
          <p:cNvPr id="3" name="Content Placeholder 2"/>
          <p:cNvSpPr>
            <a:spLocks noGrp="1"/>
          </p:cNvSpPr>
          <p:nvPr>
            <p:ph idx="1"/>
          </p:nvPr>
        </p:nvSpPr>
        <p:spPr>
          <a:xfrm>
            <a:off x="152400" y="1600200"/>
            <a:ext cx="8991600" cy="5257800"/>
          </a:xfrm>
        </p:spPr>
        <p:txBody>
          <a:bodyPr>
            <a:normAutofit fontScale="92500" lnSpcReduction="10000"/>
          </a:bodyPr>
          <a:lstStyle/>
          <a:p>
            <a:endParaRPr lang="en-US" dirty="0" smtClean="0">
              <a:solidFill>
                <a:schemeClr val="bg1"/>
              </a:solidFill>
              <a:latin typeface="Avenir LT Std 35 Light" panose="020B0402020203020204" pitchFamily="34" charset="0"/>
            </a:endParaRPr>
          </a:p>
          <a:p>
            <a:endParaRPr lang="en-US" dirty="0" smtClean="0">
              <a:solidFill>
                <a:schemeClr val="bg1"/>
              </a:solidFill>
              <a:latin typeface="Avenir LT Std 35 Light" panose="020B0402020203020204" pitchFamily="34" charset="0"/>
            </a:endParaRPr>
          </a:p>
          <a:p>
            <a:endParaRPr lang="en-US" dirty="0">
              <a:solidFill>
                <a:schemeClr val="bg1"/>
              </a:solidFill>
              <a:latin typeface="Avenir LT Std 35 Light" panose="020B0402020203020204" pitchFamily="34" charset="0"/>
            </a:endParaRPr>
          </a:p>
          <a:p>
            <a:endParaRPr lang="en-US" dirty="0" smtClean="0">
              <a:solidFill>
                <a:schemeClr val="bg1"/>
              </a:solidFill>
              <a:latin typeface="Avenir LT Std 35 Light" panose="020B0402020203020204" pitchFamily="34" charset="0"/>
            </a:endParaRPr>
          </a:p>
          <a:p>
            <a:endParaRPr lang="en-US" dirty="0">
              <a:solidFill>
                <a:schemeClr val="bg1"/>
              </a:solidFill>
              <a:latin typeface="Avenir LT Std 35 Light" panose="020B0402020203020204" pitchFamily="34" charset="0"/>
            </a:endParaRPr>
          </a:p>
          <a:p>
            <a:pPr marL="0" indent="0">
              <a:buNone/>
            </a:pPr>
            <a:endParaRPr lang="en-US" dirty="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Home to the first double </a:t>
            </a:r>
            <a:r>
              <a:rPr lang="en-US" dirty="0">
                <a:solidFill>
                  <a:schemeClr val="bg1"/>
                </a:solidFill>
                <a:effectLst>
                  <a:outerShdw blurRad="38100" dist="38100" dir="2700000" algn="tl">
                    <a:srgbClr val="000000">
                      <a:alpha val="43137"/>
                    </a:srgbClr>
                  </a:outerShdw>
                </a:effectLst>
                <a:latin typeface="Avenir LT Std 45 Book" panose="020B0502020203020204" pitchFamily="34" charset="0"/>
              </a:rPr>
              <a:t>platinum Leadership in Energy and Environmental </a:t>
            </a: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Design (LEED) </a:t>
            </a:r>
            <a:r>
              <a:rPr lang="en-US" dirty="0">
                <a:solidFill>
                  <a:schemeClr val="bg1"/>
                </a:solidFill>
                <a:effectLst>
                  <a:outerShdw blurRad="38100" dist="38100" dir="2700000" algn="tl">
                    <a:srgbClr val="000000">
                      <a:alpha val="43137"/>
                    </a:srgbClr>
                  </a:outerShdw>
                </a:effectLst>
                <a:latin typeface="Avenir LT Std 45 Book" panose="020B0502020203020204" pitchFamily="34" charset="0"/>
              </a:rPr>
              <a:t>certified lab building in the </a:t>
            </a: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nation and the </a:t>
            </a:r>
            <a:r>
              <a:rPr lang="en-US" dirty="0">
                <a:solidFill>
                  <a:schemeClr val="bg1"/>
                </a:solidFill>
                <a:effectLst>
                  <a:outerShdw blurRad="38100" dist="38100" dir="2700000" algn="tl">
                    <a:srgbClr val="000000">
                      <a:alpha val="43137"/>
                    </a:srgbClr>
                  </a:outerShdw>
                </a:effectLst>
                <a:latin typeface="Avenir LT Std 45 Book" panose="020B0502020203020204" pitchFamily="34" charset="0"/>
              </a:rPr>
              <a:t>first residential complex (Sierra Madre Village) in the UC system to attain Platinum certification, the highest possible rating for sustainable design under the category </a:t>
            </a: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LEED </a:t>
            </a:r>
            <a:r>
              <a:rPr lang="en-US" dirty="0">
                <a:solidFill>
                  <a:schemeClr val="bg1"/>
                </a:solidFill>
                <a:effectLst>
                  <a:outerShdw blurRad="38100" dist="38100" dir="2700000" algn="tl">
                    <a:srgbClr val="000000">
                      <a:alpha val="43137"/>
                    </a:srgbClr>
                  </a:outerShdw>
                </a:effectLst>
                <a:latin typeface="Avenir LT Std 45 Book" panose="020B0502020203020204" pitchFamily="34" charset="0"/>
              </a:rPr>
              <a:t>for Homes</a:t>
            </a: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a:t>
            </a:r>
          </a:p>
          <a:p>
            <a:pPr marL="0" indent="0" algn="ctr">
              <a:buNone/>
            </a:pPr>
            <a:endPar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endParaRPr>
          </a:p>
          <a:p>
            <a:pPr marL="0" indent="0" algn="ctr">
              <a:buNone/>
            </a:pPr>
            <a:r>
              <a:rPr lang="en-US" dirty="0" smtClean="0">
                <a:solidFill>
                  <a:schemeClr val="bg1"/>
                </a:solidFill>
                <a:effectLst>
                  <a:outerShdw blurRad="38100" dist="38100" dir="2700000" algn="tl">
                    <a:srgbClr val="000000">
                      <a:alpha val="43137"/>
                    </a:srgbClr>
                  </a:outerShdw>
                </a:effectLst>
                <a:latin typeface="Avenir LT Std 45 Book" panose="020B0502020203020204" pitchFamily="34" charset="0"/>
              </a:rPr>
              <a:t>We </a:t>
            </a:r>
            <a:r>
              <a:rPr lang="en-US" dirty="0">
                <a:solidFill>
                  <a:schemeClr val="bg1"/>
                </a:solidFill>
                <a:effectLst>
                  <a:outerShdw blurRad="38100" dist="38100" dir="2700000" algn="tl">
                    <a:srgbClr val="000000">
                      <a:alpha val="43137"/>
                    </a:srgbClr>
                  </a:outerShdw>
                </a:effectLst>
                <a:latin typeface="Avenir LT Std 45 Book" panose="020B0502020203020204" pitchFamily="34" charset="0"/>
              </a:rPr>
              <a:t>also received LEED Platinum Certification in New Construction for our new Bioengineering building and our Portola Dining Commons.</a:t>
            </a:r>
          </a:p>
        </p:txBody>
      </p:sp>
    </p:spTree>
    <p:extLst>
      <p:ext uri="{BB962C8B-B14F-4D97-AF65-F5344CB8AC3E}">
        <p14:creationId xmlns:p14="http://schemas.microsoft.com/office/powerpoint/2010/main" val="3512230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Avenir LT Std 35 Light" panose="020B0402020203020204" pitchFamily="34" charset="0"/>
              </a:rPr>
              <a:t>Water Conservation</a:t>
            </a:r>
            <a:endParaRPr lang="en-US" dirty="0">
              <a:latin typeface="Avenir LT Std 35 Light" panose="020B0402020203020204"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dirty="0" smtClean="0">
                <a:solidFill>
                  <a:schemeClr val="tx1">
                    <a:lumMod val="65000"/>
                    <a:lumOff val="35000"/>
                  </a:schemeClr>
                </a:solidFill>
                <a:latin typeface="Avenir LT Std 35 Light" panose="020B0402020203020204" pitchFamily="34" charset="0"/>
              </a:rPr>
              <a:t>Policy Goal: Reduce growth-adjusted </a:t>
            </a:r>
            <a:r>
              <a:rPr lang="en-US" dirty="0">
                <a:solidFill>
                  <a:schemeClr val="tx1">
                    <a:lumMod val="65000"/>
                    <a:lumOff val="35000"/>
                  </a:schemeClr>
                </a:solidFill>
                <a:latin typeface="Avenir LT Std 35 Light" panose="020B0402020203020204" pitchFamily="34" charset="0"/>
              </a:rPr>
              <a:t>potable water consumption 20% by 2020 </a:t>
            </a:r>
            <a:r>
              <a:rPr lang="en-US" dirty="0" smtClean="0">
                <a:solidFill>
                  <a:schemeClr val="tx1">
                    <a:lumMod val="65000"/>
                    <a:lumOff val="35000"/>
                  </a:schemeClr>
                </a:solidFill>
                <a:latin typeface="Avenir LT Std 35 Light" panose="020B0402020203020204" pitchFamily="34" charset="0"/>
              </a:rPr>
              <a:t>and 36</a:t>
            </a:r>
            <a:r>
              <a:rPr lang="en-US" dirty="0">
                <a:solidFill>
                  <a:schemeClr val="tx1">
                    <a:lumMod val="65000"/>
                    <a:lumOff val="35000"/>
                  </a:schemeClr>
                </a:solidFill>
                <a:latin typeface="Avenir LT Std 35 Light" panose="020B0402020203020204" pitchFamily="34" charset="0"/>
              </a:rPr>
              <a:t>% by 2025, when compared to a three-year average baseline of FY2005/06, FY2006/07, and FY2007/08.</a:t>
            </a:r>
            <a:endParaRPr lang="en-US" dirty="0" smtClean="0">
              <a:solidFill>
                <a:schemeClr val="tx1">
                  <a:lumMod val="65000"/>
                  <a:lumOff val="35000"/>
                </a:schemeClr>
              </a:solidFill>
              <a:latin typeface="Avenir LT Std 35 Light" panose="020B0402020203020204" pitchFamily="34" charset="0"/>
            </a:endParaRPr>
          </a:p>
          <a:p>
            <a:pPr marL="0" indent="0">
              <a:buNone/>
            </a:pPr>
            <a:endParaRPr lang="en-US" dirty="0">
              <a:solidFill>
                <a:schemeClr val="tx1">
                  <a:lumMod val="65000"/>
                  <a:lumOff val="35000"/>
                </a:schemeClr>
              </a:solidFill>
              <a:latin typeface="+mn-lt"/>
            </a:endParaRPr>
          </a:p>
          <a:p>
            <a:pPr marL="0" indent="0">
              <a:buNone/>
            </a:pPr>
            <a:endParaRPr lang="en-US" dirty="0" smtClean="0">
              <a:solidFill>
                <a:schemeClr val="tx1">
                  <a:lumMod val="65000"/>
                  <a:lumOff val="35000"/>
                </a:schemeClr>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60" y="2962502"/>
            <a:ext cx="7487040" cy="3666898"/>
          </a:xfrm>
          <a:prstGeom prst="rect">
            <a:avLst/>
          </a:prstGeom>
        </p:spPr>
      </p:pic>
    </p:spTree>
    <p:extLst>
      <p:ext uri="{BB962C8B-B14F-4D97-AF65-F5344CB8AC3E}">
        <p14:creationId xmlns:p14="http://schemas.microsoft.com/office/powerpoint/2010/main" val="419562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latin typeface="Avenir LT Std 45 Book" panose="020B0502020203020204" pitchFamily="34" charset="0"/>
              </a:rPr>
              <a:t>Water Conservation</a:t>
            </a:r>
            <a:endParaRPr lang="en-US" b="1" dirty="0">
              <a:latin typeface="Avenir LT Std 45 Book" panose="020B0502020203020204" pitchFamily="34" charset="0"/>
            </a:endParaRP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endParaRPr lang="en-US" dirty="0">
              <a:solidFill>
                <a:schemeClr val="tx1">
                  <a:lumMod val="65000"/>
                  <a:lumOff val="35000"/>
                </a:schemeClr>
              </a:solidFill>
            </a:endParaRPr>
          </a:p>
          <a:p>
            <a:r>
              <a:rPr lang="en-US" dirty="0">
                <a:solidFill>
                  <a:schemeClr val="tx1">
                    <a:lumMod val="65000"/>
                    <a:lumOff val="35000"/>
                  </a:schemeClr>
                </a:solidFill>
                <a:latin typeface="Avenir LT Std 35 Light" panose="020B0402020203020204" pitchFamily="34" charset="0"/>
              </a:rPr>
              <a:t>Replacing turf with drought tolerant landscape </a:t>
            </a:r>
          </a:p>
          <a:p>
            <a:endParaRPr lang="en-US" dirty="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Removed </a:t>
            </a:r>
            <a:r>
              <a:rPr lang="en-US" dirty="0">
                <a:solidFill>
                  <a:schemeClr val="tx1">
                    <a:lumMod val="65000"/>
                    <a:lumOff val="35000"/>
                  </a:schemeClr>
                </a:solidFill>
                <a:latin typeface="Avenir LT Std 35 Light" panose="020B0402020203020204" pitchFamily="34" charset="0"/>
              </a:rPr>
              <a:t>single pass cooling units in campus </a:t>
            </a:r>
            <a:r>
              <a:rPr lang="en-US" dirty="0" smtClean="0">
                <a:solidFill>
                  <a:schemeClr val="tx1">
                    <a:lumMod val="65000"/>
                    <a:lumOff val="35000"/>
                  </a:schemeClr>
                </a:solidFill>
                <a:latin typeface="Avenir LT Std 35 Light" panose="020B0402020203020204" pitchFamily="34" charset="0"/>
              </a:rPr>
              <a:t>laboratories which saved </a:t>
            </a:r>
            <a:r>
              <a:rPr lang="en-US" dirty="0">
                <a:solidFill>
                  <a:schemeClr val="tx1">
                    <a:lumMod val="65000"/>
                    <a:lumOff val="35000"/>
                  </a:schemeClr>
                </a:solidFill>
                <a:latin typeface="Avenir LT Std 35 Light" panose="020B0402020203020204" pitchFamily="34" charset="0"/>
              </a:rPr>
              <a:t>approximately 2.93 million gallons of water/year.</a:t>
            </a:r>
          </a:p>
          <a:p>
            <a:endParaRPr lang="en-US" dirty="0">
              <a:solidFill>
                <a:schemeClr val="tx1">
                  <a:lumMod val="65000"/>
                  <a:lumOff val="35000"/>
                </a:schemeClr>
              </a:solidFill>
              <a:latin typeface="Avenir LT Std 35 Light" panose="020B0402020203020204" pitchFamily="34" charset="0"/>
            </a:endParaRPr>
          </a:p>
          <a:p>
            <a:r>
              <a:rPr lang="en-US" dirty="0">
                <a:solidFill>
                  <a:schemeClr val="tx1">
                    <a:lumMod val="65000"/>
                    <a:lumOff val="35000"/>
                  </a:schemeClr>
                </a:solidFill>
                <a:latin typeface="Avenir LT Std 35 Light" panose="020B0402020203020204" pitchFamily="34" charset="0"/>
              </a:rPr>
              <a:t>Conserving drinking water by utilizing recycled water for landscape </a:t>
            </a:r>
            <a:r>
              <a:rPr lang="en-US" dirty="0" smtClean="0">
                <a:solidFill>
                  <a:schemeClr val="tx1">
                    <a:lumMod val="65000"/>
                    <a:lumOff val="35000"/>
                  </a:schemeClr>
                </a:solidFill>
                <a:latin typeface="Avenir LT Std 35 Light" panose="020B0402020203020204" pitchFamily="34" charset="0"/>
              </a:rPr>
              <a:t>(90%) and </a:t>
            </a:r>
            <a:r>
              <a:rPr lang="en-US" dirty="0">
                <a:solidFill>
                  <a:schemeClr val="tx1">
                    <a:lumMod val="65000"/>
                    <a:lumOff val="35000"/>
                  </a:schemeClr>
                </a:solidFill>
                <a:latin typeface="Avenir LT Std 35 Light" panose="020B0402020203020204" pitchFamily="34" charset="0"/>
              </a:rPr>
              <a:t>plumbing.  </a:t>
            </a:r>
            <a:endParaRPr lang="en-US" dirty="0" smtClean="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Upgraded </a:t>
            </a:r>
            <a:r>
              <a:rPr lang="en-US" dirty="0">
                <a:solidFill>
                  <a:schemeClr val="tx1">
                    <a:lumMod val="65000"/>
                    <a:lumOff val="35000"/>
                  </a:schemeClr>
                </a:solidFill>
                <a:latin typeface="Avenir LT Std 35 Light" panose="020B0402020203020204" pitchFamily="34" charset="0"/>
              </a:rPr>
              <a:t>automated irrigation software to a new system that allows for the customization of plant and soil types, as well as flow rates to ensure water conservation and efficiency practices in landscaping efforts</a:t>
            </a:r>
            <a:r>
              <a:rPr lang="en-US" dirty="0" smtClean="0">
                <a:solidFill>
                  <a:schemeClr val="tx1">
                    <a:lumMod val="65000"/>
                    <a:lumOff val="35000"/>
                  </a:schemeClr>
                </a:solidFill>
                <a:latin typeface="Avenir LT Std 35 Light" panose="020B0402020203020204" pitchFamily="34" charset="0"/>
              </a:rPr>
              <a:t>.</a:t>
            </a:r>
          </a:p>
          <a:p>
            <a:pPr marL="0" indent="0">
              <a:buNone/>
            </a:pPr>
            <a:endParaRPr lang="en-US" dirty="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Updated inventory of restrooms aerators throughout campus, partnering with the Environmental Affairs Board to conduct the audit. The audit results were provided to the Facilities Management plumbing staff to replace inefficient aerators.</a:t>
            </a:r>
          </a:p>
          <a:p>
            <a:endParaRPr lang="en-US" dirty="0">
              <a:solidFill>
                <a:schemeClr val="tx1">
                  <a:lumMod val="65000"/>
                  <a:lumOff val="35000"/>
                </a:schemeClr>
              </a:solidFill>
              <a:latin typeface="Avenir LT Std 35 Light" panose="020B0402020203020204" pitchFamily="34" charset="0"/>
            </a:endParaRPr>
          </a:p>
          <a:p>
            <a:endParaRPr lang="en-US" dirty="0">
              <a:solidFill>
                <a:schemeClr val="tx1">
                  <a:lumMod val="65000"/>
                  <a:lumOff val="35000"/>
                </a:schemeClr>
              </a:solidFill>
              <a:latin typeface="Avenir LT Std 35 Light" panose="020B0402020203020204" pitchFamily="34" charset="0"/>
            </a:endParaRPr>
          </a:p>
          <a:p>
            <a:pPr marL="0" indent="0">
              <a:buNone/>
            </a:pPr>
            <a:endParaRPr lang="en-US" dirty="0">
              <a:solidFill>
                <a:schemeClr val="tx1">
                  <a:lumMod val="65000"/>
                  <a:lumOff val="35000"/>
                </a:schemeClr>
              </a:solidFill>
              <a:latin typeface="+mn-lt"/>
            </a:endParaRPr>
          </a:p>
          <a:p>
            <a:pPr marL="0" indent="0">
              <a:buNone/>
            </a:pPr>
            <a:endParaRPr lang="en-US" dirty="0" smtClean="0">
              <a:solidFill>
                <a:schemeClr val="tx1">
                  <a:lumMod val="65000"/>
                  <a:lumOff val="35000"/>
                </a:schemeClr>
              </a:solidFill>
              <a:latin typeface="+mn-lt"/>
            </a:endParaRPr>
          </a:p>
        </p:txBody>
      </p:sp>
    </p:spTree>
    <p:extLst>
      <p:ext uri="{BB962C8B-B14F-4D97-AF65-F5344CB8AC3E}">
        <p14:creationId xmlns:p14="http://schemas.microsoft.com/office/powerpoint/2010/main" val="197299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837" y="2100035"/>
            <a:ext cx="7007163" cy="4752522"/>
          </a:xfrm>
          <a:prstGeom prst="rect">
            <a:avLst/>
          </a:prstGeom>
        </p:spPr>
      </p:pic>
      <p:sp>
        <p:nvSpPr>
          <p:cNvPr id="2" name="Title 1"/>
          <p:cNvSpPr>
            <a:spLocks noGrp="1"/>
          </p:cNvSpPr>
          <p:nvPr>
            <p:ph type="title"/>
          </p:nvPr>
        </p:nvSpPr>
        <p:spPr>
          <a:xfrm>
            <a:off x="466725" y="304800"/>
            <a:ext cx="8229600" cy="685800"/>
          </a:xfrm>
        </p:spPr>
        <p:txBody>
          <a:bodyPr/>
          <a:lstStyle/>
          <a:p>
            <a:r>
              <a:rPr lang="en-US" b="1" dirty="0" smtClean="0">
                <a:latin typeface="Avenir LT Std 45 Book" panose="020B0502020203020204" pitchFamily="34" charset="0"/>
              </a:rPr>
              <a:t>Transportation</a:t>
            </a:r>
            <a:endParaRPr lang="en-US" b="1" dirty="0">
              <a:latin typeface="Avenir LT Std 45 Book" panose="020B0502020203020204" pitchFamily="34" charset="0"/>
            </a:endParaRPr>
          </a:p>
        </p:txBody>
      </p:sp>
      <p:sp>
        <p:nvSpPr>
          <p:cNvPr id="3" name="Content Placeholder 2"/>
          <p:cNvSpPr>
            <a:spLocks noGrp="1"/>
          </p:cNvSpPr>
          <p:nvPr>
            <p:ph idx="1"/>
          </p:nvPr>
        </p:nvSpPr>
        <p:spPr>
          <a:xfrm>
            <a:off x="25854" y="513896"/>
            <a:ext cx="8382000" cy="3962400"/>
          </a:xfrm>
        </p:spPr>
        <p:txBody>
          <a:bodyPr/>
          <a:lstStyle/>
          <a:p>
            <a:pPr marL="0" indent="0">
              <a:buNone/>
            </a:pPr>
            <a:endParaRPr lang="en-US" dirty="0" smtClean="0">
              <a:latin typeface="+mn-lt"/>
            </a:endParaRPr>
          </a:p>
          <a:p>
            <a:r>
              <a:rPr lang="en-US" dirty="0" smtClean="0">
                <a:solidFill>
                  <a:schemeClr val="tx1">
                    <a:lumMod val="65000"/>
                    <a:lumOff val="35000"/>
                  </a:schemeClr>
                </a:solidFill>
                <a:latin typeface="+mn-lt"/>
              </a:rPr>
              <a:t>7 Miles of class “A” bike paths</a:t>
            </a:r>
          </a:p>
          <a:p>
            <a:r>
              <a:rPr lang="en-US" dirty="0" smtClean="0">
                <a:solidFill>
                  <a:schemeClr val="tx1">
                    <a:lumMod val="65000"/>
                    <a:lumOff val="35000"/>
                  </a:schemeClr>
                </a:solidFill>
                <a:latin typeface="+mn-lt"/>
              </a:rPr>
              <a:t>Bike Shop and Bike Committee </a:t>
            </a:r>
          </a:p>
          <a:p>
            <a:r>
              <a:rPr lang="en-US" dirty="0" smtClean="0">
                <a:solidFill>
                  <a:schemeClr val="tx1">
                    <a:lumMod val="65000"/>
                    <a:lumOff val="35000"/>
                  </a:schemeClr>
                </a:solidFill>
                <a:latin typeface="+mn-lt"/>
              </a:rPr>
              <a:t>Electric Vehicle Stations</a:t>
            </a:r>
          </a:p>
          <a:p>
            <a:r>
              <a:rPr lang="en-US" dirty="0" smtClean="0">
                <a:solidFill>
                  <a:schemeClr val="tx1">
                    <a:lumMod val="65000"/>
                    <a:lumOff val="35000"/>
                  </a:schemeClr>
                </a:solidFill>
                <a:latin typeface="+mn-lt"/>
              </a:rPr>
              <a:t>Bus Passes</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63033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47800"/>
          </a:xfrm>
        </p:spPr>
        <p:txBody>
          <a:bodyPr/>
          <a:lstStyle/>
          <a:p>
            <a:r>
              <a:rPr lang="en-US" b="1" dirty="0" smtClean="0">
                <a:solidFill>
                  <a:srgbClr val="0039A6"/>
                </a:solidFill>
                <a:latin typeface="Avenir LT Std 45 Book" panose="020B0502020203020204" pitchFamily="34" charset="0"/>
              </a:rPr>
              <a:t>Student Organizations</a:t>
            </a:r>
            <a:endParaRPr lang="en-US" b="1" dirty="0">
              <a:solidFill>
                <a:srgbClr val="0039A6"/>
              </a:solidFill>
              <a:latin typeface="Avenir LT Std 45 Book" panose="020B0502020203020204" pitchFamily="34" charset="0"/>
            </a:endParaRPr>
          </a:p>
        </p:txBody>
      </p:sp>
      <p:sp>
        <p:nvSpPr>
          <p:cNvPr id="2" name="Content Placeholder 1"/>
          <p:cNvSpPr>
            <a:spLocks noGrp="1"/>
          </p:cNvSpPr>
          <p:nvPr>
            <p:ph idx="1"/>
          </p:nvPr>
        </p:nvSpPr>
        <p:spPr>
          <a:xfrm>
            <a:off x="457200" y="1752600"/>
            <a:ext cx="8229600" cy="4373563"/>
          </a:xfrm>
        </p:spPr>
        <p:txBody>
          <a:bodyPr/>
          <a:lstStyle/>
          <a:p>
            <a:r>
              <a:rPr lang="en-US" dirty="0" smtClean="0">
                <a:solidFill>
                  <a:schemeClr val="tx1">
                    <a:lumMod val="65000"/>
                    <a:lumOff val="35000"/>
                  </a:schemeClr>
                </a:solidFill>
                <a:latin typeface="Avenir LT Std 35 Light" panose="020B0402020203020204" pitchFamily="34" charset="0"/>
              </a:rPr>
              <a:t>Over 45 </a:t>
            </a:r>
            <a:r>
              <a:rPr lang="en-US" dirty="0">
                <a:solidFill>
                  <a:schemeClr val="tx1">
                    <a:lumMod val="65000"/>
                    <a:lumOff val="35000"/>
                  </a:schemeClr>
                </a:solidFill>
                <a:latin typeface="Avenir LT Std 35 Light" panose="020B0402020203020204" pitchFamily="34" charset="0"/>
              </a:rPr>
              <a:t>s</a:t>
            </a:r>
            <a:r>
              <a:rPr lang="en-US" dirty="0" smtClean="0">
                <a:solidFill>
                  <a:schemeClr val="tx1">
                    <a:lumMod val="65000"/>
                    <a:lumOff val="35000"/>
                  </a:schemeClr>
                </a:solidFill>
                <a:latin typeface="Avenir LT Std 35 Light" panose="020B0402020203020204" pitchFamily="34" charset="0"/>
              </a:rPr>
              <a:t>tudent environmental/sustainability organizations at UCSB! </a:t>
            </a:r>
          </a:p>
          <a:p>
            <a:pPr marL="109728" indent="0">
              <a:buNone/>
            </a:pPr>
            <a:endParaRPr lang="en-US" sz="1600" dirty="0" smtClean="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Wide variety of organization cultures and campaign goals to choose from </a:t>
            </a:r>
          </a:p>
          <a:p>
            <a:pPr marL="109728" indent="0">
              <a:buNone/>
            </a:pPr>
            <a:endParaRPr lang="en-US" dirty="0" smtClean="0"/>
          </a:p>
          <a:p>
            <a:pPr lvl="1"/>
            <a:endParaRPr lang="en-US" dirty="0"/>
          </a:p>
        </p:txBody>
      </p:sp>
      <p:pic>
        <p:nvPicPr>
          <p:cNvPr id="2050" name="Picture 2" descr="https://recycling.as.ucsb.edu/files/2014/12/header2014112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53937"/>
            <a:ext cx="4267200" cy="1228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334000"/>
            <a:ext cx="4114800" cy="847618"/>
          </a:xfrm>
          <a:prstGeom prst="rect">
            <a:avLst/>
          </a:prstGeom>
        </p:spPr>
      </p:pic>
    </p:spTree>
    <p:extLst>
      <p:ext uri="{BB962C8B-B14F-4D97-AF65-F5344CB8AC3E}">
        <p14:creationId xmlns:p14="http://schemas.microsoft.com/office/powerpoint/2010/main" val="94851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47800"/>
          </a:xfrm>
        </p:spPr>
        <p:txBody>
          <a:bodyPr/>
          <a:lstStyle/>
          <a:p>
            <a:r>
              <a:rPr lang="en-US" b="1" dirty="0" smtClean="0">
                <a:solidFill>
                  <a:srgbClr val="0039A6"/>
                </a:solidFill>
                <a:latin typeface="Avenir LT Std 45 Book" panose="020B0502020203020204" pitchFamily="34" charset="0"/>
              </a:rPr>
              <a:t>Student Organizations</a:t>
            </a:r>
            <a:endParaRPr lang="en-US" b="1" dirty="0">
              <a:solidFill>
                <a:srgbClr val="0039A6"/>
              </a:solidFill>
              <a:latin typeface="Avenir LT Std 45 Book" panose="020B0502020203020204" pitchFamily="34" charset="0"/>
            </a:endParaRPr>
          </a:p>
        </p:txBody>
      </p:sp>
      <p:sp>
        <p:nvSpPr>
          <p:cNvPr id="2" name="Content Placeholder 1"/>
          <p:cNvSpPr>
            <a:spLocks noGrp="1"/>
          </p:cNvSpPr>
          <p:nvPr>
            <p:ph idx="1"/>
          </p:nvPr>
        </p:nvSpPr>
        <p:spPr>
          <a:xfrm>
            <a:off x="457200" y="1874837"/>
            <a:ext cx="8229600" cy="4525963"/>
          </a:xfrm>
        </p:spPr>
        <p:txBody>
          <a:bodyPr>
            <a:normAutofit/>
          </a:bodyPr>
          <a:lstStyle/>
          <a:p>
            <a:r>
              <a:rPr lang="en-US" dirty="0" smtClean="0">
                <a:solidFill>
                  <a:schemeClr val="tx1">
                    <a:lumMod val="65000"/>
                    <a:lumOff val="35000"/>
                  </a:schemeClr>
                </a:solidFill>
                <a:latin typeface="Avenir LT Std 35 Light" panose="020B0402020203020204" pitchFamily="34" charset="0"/>
              </a:rPr>
              <a:t>Advocacy Groups</a:t>
            </a:r>
          </a:p>
          <a:p>
            <a:pPr lvl="1"/>
            <a:r>
              <a:rPr lang="en-US" sz="2000" dirty="0" smtClean="0">
                <a:solidFill>
                  <a:schemeClr val="tx1">
                    <a:lumMod val="65000"/>
                    <a:lumOff val="35000"/>
                  </a:schemeClr>
                </a:solidFill>
                <a:latin typeface="Avenir LT Std 35 Light" panose="020B0402020203020204" pitchFamily="34" charset="0"/>
              </a:rPr>
              <a:t>California Student Public Interest Research Group (</a:t>
            </a:r>
            <a:r>
              <a:rPr lang="en-US" sz="2000" dirty="0" err="1" smtClean="0">
                <a:solidFill>
                  <a:schemeClr val="tx1">
                    <a:lumMod val="65000"/>
                    <a:lumOff val="35000"/>
                  </a:schemeClr>
                </a:solidFill>
                <a:latin typeface="Avenir LT Std 35 Light" panose="020B0402020203020204" pitchFamily="34" charset="0"/>
              </a:rPr>
              <a:t>CalPIRG</a:t>
            </a:r>
            <a:r>
              <a:rPr lang="en-US" sz="2000" dirty="0" smtClean="0">
                <a:solidFill>
                  <a:schemeClr val="tx1">
                    <a:lumMod val="65000"/>
                    <a:lumOff val="35000"/>
                  </a:schemeClr>
                </a:solidFill>
                <a:latin typeface="Avenir LT Std 35 Light" panose="020B0402020203020204" pitchFamily="34" charset="0"/>
              </a:rPr>
              <a:t>)</a:t>
            </a:r>
          </a:p>
          <a:p>
            <a:pPr lvl="1"/>
            <a:r>
              <a:rPr lang="en-US" sz="2000" dirty="0" smtClean="0">
                <a:solidFill>
                  <a:schemeClr val="tx1">
                    <a:lumMod val="65000"/>
                    <a:lumOff val="35000"/>
                  </a:schemeClr>
                </a:solidFill>
                <a:latin typeface="Avenir LT Std 35 Light" panose="020B0402020203020204" pitchFamily="34" charset="0"/>
              </a:rPr>
              <a:t>Isla Vista </a:t>
            </a:r>
            <a:r>
              <a:rPr lang="en-US" sz="2000" dirty="0" err="1" smtClean="0">
                <a:solidFill>
                  <a:schemeClr val="tx1">
                    <a:lumMod val="65000"/>
                    <a:lumOff val="35000"/>
                  </a:schemeClr>
                </a:solidFill>
                <a:latin typeface="Avenir LT Std 35 Light" panose="020B0402020203020204" pitchFamily="34" charset="0"/>
              </a:rPr>
              <a:t>Surfrider</a:t>
            </a:r>
            <a:r>
              <a:rPr lang="en-US" sz="2000" dirty="0" smtClean="0">
                <a:solidFill>
                  <a:schemeClr val="tx1">
                    <a:lumMod val="65000"/>
                    <a:lumOff val="35000"/>
                  </a:schemeClr>
                </a:solidFill>
                <a:latin typeface="Avenir LT Std 35 Light" panose="020B0402020203020204" pitchFamily="34" charset="0"/>
              </a:rPr>
              <a:t> Foundation</a:t>
            </a:r>
          </a:p>
          <a:p>
            <a:pPr lvl="1"/>
            <a:endParaRPr lang="en-US" dirty="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Volunteer Groups</a:t>
            </a:r>
          </a:p>
          <a:p>
            <a:pPr lvl="1"/>
            <a:r>
              <a:rPr lang="en-US" sz="2000" dirty="0" smtClean="0">
                <a:solidFill>
                  <a:schemeClr val="tx1">
                    <a:lumMod val="65000"/>
                    <a:lumOff val="35000"/>
                  </a:schemeClr>
                </a:solidFill>
                <a:latin typeface="Avenir LT Std 35 Light" panose="020B0402020203020204" pitchFamily="34" charset="0"/>
              </a:rPr>
              <a:t>Community Affairs Board</a:t>
            </a:r>
          </a:p>
          <a:p>
            <a:pPr lvl="1"/>
            <a:r>
              <a:rPr lang="en-US" sz="2000" dirty="0" smtClean="0">
                <a:solidFill>
                  <a:schemeClr val="tx1">
                    <a:lumMod val="65000"/>
                    <a:lumOff val="35000"/>
                  </a:schemeClr>
                </a:solidFill>
                <a:latin typeface="Avenir LT Std 35 Light" panose="020B0402020203020204" pitchFamily="34" charset="0"/>
              </a:rPr>
              <a:t>Isla Vista Adopt-A-Block</a:t>
            </a:r>
          </a:p>
          <a:p>
            <a:pPr lvl="1"/>
            <a:endParaRPr lang="en-US" dirty="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Professional Associations</a:t>
            </a:r>
          </a:p>
          <a:p>
            <a:pPr lvl="1"/>
            <a:r>
              <a:rPr lang="en-US" sz="2000" dirty="0" smtClean="0">
                <a:solidFill>
                  <a:schemeClr val="tx1">
                    <a:lumMod val="65000"/>
                    <a:lumOff val="35000"/>
                  </a:schemeClr>
                </a:solidFill>
                <a:latin typeface="Avenir LT Std 35 Light" panose="020B0402020203020204" pitchFamily="34" charset="0"/>
              </a:rPr>
              <a:t>United States Green Building Council (USGBC) Student Chapter</a:t>
            </a:r>
          </a:p>
          <a:p>
            <a:pPr lvl="2"/>
            <a:r>
              <a:rPr lang="en-US" sz="2000" dirty="0" smtClean="0">
                <a:solidFill>
                  <a:schemeClr val="tx1">
                    <a:lumMod val="65000"/>
                    <a:lumOff val="35000"/>
                  </a:schemeClr>
                </a:solidFill>
                <a:latin typeface="Avenir LT Std 35 Light" panose="020B0402020203020204" pitchFamily="34" charset="0"/>
              </a:rPr>
              <a:t>LEED Labs class</a:t>
            </a:r>
          </a:p>
          <a:p>
            <a:pPr lvl="1"/>
            <a:endParaRPr lang="en-US" dirty="0" smtClean="0">
              <a:latin typeface="+mn-lt"/>
            </a:endParaRP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37" y="3028950"/>
            <a:ext cx="21891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solidFill>
                  <a:srgbClr val="0039A6"/>
                </a:solidFill>
                <a:latin typeface="Avenir LT Std 35 Light" panose="020B0402020203020204" pitchFamily="34" charset="0"/>
              </a:rPr>
              <a:t>Student Organizations</a:t>
            </a:r>
            <a:endParaRPr lang="en-US" dirty="0">
              <a:solidFill>
                <a:srgbClr val="0039A6"/>
              </a:solidFill>
              <a:latin typeface="Avenir LT Std 35 Light" panose="020B0402020203020204" pitchFamily="34" charset="0"/>
            </a:endParaRPr>
          </a:p>
        </p:txBody>
      </p:sp>
      <p:sp>
        <p:nvSpPr>
          <p:cNvPr id="2" name="Content Placeholder 1"/>
          <p:cNvSpPr>
            <a:spLocks noGrp="1"/>
          </p:cNvSpPr>
          <p:nvPr>
            <p:ph idx="1"/>
          </p:nvPr>
        </p:nvSpPr>
        <p:spPr>
          <a:xfrm>
            <a:off x="0" y="1066800"/>
            <a:ext cx="9144000" cy="6629400"/>
          </a:xfrm>
        </p:spPr>
        <p:txBody>
          <a:bodyPr>
            <a:noAutofit/>
          </a:bodyPr>
          <a:lstStyle/>
          <a:p>
            <a:r>
              <a:rPr lang="en-US" sz="1600" b="1" dirty="0" smtClean="0">
                <a:solidFill>
                  <a:schemeClr val="tx1">
                    <a:lumMod val="65000"/>
                    <a:lumOff val="35000"/>
                  </a:schemeClr>
                </a:solidFill>
                <a:latin typeface="Avenir LT Std 35 Light" panose="020B0402020203020204" pitchFamily="34" charset="0"/>
              </a:rPr>
              <a:t>Campus Sustainability </a:t>
            </a:r>
          </a:p>
          <a:p>
            <a:pPr lvl="1"/>
            <a:r>
              <a:rPr lang="en-US" dirty="0" smtClean="0">
                <a:solidFill>
                  <a:schemeClr val="tx1">
                    <a:lumMod val="65000"/>
                    <a:lumOff val="35000"/>
                  </a:schemeClr>
                </a:solidFill>
                <a:latin typeface="Avenir LT Std 35 Light" panose="020B0402020203020204" pitchFamily="34" charset="0"/>
              </a:rPr>
              <a:t>Associated Students Recycling</a:t>
            </a:r>
          </a:p>
          <a:p>
            <a:pPr lvl="1"/>
            <a:r>
              <a:rPr lang="en-US" dirty="0" err="1" smtClean="0">
                <a:solidFill>
                  <a:schemeClr val="tx1">
                    <a:lumMod val="65000"/>
                    <a:lumOff val="35000"/>
                  </a:schemeClr>
                </a:solidFill>
                <a:latin typeface="Avenir LT Std 35 Light" panose="020B0402020203020204" pitchFamily="34" charset="0"/>
              </a:rPr>
              <a:t>LabRATS</a:t>
            </a:r>
            <a:r>
              <a:rPr lang="en-US" dirty="0" smtClean="0">
                <a:solidFill>
                  <a:schemeClr val="tx1">
                    <a:lumMod val="65000"/>
                    <a:lumOff val="35000"/>
                  </a:schemeClr>
                </a:solidFill>
                <a:latin typeface="Avenir LT Std 35 Light" panose="020B0402020203020204" pitchFamily="34" charset="0"/>
              </a:rPr>
              <a:t> &amp; PACES, Green Lab &amp; office Certification</a:t>
            </a:r>
          </a:p>
          <a:p>
            <a:pPr lvl="1"/>
            <a:r>
              <a:rPr lang="en-US" dirty="0" smtClean="0">
                <a:solidFill>
                  <a:schemeClr val="tx1">
                    <a:lumMod val="65000"/>
                    <a:lumOff val="35000"/>
                  </a:schemeClr>
                </a:solidFill>
                <a:latin typeface="Avenir LT Std 35 Light" panose="020B0402020203020204" pitchFamily="34" charset="0"/>
              </a:rPr>
              <a:t>Associated </a:t>
            </a:r>
            <a:r>
              <a:rPr lang="en-US" dirty="0">
                <a:solidFill>
                  <a:schemeClr val="tx1">
                    <a:lumMod val="65000"/>
                    <a:lumOff val="35000"/>
                  </a:schemeClr>
                </a:solidFill>
                <a:latin typeface="Avenir LT Std 35 Light" panose="020B0402020203020204" pitchFamily="34" charset="0"/>
              </a:rPr>
              <a:t>Students </a:t>
            </a:r>
            <a:r>
              <a:rPr lang="en-US" dirty="0" smtClean="0">
                <a:solidFill>
                  <a:schemeClr val="tx1">
                    <a:lumMod val="65000"/>
                    <a:lumOff val="35000"/>
                  </a:schemeClr>
                </a:solidFill>
                <a:latin typeface="Avenir LT Std 35 Light" panose="020B0402020203020204" pitchFamily="34" charset="0"/>
              </a:rPr>
              <a:t>Bike </a:t>
            </a:r>
            <a:r>
              <a:rPr lang="en-US" dirty="0" err="1" smtClean="0">
                <a:solidFill>
                  <a:schemeClr val="tx1">
                    <a:lumMod val="65000"/>
                    <a:lumOff val="35000"/>
                  </a:schemeClr>
                </a:solidFill>
                <a:latin typeface="Avenir LT Std 35 Light" panose="020B0402020203020204" pitchFamily="34" charset="0"/>
              </a:rPr>
              <a:t>comm</a:t>
            </a:r>
            <a:r>
              <a:rPr lang="en-US" dirty="0" smtClean="0">
                <a:solidFill>
                  <a:schemeClr val="tx1">
                    <a:lumMod val="65000"/>
                    <a:lumOff val="35000"/>
                  </a:schemeClr>
                </a:solidFill>
                <a:latin typeface="Avenir LT Std 35 Light" panose="020B0402020203020204" pitchFamily="34" charset="0"/>
              </a:rPr>
              <a:t> &amp; Shop</a:t>
            </a:r>
            <a:endParaRPr lang="en-US" dirty="0">
              <a:solidFill>
                <a:schemeClr val="tx1">
                  <a:lumMod val="65000"/>
                  <a:lumOff val="35000"/>
                </a:schemeClr>
              </a:solidFill>
              <a:latin typeface="Avenir LT Std 35 Light" panose="020B0402020203020204" pitchFamily="34" charset="0"/>
            </a:endParaRPr>
          </a:p>
          <a:p>
            <a:r>
              <a:rPr lang="en-US" sz="1600" b="1" dirty="0" smtClean="0">
                <a:solidFill>
                  <a:schemeClr val="tx1">
                    <a:lumMod val="65000"/>
                    <a:lumOff val="35000"/>
                  </a:schemeClr>
                </a:solidFill>
                <a:latin typeface="Avenir LT Std 35 Light" panose="020B0402020203020204" pitchFamily="34" charset="0"/>
              </a:rPr>
              <a:t>Philanthropy</a:t>
            </a:r>
          </a:p>
          <a:p>
            <a:pPr lvl="1"/>
            <a:r>
              <a:rPr lang="en-US" dirty="0" smtClean="0">
                <a:solidFill>
                  <a:schemeClr val="tx1">
                    <a:lumMod val="65000"/>
                    <a:lumOff val="35000"/>
                  </a:schemeClr>
                </a:solidFill>
                <a:latin typeface="Avenir LT Std 35 Light" panose="020B0402020203020204" pitchFamily="34" charset="0"/>
              </a:rPr>
              <a:t>The Green Initiative Fund</a:t>
            </a:r>
          </a:p>
          <a:p>
            <a:pPr lvl="1"/>
            <a:r>
              <a:rPr lang="en-US" dirty="0" smtClean="0">
                <a:solidFill>
                  <a:schemeClr val="tx1">
                    <a:lumMod val="65000"/>
                    <a:lumOff val="35000"/>
                  </a:schemeClr>
                </a:solidFill>
                <a:latin typeface="Avenir LT Std 35 Light" panose="020B0402020203020204" pitchFamily="34" charset="0"/>
              </a:rPr>
              <a:t>Coastal Fund</a:t>
            </a:r>
          </a:p>
          <a:p>
            <a:pPr lvl="1"/>
            <a:r>
              <a:rPr lang="en-US" dirty="0">
                <a:solidFill>
                  <a:schemeClr val="tx1">
                    <a:lumMod val="65000"/>
                    <a:lumOff val="35000"/>
                  </a:schemeClr>
                </a:solidFill>
                <a:latin typeface="Avenir LT Std 35 Light" panose="020B0402020203020204" pitchFamily="34" charset="0"/>
              </a:rPr>
              <a:t>Renewable Energy </a:t>
            </a:r>
            <a:r>
              <a:rPr lang="en-US" dirty="0" smtClean="0">
                <a:solidFill>
                  <a:schemeClr val="tx1">
                    <a:lumMod val="65000"/>
                    <a:lumOff val="35000"/>
                  </a:schemeClr>
                </a:solidFill>
                <a:latin typeface="Avenir LT Std 35 Light" panose="020B0402020203020204" pitchFamily="34" charset="0"/>
              </a:rPr>
              <a:t>Initiative</a:t>
            </a:r>
          </a:p>
          <a:p>
            <a:r>
              <a:rPr lang="en-US" sz="1600" b="1" dirty="0">
                <a:solidFill>
                  <a:schemeClr val="tx1">
                    <a:lumMod val="65000"/>
                    <a:lumOff val="35000"/>
                  </a:schemeClr>
                </a:solidFill>
                <a:latin typeface="Avenir LT Std 35 Light" panose="020B0402020203020204" pitchFamily="34" charset="0"/>
              </a:rPr>
              <a:t>Food/Waste/climate</a:t>
            </a:r>
          </a:p>
          <a:p>
            <a:pPr lvl="1"/>
            <a:r>
              <a:rPr lang="en-US" dirty="0">
                <a:solidFill>
                  <a:schemeClr val="tx1">
                    <a:lumMod val="65000"/>
                    <a:lumOff val="35000"/>
                  </a:schemeClr>
                </a:solidFill>
                <a:latin typeface="Avenir LT Std 35 Light" panose="020B0402020203020204" pitchFamily="34" charset="0"/>
              </a:rPr>
              <a:t>Greenhouse and Garden Project</a:t>
            </a:r>
          </a:p>
          <a:p>
            <a:pPr lvl="1"/>
            <a:r>
              <a:rPr lang="en-US" dirty="0">
                <a:solidFill>
                  <a:schemeClr val="tx1">
                    <a:lumMod val="65000"/>
                    <a:lumOff val="35000"/>
                  </a:schemeClr>
                </a:solidFill>
                <a:latin typeface="Avenir LT Std 35 Light" panose="020B0402020203020204" pitchFamily="34" charset="0"/>
              </a:rPr>
              <a:t>Associated Students Food Bank</a:t>
            </a:r>
          </a:p>
          <a:p>
            <a:pPr lvl="1"/>
            <a:r>
              <a:rPr lang="en-US" dirty="0">
                <a:solidFill>
                  <a:schemeClr val="tx1">
                    <a:lumMod val="65000"/>
                    <a:lumOff val="35000"/>
                  </a:schemeClr>
                </a:solidFill>
                <a:latin typeface="Avenir LT Std 35 Light" panose="020B0402020203020204" pitchFamily="34" charset="0"/>
              </a:rPr>
              <a:t>Fossil free</a:t>
            </a:r>
          </a:p>
          <a:p>
            <a:pPr lvl="1"/>
            <a:r>
              <a:rPr lang="en-US" dirty="0">
                <a:solidFill>
                  <a:schemeClr val="tx1">
                    <a:lumMod val="65000"/>
                    <a:lumOff val="35000"/>
                  </a:schemeClr>
                </a:solidFill>
                <a:latin typeface="Avenir LT Std 35 Light" panose="020B0402020203020204" pitchFamily="34" charset="0"/>
              </a:rPr>
              <a:t>Zero Waste Committee</a:t>
            </a:r>
          </a:p>
          <a:p>
            <a:pPr lvl="1"/>
            <a:r>
              <a:rPr lang="en-US" dirty="0">
                <a:solidFill>
                  <a:schemeClr val="tx1">
                    <a:lumMod val="65000"/>
                    <a:lumOff val="35000"/>
                  </a:schemeClr>
                </a:solidFill>
                <a:latin typeface="Avenir LT Std 35 Light" panose="020B0402020203020204" pitchFamily="34" charset="0"/>
              </a:rPr>
              <a:t>Food </a:t>
            </a:r>
            <a:r>
              <a:rPr lang="en-US" dirty="0" smtClean="0">
                <a:solidFill>
                  <a:schemeClr val="tx1">
                    <a:lumMod val="65000"/>
                    <a:lumOff val="35000"/>
                  </a:schemeClr>
                </a:solidFill>
                <a:latin typeface="Avenir LT Std 35 Light" panose="020B0402020203020204" pitchFamily="34" charset="0"/>
              </a:rPr>
              <a:t>Cycling</a:t>
            </a:r>
            <a:endParaRPr lang="en-US" dirty="0">
              <a:solidFill>
                <a:schemeClr val="tx1">
                  <a:lumMod val="65000"/>
                  <a:lumOff val="35000"/>
                </a:schemeClr>
              </a:solidFill>
              <a:latin typeface="Avenir LT Std 35 Light" panose="020B0402020203020204" pitchFamily="34" charset="0"/>
            </a:endParaRPr>
          </a:p>
          <a:p>
            <a:r>
              <a:rPr lang="en-US" sz="1600" b="1" dirty="0">
                <a:solidFill>
                  <a:schemeClr val="tx1">
                    <a:lumMod val="65000"/>
                    <a:lumOff val="35000"/>
                  </a:schemeClr>
                </a:solidFill>
                <a:latin typeface="Avenir LT Std 35 Light" panose="020B0402020203020204" pitchFamily="34" charset="0"/>
              </a:rPr>
              <a:t>Environmental Justice</a:t>
            </a:r>
          </a:p>
          <a:p>
            <a:pPr lvl="1"/>
            <a:r>
              <a:rPr lang="en-US" dirty="0">
                <a:solidFill>
                  <a:schemeClr val="tx1">
                    <a:lumMod val="65000"/>
                    <a:lumOff val="35000"/>
                  </a:schemeClr>
                </a:solidFill>
                <a:latin typeface="Avenir LT Std 35 Light" panose="020B0402020203020204" pitchFamily="34" charset="0"/>
              </a:rPr>
              <a:t>Associated Students Human Rights Board</a:t>
            </a:r>
          </a:p>
          <a:p>
            <a:pPr lvl="1"/>
            <a:r>
              <a:rPr lang="en-US" dirty="0">
                <a:solidFill>
                  <a:schemeClr val="tx1">
                    <a:lumMod val="65000"/>
                    <a:lumOff val="35000"/>
                  </a:schemeClr>
                </a:solidFill>
                <a:latin typeface="Avenir LT Std 35 Light" panose="020B0402020203020204" pitchFamily="34" charset="0"/>
              </a:rPr>
              <a:t>Educating Leaders for the Future </a:t>
            </a:r>
            <a:endParaRPr lang="en-US" dirty="0" smtClean="0">
              <a:solidFill>
                <a:schemeClr val="tx1">
                  <a:lumMod val="65000"/>
                  <a:lumOff val="35000"/>
                </a:schemeClr>
              </a:solidFill>
              <a:latin typeface="Avenir LT Std 35 Light" panose="020B0402020203020204" pitchFamily="34" charset="0"/>
            </a:endParaRPr>
          </a:p>
          <a:p>
            <a:pPr marL="457200" lvl="1" indent="0">
              <a:buNone/>
            </a:pPr>
            <a:r>
              <a:rPr lang="en-US" dirty="0" smtClean="0">
                <a:solidFill>
                  <a:schemeClr val="tx1">
                    <a:lumMod val="65000"/>
                    <a:lumOff val="35000"/>
                  </a:schemeClr>
                </a:solidFill>
                <a:latin typeface="Avenir LT Std 35 Light" panose="020B0402020203020204" pitchFamily="34" charset="0"/>
              </a:rPr>
              <a:t>(</a:t>
            </a:r>
            <a:r>
              <a:rPr lang="en-US" dirty="0">
                <a:solidFill>
                  <a:schemeClr val="tx1">
                    <a:lumMod val="65000"/>
                    <a:lumOff val="35000"/>
                  </a:schemeClr>
                </a:solidFill>
                <a:latin typeface="Avenir LT Std 35 Light" panose="020B0402020203020204" pitchFamily="34" charset="0"/>
              </a:rPr>
              <a:t>a partnership with the Early Academic Outreach Program)</a:t>
            </a:r>
          </a:p>
          <a:p>
            <a:pPr lvl="1"/>
            <a:endParaRPr lang="en-US" dirty="0">
              <a:solidFill>
                <a:schemeClr val="tx1">
                  <a:lumMod val="65000"/>
                  <a:lumOff val="35000"/>
                </a:schemeClr>
              </a:solidFill>
              <a:latin typeface="Avenir LT Std 35 Light" panose="020B0402020203020204" pitchFamily="34" charset="0"/>
            </a:endParaRPr>
          </a:p>
          <a:p>
            <a:pPr lvl="1"/>
            <a:endParaRPr lang="en-US" dirty="0">
              <a:solidFill>
                <a:schemeClr val="tx1">
                  <a:lumMod val="65000"/>
                  <a:lumOff val="35000"/>
                </a:schemeClr>
              </a:solidFill>
              <a:latin typeface="+mn-lt"/>
            </a:endParaRPr>
          </a:p>
        </p:txBody>
      </p:sp>
      <p:pic>
        <p:nvPicPr>
          <p:cNvPr id="5122" name="Picture 2" descr="O:\Sustainability\Kate's Files\Photos\Coastal Fu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4" r="7234"/>
          <a:stretch/>
        </p:blipFill>
        <p:spPr bwMode="auto">
          <a:xfrm>
            <a:off x="5562600" y="4484726"/>
            <a:ext cx="3581400" cy="23732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O:\Sustainability\Kate's Files\Photos\as recycling worksh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890984"/>
            <a:ext cx="3585839" cy="237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7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Chancellor’s Sustainability Committee</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3560" r="24153"/>
          <a:stretch/>
        </p:blipFill>
        <p:spPr>
          <a:xfrm>
            <a:off x="1676400" y="1600200"/>
            <a:ext cx="6112278" cy="5049311"/>
          </a:xfrm>
        </p:spPr>
      </p:pic>
    </p:spTree>
    <p:extLst>
      <p:ext uri="{BB962C8B-B14F-4D97-AF65-F5344CB8AC3E}">
        <p14:creationId xmlns:p14="http://schemas.microsoft.com/office/powerpoint/2010/main" val="264853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39A6"/>
                </a:solidFill>
                <a:latin typeface="Avenir LT Std 45 Book" panose="020B0502020203020204" pitchFamily="34" charset="0"/>
              </a:rPr>
              <a:t>Be a Change Agent!</a:t>
            </a:r>
            <a:endParaRPr lang="en-US" b="1" dirty="0">
              <a:solidFill>
                <a:srgbClr val="0039A6"/>
              </a:solidFill>
              <a:latin typeface="Avenir LT Std 45 Book" panose="020B0502020203020204" pitchFamily="34" charset="0"/>
            </a:endParaRPr>
          </a:p>
        </p:txBody>
      </p:sp>
      <p:sp>
        <p:nvSpPr>
          <p:cNvPr id="2" name="Content Placeholder 1"/>
          <p:cNvSpPr>
            <a:spLocks noGrp="1"/>
          </p:cNvSpPr>
          <p:nvPr>
            <p:ph idx="1"/>
          </p:nvPr>
        </p:nvSpPr>
        <p:spPr>
          <a:xfrm>
            <a:off x="457200" y="2057400"/>
            <a:ext cx="8229600" cy="4068763"/>
          </a:xfrm>
        </p:spPr>
        <p:txBody>
          <a:bodyPr>
            <a:normAutofit/>
          </a:bodyPr>
          <a:lstStyle/>
          <a:p>
            <a:r>
              <a:rPr lang="en-US" dirty="0" smtClean="0">
                <a:solidFill>
                  <a:schemeClr val="tx1">
                    <a:lumMod val="65000"/>
                    <a:lumOff val="35000"/>
                  </a:schemeClr>
                </a:solidFill>
                <a:latin typeface="Avenir LT Std 45 Book" panose="020B0502020203020204" pitchFamily="34" charset="0"/>
              </a:rPr>
              <a:t>Participate on committees which develop and implement sustainability plans for the campus</a:t>
            </a:r>
          </a:p>
          <a:p>
            <a:endParaRPr lang="en-US" dirty="0">
              <a:solidFill>
                <a:schemeClr val="tx1">
                  <a:lumMod val="65000"/>
                  <a:lumOff val="35000"/>
                </a:schemeClr>
              </a:solidFill>
              <a:latin typeface="Avenir LT Std 45 Book" panose="020B0502020203020204" pitchFamily="34" charset="0"/>
            </a:endParaRPr>
          </a:p>
          <a:p>
            <a:r>
              <a:rPr lang="en-US" dirty="0" smtClean="0">
                <a:solidFill>
                  <a:schemeClr val="tx1">
                    <a:lumMod val="65000"/>
                    <a:lumOff val="35000"/>
                  </a:schemeClr>
                </a:solidFill>
                <a:latin typeface="Avenir LT Std 45 Book" panose="020B0502020203020204" pitchFamily="34" charset="0"/>
              </a:rPr>
              <a:t>Meetings every 3-4 weeks</a:t>
            </a:r>
          </a:p>
          <a:p>
            <a:endParaRPr lang="en-US" dirty="0" smtClean="0">
              <a:solidFill>
                <a:schemeClr val="tx1">
                  <a:lumMod val="65000"/>
                  <a:lumOff val="35000"/>
                </a:schemeClr>
              </a:solidFill>
              <a:latin typeface="Avenir LT Std 45 Book" panose="020B0502020203020204" pitchFamily="34" charset="0"/>
            </a:endParaRPr>
          </a:p>
          <a:p>
            <a:r>
              <a:rPr lang="en-US" dirty="0" smtClean="0">
                <a:solidFill>
                  <a:schemeClr val="tx1">
                    <a:lumMod val="65000"/>
                    <a:lumOff val="35000"/>
                  </a:schemeClr>
                </a:solidFill>
                <a:latin typeface="Avenir LT Std 45 Book" panose="020B0502020203020204" pitchFamily="34" charset="0"/>
              </a:rPr>
              <a:t>Opportunity to engage with campus stakeholders without a large time commitment</a:t>
            </a:r>
          </a:p>
          <a:p>
            <a:endParaRPr lang="en-US" dirty="0">
              <a:solidFill>
                <a:schemeClr val="tx1">
                  <a:lumMod val="65000"/>
                  <a:lumOff val="35000"/>
                </a:schemeClr>
              </a:solidFill>
              <a:latin typeface="Avenir LT Std 45 Book" panose="020B0502020203020204" pitchFamily="34" charset="0"/>
            </a:endParaRPr>
          </a:p>
          <a:p>
            <a:r>
              <a:rPr lang="en-US" dirty="0" smtClean="0">
                <a:solidFill>
                  <a:schemeClr val="tx1">
                    <a:lumMod val="65000"/>
                    <a:lumOff val="35000"/>
                  </a:schemeClr>
                </a:solidFill>
                <a:latin typeface="Avenir LT Std 45 Book" panose="020B0502020203020204" pitchFamily="34" charset="0"/>
              </a:rPr>
              <a:t>Chance to influence campus policy</a:t>
            </a:r>
          </a:p>
          <a:p>
            <a:endParaRPr lang="en-US" dirty="0"/>
          </a:p>
        </p:txBody>
      </p:sp>
    </p:spTree>
    <p:extLst>
      <p:ext uri="{BB962C8B-B14F-4D97-AF65-F5344CB8AC3E}">
        <p14:creationId xmlns:p14="http://schemas.microsoft.com/office/powerpoint/2010/main" val="22409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9817"/>
            <a:ext cx="8229600" cy="1371600"/>
          </a:xfrm>
        </p:spPr>
        <p:txBody>
          <a:bodyPr/>
          <a:lstStyle/>
          <a:p>
            <a:r>
              <a:rPr lang="en-US" b="1" dirty="0" smtClean="0">
                <a:solidFill>
                  <a:srgbClr val="0039A6"/>
                </a:solidFill>
                <a:latin typeface="Avenir LT Std 45 Book" panose="020B0502020203020204" pitchFamily="34" charset="0"/>
              </a:rPr>
              <a:t>UCSB Sustainability</a:t>
            </a:r>
            <a:r>
              <a:rPr lang="en-US" dirty="0" smtClean="0">
                <a:latin typeface="Avenir LT Std 35 Light" panose="020B0402020203020204" pitchFamily="34" charset="0"/>
              </a:rPr>
              <a:t>	</a:t>
            </a:r>
            <a:endParaRPr lang="en-US" dirty="0">
              <a:latin typeface="Avenir LT Std 35 Light" panose="020B0402020203020204" pitchFamily="34" charset="0"/>
            </a:endParaRPr>
          </a:p>
        </p:txBody>
      </p:sp>
      <p:sp>
        <p:nvSpPr>
          <p:cNvPr id="2" name="Content Placeholder 1"/>
          <p:cNvSpPr>
            <a:spLocks noGrp="1"/>
          </p:cNvSpPr>
          <p:nvPr>
            <p:ph idx="1"/>
          </p:nvPr>
        </p:nvSpPr>
        <p:spPr/>
        <p:txBody>
          <a:bodyPr/>
          <a:lstStyle/>
          <a:p>
            <a:r>
              <a:rPr lang="en-US" dirty="0" smtClean="0">
                <a:solidFill>
                  <a:schemeClr val="tx1">
                    <a:lumMod val="65000"/>
                    <a:lumOff val="35000"/>
                  </a:schemeClr>
                </a:solidFill>
                <a:latin typeface="Avenir LT Std 35 Light" panose="020B0402020203020204" pitchFamily="34" charset="0"/>
              </a:rPr>
              <a:t>Sustainability colleagues work with staff</a:t>
            </a:r>
            <a:r>
              <a:rPr lang="en-US" dirty="0">
                <a:solidFill>
                  <a:schemeClr val="tx1">
                    <a:lumMod val="65000"/>
                    <a:lumOff val="35000"/>
                  </a:schemeClr>
                </a:solidFill>
                <a:latin typeface="Avenir LT Std 35 Light" panose="020B0402020203020204" pitchFamily="34" charset="0"/>
              </a:rPr>
              <a:t>, students, administrators, and faculty across the </a:t>
            </a:r>
            <a:r>
              <a:rPr lang="en-US" dirty="0" smtClean="0">
                <a:solidFill>
                  <a:schemeClr val="tx1">
                    <a:lumMod val="65000"/>
                    <a:lumOff val="35000"/>
                  </a:schemeClr>
                </a:solidFill>
                <a:latin typeface="Avenir LT Std 35 Light" panose="020B0402020203020204" pitchFamily="34" charset="0"/>
              </a:rPr>
              <a:t>campus</a:t>
            </a:r>
          </a:p>
          <a:p>
            <a:r>
              <a:rPr lang="en-US" dirty="0" smtClean="0">
                <a:solidFill>
                  <a:schemeClr val="tx1">
                    <a:lumMod val="65000"/>
                    <a:lumOff val="35000"/>
                  </a:schemeClr>
                </a:solidFill>
                <a:latin typeface="Avenir LT Std 35 Light" panose="020B0402020203020204" pitchFamily="34" charset="0"/>
              </a:rPr>
              <a:t>Focus on “culture of sustainability”</a:t>
            </a:r>
          </a:p>
          <a:p>
            <a:r>
              <a:rPr lang="en-US" dirty="0" smtClean="0">
                <a:solidFill>
                  <a:schemeClr val="tx1">
                    <a:lumMod val="65000"/>
                    <a:lumOff val="35000"/>
                  </a:schemeClr>
                </a:solidFill>
                <a:latin typeface="Avenir LT Std 35 Light" panose="020B0402020203020204" pitchFamily="34" charset="0"/>
              </a:rPr>
              <a:t>Through projects and initiatives, UCSB Sustainability aims to integrate the three pillars of sustainability into everything we do on campus.</a:t>
            </a:r>
          </a:p>
          <a:p>
            <a:endParaRPr lang="en-US" dirty="0" smtClean="0"/>
          </a:p>
          <a:p>
            <a:endParaRPr lang="en-US" dirty="0" smtClean="0"/>
          </a:p>
        </p:txBody>
      </p:sp>
      <p:sp>
        <p:nvSpPr>
          <p:cNvPr id="4" name="TextBox 3"/>
          <p:cNvSpPr txBox="1"/>
          <p:nvPr/>
        </p:nvSpPr>
        <p:spPr>
          <a:xfrm>
            <a:off x="2743200" y="6324600"/>
            <a:ext cx="3276600" cy="369332"/>
          </a:xfrm>
          <a:prstGeom prst="rect">
            <a:avLst/>
          </a:prstGeom>
          <a:noFill/>
        </p:spPr>
        <p:txBody>
          <a:bodyPr wrap="square" rtlCol="0">
            <a:spAutoFit/>
          </a:bodyPr>
          <a:lstStyle/>
          <a:p>
            <a:r>
              <a:rPr lang="en-US" b="1" dirty="0" smtClean="0">
                <a:solidFill>
                  <a:srgbClr val="0039A6"/>
                </a:solidFill>
                <a:latin typeface="Avenir LT Std 35 Light" panose="020B0402020203020204" pitchFamily="34" charset="0"/>
              </a:rPr>
              <a:t>www.sustainability.ucsb.edu</a:t>
            </a:r>
            <a:endParaRPr lang="en-US" dirty="0">
              <a:latin typeface="Avenir LT Std 35 Light" panose="020B0402020203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853782"/>
            <a:ext cx="3298902" cy="914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280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lstStyle/>
          <a:p>
            <a:r>
              <a:rPr lang="en-US" b="1" dirty="0" smtClean="0">
                <a:solidFill>
                  <a:srgbClr val="0039A6"/>
                </a:solidFill>
                <a:latin typeface="Avenir LT Std 45 Book" panose="020B0502020203020204" pitchFamily="34" charset="0"/>
              </a:rPr>
              <a:t>Take a Class!</a:t>
            </a:r>
            <a:endParaRPr lang="en-US" b="1" dirty="0">
              <a:solidFill>
                <a:srgbClr val="0039A6"/>
              </a:solidFill>
              <a:latin typeface="Avenir LT Std 45 Book" panose="020B0502020203020204" pitchFamily="34" charset="0"/>
            </a:endParaRPr>
          </a:p>
        </p:txBody>
      </p:sp>
      <p:sp>
        <p:nvSpPr>
          <p:cNvPr id="2" name="Content Placeholder 1"/>
          <p:cNvSpPr>
            <a:spLocks noGrp="1"/>
          </p:cNvSpPr>
          <p:nvPr>
            <p:ph idx="1"/>
          </p:nvPr>
        </p:nvSpPr>
        <p:spPr>
          <a:xfrm>
            <a:off x="457200" y="1676401"/>
            <a:ext cx="8229600" cy="4800600"/>
          </a:xfrm>
        </p:spPr>
        <p:txBody>
          <a:bodyPr>
            <a:normAutofit lnSpcReduction="10000"/>
          </a:bodyPr>
          <a:lstStyle/>
          <a:p>
            <a:r>
              <a:rPr lang="en-US" b="1" dirty="0" smtClean="0">
                <a:solidFill>
                  <a:schemeClr val="tx1">
                    <a:lumMod val="65000"/>
                    <a:lumOff val="35000"/>
                  </a:schemeClr>
                </a:solidFill>
                <a:latin typeface="Avenir LT Std 45 Book" panose="020B0502020203020204" pitchFamily="34" charset="0"/>
              </a:rPr>
              <a:t>47% of academic departments on campus offer at least one course related to sustainability. Professors have access to the New Leaf Grant Program to help infuse sustainability concepts into courses across all disciplines.</a:t>
            </a:r>
            <a:endParaRPr lang="en-US" b="1" dirty="0">
              <a:solidFill>
                <a:schemeClr val="tx1">
                  <a:lumMod val="65000"/>
                  <a:lumOff val="35000"/>
                </a:schemeClr>
              </a:solidFill>
              <a:latin typeface="Avenir LT Std 45 Book" panose="020B0502020203020204" pitchFamily="34" charset="0"/>
            </a:endParaRPr>
          </a:p>
          <a:p>
            <a:endParaRPr lang="en-US" sz="1000" b="1" dirty="0">
              <a:solidFill>
                <a:schemeClr val="tx1">
                  <a:lumMod val="65000"/>
                  <a:lumOff val="35000"/>
                </a:schemeClr>
              </a:solidFill>
              <a:latin typeface="Avenir LT Std 45 Book" panose="020B0502020203020204" pitchFamily="34" charset="0"/>
            </a:endParaRPr>
          </a:p>
          <a:p>
            <a:r>
              <a:rPr lang="en-US" b="1" dirty="0" smtClean="0">
                <a:solidFill>
                  <a:schemeClr val="tx1">
                    <a:lumMod val="65000"/>
                    <a:lumOff val="35000"/>
                  </a:schemeClr>
                </a:solidFill>
                <a:latin typeface="Avenir LT Std 45 Book" panose="020B0502020203020204" pitchFamily="34" charset="0"/>
              </a:rPr>
              <a:t>Some cool courses:</a:t>
            </a:r>
          </a:p>
          <a:p>
            <a:pPr lvl="1"/>
            <a:r>
              <a:rPr lang="en-US" sz="1800" b="1" dirty="0" smtClean="0">
                <a:solidFill>
                  <a:schemeClr val="tx1">
                    <a:lumMod val="65000"/>
                    <a:lumOff val="35000"/>
                  </a:schemeClr>
                </a:solidFill>
                <a:latin typeface="Avenir LT Std 45 Book" panose="020B0502020203020204" pitchFamily="34" charset="0"/>
              </a:rPr>
              <a:t>Films of the Natural and Human Environment (FILM ST 83)</a:t>
            </a:r>
          </a:p>
          <a:p>
            <a:pPr lvl="1"/>
            <a:r>
              <a:rPr lang="en-US" sz="1800" b="1" dirty="0" smtClean="0">
                <a:solidFill>
                  <a:schemeClr val="tx1">
                    <a:lumMod val="65000"/>
                    <a:lumOff val="35000"/>
                  </a:schemeClr>
                </a:solidFill>
                <a:latin typeface="Avenir LT Std 45 Book" panose="020B0502020203020204" pitchFamily="34" charset="0"/>
              </a:rPr>
              <a:t>Living with Global Warming (GEOG 8)</a:t>
            </a:r>
          </a:p>
          <a:p>
            <a:pPr lvl="1"/>
            <a:r>
              <a:rPr lang="en-US" sz="1800" b="1" dirty="0" smtClean="0">
                <a:solidFill>
                  <a:schemeClr val="tx1">
                    <a:lumMod val="65000"/>
                    <a:lumOff val="35000"/>
                  </a:schemeClr>
                </a:solidFill>
                <a:latin typeface="Avenir LT Std 45 Book" panose="020B0502020203020204" pitchFamily="34" charset="0"/>
              </a:rPr>
              <a:t>Introduction to Architecture and the Environment (ARTHI 5A)</a:t>
            </a:r>
          </a:p>
          <a:p>
            <a:pPr lvl="1"/>
            <a:r>
              <a:rPr lang="en-US" sz="1800" b="1" dirty="0">
                <a:solidFill>
                  <a:schemeClr val="tx1">
                    <a:lumMod val="65000"/>
                    <a:lumOff val="35000"/>
                  </a:schemeClr>
                </a:solidFill>
                <a:latin typeface="Avenir LT Std 45 Book" panose="020B0502020203020204" pitchFamily="34" charset="0"/>
              </a:rPr>
              <a:t>Introduction to </a:t>
            </a:r>
            <a:r>
              <a:rPr lang="en-US" sz="1800" b="1" dirty="0" smtClean="0">
                <a:solidFill>
                  <a:schemeClr val="tx1">
                    <a:lumMod val="65000"/>
                    <a:lumOff val="35000"/>
                  </a:schemeClr>
                </a:solidFill>
                <a:latin typeface="Avenir LT Std 45 Book" panose="020B0502020203020204" pitchFamily="34" charset="0"/>
              </a:rPr>
              <a:t>Global </a:t>
            </a:r>
            <a:r>
              <a:rPr lang="en-US" sz="1800" b="1" dirty="0">
                <a:solidFill>
                  <a:schemeClr val="tx1">
                    <a:lumMod val="65000"/>
                    <a:lumOff val="35000"/>
                  </a:schemeClr>
                </a:solidFill>
                <a:latin typeface="Avenir LT Std 45 Book" panose="020B0502020203020204" pitchFamily="34" charset="0"/>
              </a:rPr>
              <a:t>Studies: Politics and Economics (GLOBAL 2</a:t>
            </a:r>
            <a:r>
              <a:rPr lang="en-US" sz="1800" b="1" dirty="0" smtClean="0">
                <a:solidFill>
                  <a:schemeClr val="tx1">
                    <a:lumMod val="65000"/>
                    <a:lumOff val="35000"/>
                  </a:schemeClr>
                </a:solidFill>
                <a:latin typeface="Avenir LT Std 45 Book" panose="020B0502020203020204" pitchFamily="34" charset="0"/>
              </a:rPr>
              <a:t>)</a:t>
            </a:r>
          </a:p>
          <a:p>
            <a:pPr lvl="1"/>
            <a:r>
              <a:rPr lang="en-US" sz="1800" b="1" dirty="0" smtClean="0">
                <a:solidFill>
                  <a:schemeClr val="tx1">
                    <a:lumMod val="65000"/>
                    <a:lumOff val="35000"/>
                  </a:schemeClr>
                </a:solidFill>
                <a:latin typeface="Avenir LT Std 45 Book" panose="020B0502020203020204" pitchFamily="34" charset="0"/>
              </a:rPr>
              <a:t>Building Sustainable Communities (ES 116)</a:t>
            </a:r>
          </a:p>
          <a:p>
            <a:pPr lvl="1"/>
            <a:r>
              <a:rPr lang="en-US" sz="1800" b="1" dirty="0" smtClean="0">
                <a:solidFill>
                  <a:schemeClr val="tx1">
                    <a:lumMod val="65000"/>
                    <a:lumOff val="35000"/>
                  </a:schemeClr>
                </a:solidFill>
                <a:latin typeface="Avenir LT Std 45 Book" panose="020B0502020203020204" pitchFamily="34" charset="0"/>
              </a:rPr>
              <a:t>Small-Scale Food Production (ES 166FP)</a:t>
            </a:r>
          </a:p>
          <a:p>
            <a:pPr lvl="1"/>
            <a:r>
              <a:rPr lang="en-US" sz="1800" b="1" dirty="0" smtClean="0">
                <a:solidFill>
                  <a:schemeClr val="tx1">
                    <a:lumMod val="65000"/>
                    <a:lumOff val="35000"/>
                  </a:schemeClr>
                </a:solidFill>
                <a:latin typeface="Avenir LT Std 45 Book" panose="020B0502020203020204" pitchFamily="34" charset="0"/>
              </a:rPr>
              <a:t>World Agriculture, Food, and Population (ANTH 149)</a:t>
            </a:r>
          </a:p>
          <a:p>
            <a:pPr marL="457200" lvl="1" indent="0">
              <a:buNone/>
            </a:pPr>
            <a:endParaRPr lang="en-US" sz="1800" dirty="0" smtClean="0">
              <a:hlinkClick r:id="rId2"/>
            </a:endParaRPr>
          </a:p>
          <a:p>
            <a:pPr lvl="1"/>
            <a:endParaRPr lang="en-US" dirty="0">
              <a:solidFill>
                <a:schemeClr val="tx1"/>
              </a:solidFill>
            </a:endParaRPr>
          </a:p>
          <a:p>
            <a:pPr marL="457200" lvl="1" indent="0">
              <a:buNone/>
            </a:pPr>
            <a:endParaRPr lang="en-US" dirty="0" smtClean="0">
              <a:solidFill>
                <a:schemeClr val="tx1"/>
              </a:solidFill>
            </a:endParaRPr>
          </a:p>
        </p:txBody>
      </p:sp>
    </p:spTree>
    <p:extLst>
      <p:ext uri="{BB962C8B-B14F-4D97-AF65-F5344CB8AC3E}">
        <p14:creationId xmlns:p14="http://schemas.microsoft.com/office/powerpoint/2010/main" val="352137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latin typeface="Avenir LT Std 45 Book" panose="020B0502020203020204" pitchFamily="34" charset="0"/>
              </a:rPr>
              <a:t>Become an Intern!</a:t>
            </a:r>
            <a:endParaRPr lang="en-US" b="1" dirty="0">
              <a:latin typeface="Avenir LT Std 45 Book" panose="020B0502020203020204" pitchFamily="34" charset="0"/>
            </a:endParaRPr>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solidFill>
                  <a:schemeClr val="tx1">
                    <a:lumMod val="65000"/>
                    <a:lumOff val="35000"/>
                  </a:schemeClr>
                </a:solidFill>
                <a:latin typeface="Avenir LT Std 35 Light" panose="020B0402020203020204" pitchFamily="34" charset="0"/>
              </a:rPr>
              <a:t>UCSB Sustainability Interns</a:t>
            </a:r>
          </a:p>
          <a:p>
            <a:r>
              <a:rPr lang="en-US" dirty="0" smtClean="0">
                <a:solidFill>
                  <a:schemeClr val="tx1">
                    <a:lumMod val="65000"/>
                    <a:lumOff val="35000"/>
                  </a:schemeClr>
                </a:solidFill>
                <a:latin typeface="Avenir LT Std 35 Light" panose="020B0402020203020204" pitchFamily="34" charset="0"/>
              </a:rPr>
              <a:t>Health &amp; Wellness Internship Program</a:t>
            </a:r>
          </a:p>
          <a:p>
            <a:r>
              <a:rPr lang="en-US" dirty="0" smtClean="0">
                <a:solidFill>
                  <a:schemeClr val="tx1">
                    <a:lumMod val="65000"/>
                    <a:lumOff val="35000"/>
                  </a:schemeClr>
                </a:solidFill>
                <a:latin typeface="Avenir LT Std 35 Light" panose="020B0402020203020204" pitchFamily="34" charset="0"/>
              </a:rPr>
              <a:t>Dining Commons Internship Program</a:t>
            </a:r>
          </a:p>
          <a:p>
            <a:r>
              <a:rPr lang="en-US" dirty="0" smtClean="0">
                <a:solidFill>
                  <a:schemeClr val="tx1">
                    <a:lumMod val="65000"/>
                    <a:lumOff val="35000"/>
                  </a:schemeClr>
                </a:solidFill>
                <a:latin typeface="Avenir LT Std 35 Light" panose="020B0402020203020204" pitchFamily="34" charset="0"/>
              </a:rPr>
              <a:t>The Interactive Campus Map</a:t>
            </a:r>
          </a:p>
          <a:p>
            <a:r>
              <a:rPr lang="en-US" dirty="0" smtClean="0">
                <a:solidFill>
                  <a:schemeClr val="tx1">
                    <a:lumMod val="65000"/>
                    <a:lumOff val="35000"/>
                  </a:schemeClr>
                </a:solidFill>
                <a:latin typeface="Avenir LT Std 35 Light" panose="020B0402020203020204" pitchFamily="34" charset="0"/>
              </a:rPr>
              <a:t>Service Learning Program</a:t>
            </a:r>
          </a:p>
          <a:p>
            <a:r>
              <a:rPr lang="en-US" dirty="0" smtClean="0">
                <a:solidFill>
                  <a:schemeClr val="tx1">
                    <a:lumMod val="65000"/>
                    <a:lumOff val="35000"/>
                  </a:schemeClr>
                </a:solidFill>
                <a:latin typeface="Avenir LT Std 35 Light" panose="020B0402020203020204" pitchFamily="34" charset="0"/>
              </a:rPr>
              <a:t>Sustainable Research</a:t>
            </a:r>
          </a:p>
          <a:p>
            <a:r>
              <a:rPr lang="en-US" dirty="0" smtClean="0">
                <a:solidFill>
                  <a:schemeClr val="tx1">
                    <a:lumMod val="65000"/>
                    <a:lumOff val="35000"/>
                  </a:schemeClr>
                </a:solidFill>
                <a:latin typeface="Avenir LT Std 35 Light" panose="020B0402020203020204" pitchFamily="34" charset="0"/>
              </a:rPr>
              <a:t>Educating Future Leaders Program</a:t>
            </a:r>
          </a:p>
          <a:p>
            <a:r>
              <a:rPr lang="en-US" dirty="0" smtClean="0">
                <a:solidFill>
                  <a:schemeClr val="tx1">
                    <a:lumMod val="65000"/>
                    <a:lumOff val="35000"/>
                  </a:schemeClr>
                </a:solidFill>
                <a:latin typeface="Avenir LT Std 35 Light" panose="020B0402020203020204" pitchFamily="34" charset="0"/>
              </a:rPr>
              <a:t>Gaucho Certified Farmers Market</a:t>
            </a:r>
          </a:p>
          <a:p>
            <a:r>
              <a:rPr lang="en-US" dirty="0" smtClean="0">
                <a:solidFill>
                  <a:schemeClr val="tx1">
                    <a:lumMod val="65000"/>
                    <a:lumOff val="35000"/>
                  </a:schemeClr>
                </a:solidFill>
                <a:latin typeface="Avenir LT Std 35 Light" panose="020B0402020203020204" pitchFamily="34" charset="0"/>
              </a:rPr>
              <a:t>Communications &amp; Outreach</a:t>
            </a:r>
          </a:p>
          <a:p>
            <a:r>
              <a:rPr lang="en-US" dirty="0" err="1" smtClean="0">
                <a:solidFill>
                  <a:schemeClr val="tx1">
                    <a:lumMod val="65000"/>
                    <a:lumOff val="35000"/>
                  </a:schemeClr>
                </a:solidFill>
                <a:latin typeface="Avenir LT Std 35 Light" panose="020B0402020203020204" pitchFamily="34" charset="0"/>
              </a:rPr>
              <a:t>LabRATS</a:t>
            </a:r>
            <a:endParaRPr lang="en-US" dirty="0" smtClean="0">
              <a:solidFill>
                <a:schemeClr val="tx1">
                  <a:lumMod val="65000"/>
                  <a:lumOff val="35000"/>
                </a:schemeClr>
              </a:solidFill>
              <a:latin typeface="Avenir LT Std 35 Light" panose="020B0402020203020204" pitchFamily="34" charset="0"/>
            </a:endParaRPr>
          </a:p>
          <a:p>
            <a:r>
              <a:rPr lang="en-US" dirty="0" smtClean="0">
                <a:solidFill>
                  <a:schemeClr val="tx1">
                    <a:lumMod val="65000"/>
                    <a:lumOff val="35000"/>
                  </a:schemeClr>
                </a:solidFill>
                <a:latin typeface="Avenir LT Std 35 Light" panose="020B0402020203020204" pitchFamily="34" charset="0"/>
              </a:rPr>
              <a:t>And many more!</a:t>
            </a:r>
          </a:p>
        </p:txBody>
      </p:sp>
    </p:spTree>
    <p:extLst>
      <p:ext uri="{BB962C8B-B14F-4D97-AF65-F5344CB8AC3E}">
        <p14:creationId xmlns:p14="http://schemas.microsoft.com/office/powerpoint/2010/main" val="50934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lstStyle/>
          <a:p>
            <a:r>
              <a:rPr lang="en-US" b="1" dirty="0" smtClean="0">
                <a:solidFill>
                  <a:srgbClr val="0039A6"/>
                </a:solidFill>
                <a:latin typeface="Avenir LT Std 45 Book" panose="020B0502020203020204" pitchFamily="34" charset="0"/>
              </a:rPr>
              <a:t>Research</a:t>
            </a:r>
            <a:endParaRPr lang="en-US" b="1" dirty="0">
              <a:solidFill>
                <a:srgbClr val="0039A6"/>
              </a:solidFill>
              <a:latin typeface="Avenir LT Std 45 Book" panose="020B0502020203020204" pitchFamily="34" charset="0"/>
            </a:endParaRPr>
          </a:p>
        </p:txBody>
      </p:sp>
      <p:sp>
        <p:nvSpPr>
          <p:cNvPr id="2" name="Content Placeholder 1"/>
          <p:cNvSpPr>
            <a:spLocks noGrp="1"/>
          </p:cNvSpPr>
          <p:nvPr>
            <p:ph idx="1"/>
          </p:nvPr>
        </p:nvSpPr>
        <p:spPr>
          <a:xfrm>
            <a:off x="457200" y="1447800"/>
            <a:ext cx="8229600" cy="4525963"/>
          </a:xfrm>
        </p:spPr>
        <p:txBody>
          <a:bodyPr>
            <a:normAutofit/>
          </a:bodyPr>
          <a:lstStyle/>
          <a:p>
            <a:r>
              <a:rPr lang="en-US" sz="2000" dirty="0" smtClean="0">
                <a:solidFill>
                  <a:schemeClr val="tx1">
                    <a:lumMod val="65000"/>
                    <a:lumOff val="35000"/>
                  </a:schemeClr>
                </a:solidFill>
                <a:latin typeface="Avenir LT Std 35 Light" panose="020B0402020203020204" pitchFamily="34" charset="0"/>
              </a:rPr>
              <a:t>UC Santa Barbara has a reputation for having a strong undergraduate research program </a:t>
            </a:r>
            <a:endParaRPr lang="en-US" sz="2000" dirty="0">
              <a:solidFill>
                <a:schemeClr val="tx1">
                  <a:lumMod val="65000"/>
                  <a:lumOff val="35000"/>
                </a:schemeClr>
              </a:solidFill>
              <a:latin typeface="Avenir LT Std 35 Light" panose="020B0402020203020204" pitchFamily="34" charset="0"/>
            </a:endParaRPr>
          </a:p>
          <a:p>
            <a:r>
              <a:rPr lang="en-US" sz="2000" b="1" dirty="0" smtClean="0">
                <a:solidFill>
                  <a:schemeClr val="tx1">
                    <a:lumMod val="65000"/>
                    <a:lumOff val="35000"/>
                  </a:schemeClr>
                </a:solidFill>
                <a:latin typeface="Avenir LT Std 35 Light" panose="020B0402020203020204" pitchFamily="34" charset="0"/>
              </a:rPr>
              <a:t>45% of departments </a:t>
            </a:r>
            <a:r>
              <a:rPr lang="en-US" sz="2000" dirty="0" smtClean="0">
                <a:solidFill>
                  <a:schemeClr val="tx1">
                    <a:lumMod val="65000"/>
                    <a:lumOff val="35000"/>
                  </a:schemeClr>
                </a:solidFill>
                <a:latin typeface="Avenir LT Std 35 Light" panose="020B0402020203020204" pitchFamily="34" charset="0"/>
              </a:rPr>
              <a:t>at UC Santa Barbara have at least one faculty who does research on sustainability </a:t>
            </a:r>
            <a:endParaRPr lang="en-US" sz="2000" dirty="0">
              <a:solidFill>
                <a:schemeClr val="tx1">
                  <a:lumMod val="65000"/>
                  <a:lumOff val="35000"/>
                </a:schemeClr>
              </a:solidFill>
              <a:latin typeface="Avenir LT Std 35 Light" panose="020B0402020203020204" pitchFamily="34" charset="0"/>
            </a:endParaRPr>
          </a:p>
          <a:p>
            <a:r>
              <a:rPr lang="en-US" sz="2000" dirty="0" smtClean="0">
                <a:solidFill>
                  <a:schemeClr val="tx1">
                    <a:lumMod val="65000"/>
                    <a:lumOff val="35000"/>
                  </a:schemeClr>
                </a:solidFill>
                <a:latin typeface="Avenir LT Std 35 Light" panose="020B0402020203020204" pitchFamily="34" charset="0"/>
              </a:rPr>
              <a:t>Funding is available through the Undergraduate Research and Creative Activities Program</a:t>
            </a:r>
            <a:endParaRPr lang="en-US" sz="2000" dirty="0">
              <a:solidFill>
                <a:schemeClr val="tx1">
                  <a:lumMod val="65000"/>
                  <a:lumOff val="35000"/>
                </a:schemeClr>
              </a:solidFill>
              <a:latin typeface="Avenir LT Std 35 Light" panose="020B0402020203020204" pitchFamily="34" charset="0"/>
            </a:endParaRPr>
          </a:p>
        </p:txBody>
      </p:sp>
      <p:pic>
        <p:nvPicPr>
          <p:cNvPr id="9218" name="Picture 2" descr="O:\Sustainability\Kate's Files\Photos\resea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810000"/>
            <a:ext cx="3810000" cy="2524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6412468"/>
            <a:ext cx="7467600" cy="369332"/>
          </a:xfrm>
          <a:prstGeom prst="rect">
            <a:avLst/>
          </a:prstGeom>
        </p:spPr>
        <p:txBody>
          <a:bodyPr wrap="square">
            <a:spAutoFit/>
          </a:bodyPr>
          <a:lstStyle/>
          <a:p>
            <a:pPr lvl="1"/>
            <a:r>
              <a:rPr lang="en-US" dirty="0">
                <a:latin typeface="Avenir LT Std 35 Light" panose="020B0402020203020204" pitchFamily="34" charset="0"/>
                <a:hlinkClick r:id="rId3"/>
              </a:rPr>
              <a:t>https://www.sustainability.ucsb.edu/get-involved-students</a:t>
            </a:r>
            <a:endParaRPr lang="en-US" dirty="0">
              <a:solidFill>
                <a:schemeClr val="tx1">
                  <a:lumMod val="65000"/>
                  <a:lumOff val="35000"/>
                </a:schemeClr>
              </a:solidFill>
              <a:latin typeface="Avenir LT Std 35 Light" panose="020B0402020203020204" pitchFamily="34" charset="0"/>
            </a:endParaRPr>
          </a:p>
        </p:txBody>
      </p:sp>
    </p:spTree>
    <p:extLst>
      <p:ext uri="{BB962C8B-B14F-4D97-AF65-F5344CB8AC3E}">
        <p14:creationId xmlns:p14="http://schemas.microsoft.com/office/powerpoint/2010/main" val="43769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371599"/>
          </a:xfrm>
        </p:spPr>
        <p:txBody>
          <a:bodyPr/>
          <a:lstStyle/>
          <a:p>
            <a:r>
              <a:rPr lang="en-US" b="1" dirty="0" smtClean="0">
                <a:solidFill>
                  <a:srgbClr val="0039A6"/>
                </a:solidFill>
                <a:latin typeface="Avenir LT Std 45 Book" panose="020B0502020203020204" pitchFamily="34" charset="0"/>
              </a:rPr>
              <a:t>Thank you</a:t>
            </a:r>
            <a:endParaRPr lang="en-US" b="1" dirty="0">
              <a:solidFill>
                <a:srgbClr val="0039A6"/>
              </a:solidFill>
              <a:latin typeface="Avenir LT Std 45 Book" panose="020B0502020203020204" pitchFamily="34" charset="0"/>
            </a:endParaRPr>
          </a:p>
        </p:txBody>
      </p:sp>
      <p:sp>
        <p:nvSpPr>
          <p:cNvPr id="3" name="Subtitle 2"/>
          <p:cNvSpPr>
            <a:spLocks noGrp="1"/>
          </p:cNvSpPr>
          <p:nvPr>
            <p:ph type="subTitle" idx="1"/>
          </p:nvPr>
        </p:nvSpPr>
        <p:spPr>
          <a:xfrm>
            <a:off x="1371600" y="2133600"/>
            <a:ext cx="6400800" cy="2895600"/>
          </a:xfrm>
        </p:spPr>
        <p:txBody>
          <a:bodyPr/>
          <a:lstStyle/>
          <a:p>
            <a:r>
              <a:rPr lang="en-US" sz="2800" dirty="0" smtClean="0">
                <a:solidFill>
                  <a:schemeClr val="tx1">
                    <a:lumMod val="65000"/>
                    <a:lumOff val="35000"/>
                  </a:schemeClr>
                </a:solidFill>
                <a:latin typeface="Avenir LT Std 35 Light" panose="020B0402020203020204" pitchFamily="34" charset="0"/>
              </a:rPr>
              <a:t>For more information on programs, internships, and other ways to get involved with campus sustainability, please visit us at:</a:t>
            </a:r>
          </a:p>
          <a:p>
            <a:r>
              <a:rPr lang="en-US" sz="2800" dirty="0" smtClean="0">
                <a:solidFill>
                  <a:schemeClr val="tx1"/>
                </a:solidFill>
                <a:latin typeface="Avenir LT Std 35 Light" panose="020B0402020203020204" pitchFamily="34" charset="0"/>
                <a:hlinkClick r:id="rId2"/>
              </a:rPr>
              <a:t>www.sustainability.ucsb.edu</a:t>
            </a:r>
            <a:endParaRPr lang="en-US" sz="2800" dirty="0" smtClean="0">
              <a:solidFill>
                <a:schemeClr val="tx1"/>
              </a:solidFill>
              <a:latin typeface="Avenir LT Std 35 Light" panose="020B0402020203020204" pitchFamily="34" charset="0"/>
            </a:endParaRPr>
          </a:p>
          <a:p>
            <a:endParaRPr lang="en-US" dirty="0">
              <a:solidFill>
                <a:schemeClr val="tx1"/>
              </a:solidFill>
              <a:latin typeface="+mn-l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257801"/>
            <a:ext cx="2508782" cy="144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5524501"/>
            <a:ext cx="3298902" cy="914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874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rPr lang="en-US" b="1" dirty="0" smtClean="0">
                <a:solidFill>
                  <a:srgbClr val="0039A6"/>
                </a:solidFill>
                <a:latin typeface="Avenir LT Std 45 Book" panose="020B0502020203020204" pitchFamily="34" charset="0"/>
              </a:rPr>
              <a:t>What is Sustainability?</a:t>
            </a:r>
            <a:endParaRPr lang="en-US" b="1" dirty="0">
              <a:solidFill>
                <a:srgbClr val="0039A6"/>
              </a:solidFill>
              <a:latin typeface="Avenir LT Std 45 Book" panose="020B0502020203020204" pitchFamily="34" charset="0"/>
            </a:endParaRPr>
          </a:p>
        </p:txBody>
      </p:sp>
      <p:sp>
        <p:nvSpPr>
          <p:cNvPr id="7" name="TextBox 6"/>
          <p:cNvSpPr txBox="1"/>
          <p:nvPr/>
        </p:nvSpPr>
        <p:spPr>
          <a:xfrm>
            <a:off x="6858000" y="1676400"/>
            <a:ext cx="2133600" cy="2308324"/>
          </a:xfrm>
          <a:prstGeom prst="rect">
            <a:avLst/>
          </a:prstGeom>
          <a:noFill/>
        </p:spPr>
        <p:txBody>
          <a:bodyPr wrap="square" rtlCol="0">
            <a:spAutoFit/>
          </a:bodyPr>
          <a:lstStyle/>
          <a:p>
            <a:pPr marL="285750" indent="-285750">
              <a:buFont typeface="Arial" pitchFamily="34" charset="0"/>
              <a:buChar char="•"/>
            </a:pPr>
            <a:r>
              <a:rPr lang="en-US" dirty="0" smtClean="0">
                <a:latin typeface="Avenir LT Std 35 Light" panose="020B0402020203020204" pitchFamily="34" charset="0"/>
              </a:rPr>
              <a:t>Building strong local economies</a:t>
            </a:r>
          </a:p>
          <a:p>
            <a:pPr marL="285750" indent="-285750">
              <a:buFont typeface="Arial" pitchFamily="34" charset="0"/>
              <a:buChar char="•"/>
            </a:pPr>
            <a:r>
              <a:rPr lang="en-US" dirty="0" smtClean="0">
                <a:latin typeface="Avenir LT Std 35 Light" panose="020B0402020203020204" pitchFamily="34" charset="0"/>
              </a:rPr>
              <a:t>Establishing financial incentives and disincentives to support our values</a:t>
            </a:r>
            <a:endParaRPr lang="en-US" dirty="0">
              <a:latin typeface="Avenir LT Std 35 Light" panose="020B0402020203020204" pitchFamily="34" charset="0"/>
            </a:endParaRPr>
          </a:p>
        </p:txBody>
      </p:sp>
      <p:sp>
        <p:nvSpPr>
          <p:cNvPr id="8" name="TextBox 7"/>
          <p:cNvSpPr txBox="1"/>
          <p:nvPr/>
        </p:nvSpPr>
        <p:spPr>
          <a:xfrm>
            <a:off x="6096000" y="5181600"/>
            <a:ext cx="2590800" cy="923330"/>
          </a:xfrm>
          <a:prstGeom prst="rect">
            <a:avLst/>
          </a:prstGeom>
          <a:noFill/>
        </p:spPr>
        <p:txBody>
          <a:bodyPr wrap="square" rtlCol="0">
            <a:spAutoFit/>
          </a:bodyPr>
          <a:lstStyle/>
          <a:p>
            <a:pPr marL="285750" indent="-285750">
              <a:buFont typeface="Arial" pitchFamily="34" charset="0"/>
              <a:buChar char="•"/>
            </a:pPr>
            <a:r>
              <a:rPr lang="en-US" dirty="0" err="1" smtClean="0">
                <a:latin typeface="Avenir LT Std 35 Light" panose="020B0402020203020204" pitchFamily="34" charset="0"/>
              </a:rPr>
              <a:t>Biodiverse</a:t>
            </a:r>
            <a:r>
              <a:rPr lang="en-US" dirty="0" smtClean="0">
                <a:latin typeface="Avenir LT Std 35 Light" panose="020B0402020203020204" pitchFamily="34" charset="0"/>
              </a:rPr>
              <a:t> and dynamic ecosystems</a:t>
            </a:r>
          </a:p>
          <a:p>
            <a:pPr marL="285750" indent="-285750">
              <a:buFont typeface="Arial" pitchFamily="34" charset="0"/>
              <a:buChar char="•"/>
            </a:pPr>
            <a:r>
              <a:rPr lang="en-US" dirty="0" smtClean="0">
                <a:latin typeface="Avenir LT Std 35 Light" panose="020B0402020203020204" pitchFamily="34" charset="0"/>
              </a:rPr>
              <a:t>Lifecycle accounting</a:t>
            </a:r>
            <a:endParaRPr lang="en-US" dirty="0">
              <a:latin typeface="Avenir LT Std 35 Light" panose="020B0402020203020204" pitchFamily="34" charset="0"/>
            </a:endParaRPr>
          </a:p>
        </p:txBody>
      </p:sp>
      <p:sp>
        <p:nvSpPr>
          <p:cNvPr id="9" name="TextBox 8"/>
          <p:cNvSpPr txBox="1"/>
          <p:nvPr/>
        </p:nvSpPr>
        <p:spPr>
          <a:xfrm>
            <a:off x="55605" y="1828800"/>
            <a:ext cx="2458995" cy="1754326"/>
          </a:xfrm>
          <a:prstGeom prst="rect">
            <a:avLst/>
          </a:prstGeom>
          <a:noFill/>
        </p:spPr>
        <p:txBody>
          <a:bodyPr wrap="square" rtlCol="0">
            <a:spAutoFit/>
          </a:bodyPr>
          <a:lstStyle/>
          <a:p>
            <a:pPr marL="285750" indent="-285750">
              <a:buFont typeface="Arial" pitchFamily="34" charset="0"/>
              <a:buChar char="•"/>
            </a:pPr>
            <a:r>
              <a:rPr lang="en-US" dirty="0" smtClean="0">
                <a:latin typeface="Avenir LT Std 35 Light" panose="020B0402020203020204" pitchFamily="34" charset="0"/>
                <a:sym typeface="Wingdings" pitchFamily="2" charset="2"/>
              </a:rPr>
              <a:t>Improving Quality of Life</a:t>
            </a:r>
          </a:p>
          <a:p>
            <a:pPr marL="285750" indent="-285750">
              <a:buFont typeface="Arial" pitchFamily="34" charset="0"/>
              <a:buChar char="•"/>
            </a:pPr>
            <a:r>
              <a:rPr lang="en-US" dirty="0" smtClean="0">
                <a:latin typeface="Avenir LT Std 35 Light" panose="020B0402020203020204" pitchFamily="34" charset="0"/>
                <a:sym typeface="Wingdings" pitchFamily="2" charset="2"/>
              </a:rPr>
              <a:t>Living Wages</a:t>
            </a:r>
          </a:p>
          <a:p>
            <a:pPr marL="285750" indent="-285750">
              <a:buFont typeface="Arial" pitchFamily="34" charset="0"/>
              <a:buChar char="•"/>
            </a:pPr>
            <a:r>
              <a:rPr lang="en-US" dirty="0" smtClean="0">
                <a:latin typeface="Avenir LT Std 35 Light" panose="020B0402020203020204" pitchFamily="34" charset="0"/>
                <a:sym typeface="Wingdings" pitchFamily="2" charset="2"/>
              </a:rPr>
              <a:t>Human Dignity</a:t>
            </a:r>
          </a:p>
          <a:p>
            <a:pPr marL="285750" indent="-285750">
              <a:buFont typeface="Arial" pitchFamily="34" charset="0"/>
              <a:buChar char="•"/>
            </a:pPr>
            <a:r>
              <a:rPr lang="en-US" dirty="0" smtClean="0">
                <a:latin typeface="Avenir LT Std 35 Light" panose="020B0402020203020204" pitchFamily="34" charset="0"/>
                <a:sym typeface="Wingdings" pitchFamily="2" charset="2"/>
              </a:rPr>
              <a:t>Social Equity</a:t>
            </a:r>
          </a:p>
          <a:p>
            <a:endParaRPr lang="en-US" dirty="0">
              <a:latin typeface="Avenir LT Std 35 Light" panose="020B0402020203020204" pitchFamily="34" charset="0"/>
            </a:endParaRPr>
          </a:p>
        </p:txBody>
      </p:sp>
      <p:graphicFrame>
        <p:nvGraphicFramePr>
          <p:cNvPr id="10" name="Diagram 9"/>
          <p:cNvGraphicFramePr/>
          <p:nvPr>
            <p:extLst>
              <p:ext uri="{D42A27DB-BD31-4B8C-83A1-F6EECF244321}">
                <p14:modId xmlns:p14="http://schemas.microsoft.com/office/powerpoint/2010/main" val="1902992244"/>
              </p:ext>
            </p:extLst>
          </p:nvPr>
        </p:nvGraphicFramePr>
        <p:xfrm>
          <a:off x="1143000" y="1676400"/>
          <a:ext cx="686613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sosceles Triangle 3"/>
          <p:cNvSpPr/>
          <p:nvPr/>
        </p:nvSpPr>
        <p:spPr>
          <a:xfrm rot="10800000">
            <a:off x="4267200" y="3581400"/>
            <a:ext cx="609600" cy="53167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285999" y="3862508"/>
            <a:ext cx="2014330" cy="997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61999" y="4644598"/>
            <a:ext cx="1524000" cy="369332"/>
          </a:xfrm>
          <a:prstGeom prst="rect">
            <a:avLst/>
          </a:prstGeom>
          <a:noFill/>
        </p:spPr>
        <p:txBody>
          <a:bodyPr wrap="square" rtlCol="0">
            <a:spAutoFit/>
          </a:bodyPr>
          <a:lstStyle/>
          <a:p>
            <a:r>
              <a:rPr lang="en-US" dirty="0" smtClean="0">
                <a:latin typeface="Avenir LT Std 35 Light" panose="020B0402020203020204" pitchFamily="34" charset="0"/>
              </a:rPr>
              <a:t>Sustainability</a:t>
            </a:r>
            <a:endParaRPr lang="en-US" dirty="0">
              <a:latin typeface="Avenir LT Std 35 Light" panose="020B0402020203020204" pitchFamily="34" charset="0"/>
            </a:endParaRPr>
          </a:p>
        </p:txBody>
      </p:sp>
    </p:spTree>
    <p:extLst>
      <p:ext uri="{BB962C8B-B14F-4D97-AF65-F5344CB8AC3E}">
        <p14:creationId xmlns:p14="http://schemas.microsoft.com/office/powerpoint/2010/main" val="303986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VXks4MnRPxU/UvF09GtZhVI/AAAAAAAABM4/Kc0EsKSXgo0/s1600/real-foodChancellor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260522" cy="21927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greenpeace.org/usa/Global/usa/image/2004/7/63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6684"/>
            <a:ext cx="3260522" cy="25103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8600" y="304800"/>
            <a:ext cx="8610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39A6"/>
                </a:solidFill>
                <a:latin typeface="Avenir LT Std 45 Book" panose="020B0502020203020204" pitchFamily="34" charset="0"/>
              </a:rPr>
              <a:t>Engagement: Students Creating Policy</a:t>
            </a:r>
            <a:endParaRPr lang="en-US" sz="3600" b="1" dirty="0" smtClean="0">
              <a:latin typeface="Avenir LT Std 45 Book" panose="020B0502020203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495800" y="1337784"/>
            <a:ext cx="4038600" cy="52578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tx1">
                    <a:lumMod val="65000"/>
                    <a:lumOff val="35000"/>
                  </a:schemeClr>
                </a:solidFill>
                <a:latin typeface="Avenir LT Std 35 Light" panose="020B0402020203020204" pitchFamily="34" charset="0"/>
                <a:cs typeface="Arial" panose="020B0604020202020204" pitchFamily="34" charset="0"/>
              </a:rPr>
              <a:t>UC Policy on Sustainable Practices</a:t>
            </a:r>
            <a:endParaRPr lang="en-US" b="1" i="1" dirty="0" smtClean="0">
              <a:solidFill>
                <a:schemeClr val="tx1">
                  <a:lumMod val="65000"/>
                  <a:lumOff val="35000"/>
                </a:schemeClr>
              </a:solidFill>
              <a:latin typeface="Avenir LT Std 35 Light" panose="020B0402020203020204" pitchFamily="34" charset="0"/>
              <a:cs typeface="Arial" panose="020B0604020202020204" pitchFamily="34" charset="0"/>
            </a:endParaRPr>
          </a:p>
          <a:p>
            <a:pPr marL="0" indent="0">
              <a:buFont typeface="Arial" pitchFamily="34" charset="0"/>
              <a:buNone/>
            </a:pPr>
            <a:endParaRPr lang="en-US" sz="1200" b="1" dirty="0" smtClean="0">
              <a:solidFill>
                <a:schemeClr val="tx1">
                  <a:lumMod val="65000"/>
                  <a:lumOff val="35000"/>
                </a:schemeClr>
              </a:solidFill>
              <a:latin typeface="Avenir LT Std 35 Light" panose="020B0402020203020204" pitchFamily="34" charset="0"/>
              <a:cs typeface="Arial" panose="020B0604020202020204" pitchFamily="34" charset="0"/>
            </a:endParaRPr>
          </a:p>
          <a:p>
            <a:r>
              <a:rPr lang="en-US" dirty="0" smtClean="0">
                <a:solidFill>
                  <a:schemeClr val="tx1">
                    <a:lumMod val="65000"/>
                    <a:lumOff val="35000"/>
                  </a:schemeClr>
                </a:solidFill>
                <a:latin typeface="Avenir LT Std 35 Light" panose="020B0402020203020204" pitchFamily="34" charset="0"/>
                <a:cs typeface="Arial" panose="020B0604020202020204" pitchFamily="34" charset="0"/>
              </a:rPr>
              <a:t>Inspired by Greenpeace</a:t>
            </a:r>
          </a:p>
          <a:p>
            <a:endParaRPr lang="en-US" dirty="0" smtClean="0">
              <a:solidFill>
                <a:schemeClr val="tx1">
                  <a:lumMod val="65000"/>
                  <a:lumOff val="35000"/>
                </a:schemeClr>
              </a:solidFill>
              <a:latin typeface="Avenir LT Std 35 Light" panose="020B0402020203020204" pitchFamily="34" charset="0"/>
              <a:cs typeface="Arial" panose="020B0604020202020204" pitchFamily="34" charset="0"/>
            </a:endParaRPr>
          </a:p>
          <a:p>
            <a:r>
              <a:rPr lang="en-US" dirty="0" smtClean="0">
                <a:solidFill>
                  <a:schemeClr val="tx1">
                    <a:lumMod val="65000"/>
                    <a:lumOff val="35000"/>
                  </a:schemeClr>
                </a:solidFill>
                <a:latin typeface="Avenir LT Std 35 Light" panose="020B0402020203020204" pitchFamily="34" charset="0"/>
                <a:cs typeface="Arial" panose="020B0604020202020204" pitchFamily="34" charset="0"/>
              </a:rPr>
              <a:t>Driven by students</a:t>
            </a:r>
          </a:p>
          <a:p>
            <a:endParaRPr lang="en-US" dirty="0" smtClean="0">
              <a:solidFill>
                <a:schemeClr val="tx1">
                  <a:lumMod val="65000"/>
                  <a:lumOff val="35000"/>
                </a:schemeClr>
              </a:solidFill>
              <a:latin typeface="Avenir LT Std 35 Light" panose="020B0402020203020204" pitchFamily="34" charset="0"/>
              <a:cs typeface="Arial" panose="020B0604020202020204" pitchFamily="34" charset="0"/>
            </a:endParaRPr>
          </a:p>
          <a:p>
            <a:r>
              <a:rPr lang="en-US" dirty="0" smtClean="0">
                <a:solidFill>
                  <a:schemeClr val="tx1">
                    <a:lumMod val="65000"/>
                    <a:lumOff val="35000"/>
                  </a:schemeClr>
                </a:solidFill>
                <a:latin typeface="Avenir LT Std 35 Light" panose="020B0402020203020204" pitchFamily="34" charset="0"/>
                <a:cs typeface="Arial" panose="020B0604020202020204" pitchFamily="34" charset="0"/>
              </a:rPr>
              <a:t>Successful statewide policy</a:t>
            </a:r>
          </a:p>
          <a:p>
            <a:endParaRPr lang="en-US" dirty="0" smtClean="0">
              <a:solidFill>
                <a:schemeClr val="tx1">
                  <a:lumMod val="65000"/>
                  <a:lumOff val="35000"/>
                </a:schemeClr>
              </a:solidFill>
              <a:latin typeface="Avenir LT Std 35 Light" panose="020B0402020203020204" pitchFamily="34" charset="0"/>
              <a:cs typeface="Arial" panose="020B0604020202020204" pitchFamily="34" charset="0"/>
            </a:endParaRPr>
          </a:p>
          <a:p>
            <a:r>
              <a:rPr lang="en-US" dirty="0" smtClean="0">
                <a:solidFill>
                  <a:schemeClr val="tx1">
                    <a:lumMod val="65000"/>
                    <a:lumOff val="35000"/>
                  </a:schemeClr>
                </a:solidFill>
                <a:latin typeface="Avenir LT Std 35 Light" panose="020B0402020203020204" pitchFamily="34" charset="0"/>
                <a:cs typeface="Arial" panose="020B0604020202020204" pitchFamily="34" charset="0"/>
              </a:rPr>
              <a:t>The campaign that started the California Student Sustainability Coalition</a:t>
            </a:r>
          </a:p>
          <a:p>
            <a:pPr marL="0" indent="0">
              <a:buNone/>
            </a:pPr>
            <a:endParaRPr lang="en-US"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378294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905" y="2438400"/>
            <a:ext cx="4287847" cy="3399594"/>
          </a:xfrm>
          <a:prstGeom prst="rect">
            <a:avLst/>
          </a:prstGeom>
        </p:spPr>
      </p:pic>
      <p:sp>
        <p:nvSpPr>
          <p:cNvPr id="6" name="TextBox 5"/>
          <p:cNvSpPr txBox="1"/>
          <p:nvPr/>
        </p:nvSpPr>
        <p:spPr>
          <a:xfrm>
            <a:off x="2819400" y="2590800"/>
            <a:ext cx="1019696" cy="523220"/>
          </a:xfrm>
          <a:prstGeom prst="rect">
            <a:avLst/>
          </a:prstGeom>
          <a:solidFill>
            <a:schemeClr val="bg1"/>
          </a:solidFill>
        </p:spPr>
        <p:txBody>
          <a:bodyPr wrap="square" rtlCol="0">
            <a:spAutoFit/>
          </a:bodyPr>
          <a:lstStyle/>
          <a:p>
            <a:r>
              <a:rPr lang="en-US" sz="2800" b="1" dirty="0" smtClean="0">
                <a:solidFill>
                  <a:srgbClr val="009999"/>
                </a:solidFill>
                <a:latin typeface="Arial" pitchFamily="34" charset="0"/>
                <a:cs typeface="Arial" pitchFamily="34" charset="0"/>
              </a:rPr>
              <a:t>69%</a:t>
            </a:r>
            <a:endParaRPr lang="en-US" sz="2800" dirty="0">
              <a:solidFill>
                <a:srgbClr val="009999"/>
              </a:solidFill>
            </a:endParaRPr>
          </a:p>
        </p:txBody>
      </p:sp>
      <p:sp>
        <p:nvSpPr>
          <p:cNvPr id="3" name="Title 2"/>
          <p:cNvSpPr>
            <a:spLocks noGrp="1"/>
          </p:cNvSpPr>
          <p:nvPr>
            <p:ph type="title"/>
          </p:nvPr>
        </p:nvSpPr>
        <p:spPr>
          <a:xfrm>
            <a:off x="497952" y="152400"/>
            <a:ext cx="8229600" cy="914400"/>
          </a:xfrm>
        </p:spPr>
        <p:txBody>
          <a:bodyPr/>
          <a:lstStyle/>
          <a:p>
            <a:r>
              <a:rPr lang="en-US" b="1" dirty="0" smtClean="0">
                <a:latin typeface="Avenir LT Std 45 Book" panose="020B0502020203020204" pitchFamily="34" charset="0"/>
              </a:rPr>
              <a:t>Waste Reduction Goal</a:t>
            </a:r>
            <a:endParaRPr lang="en-US" b="1" dirty="0">
              <a:latin typeface="Avenir LT Std 45 Book" panose="020B0502020203020204" pitchFamily="34" charset="0"/>
            </a:endParaRPr>
          </a:p>
        </p:txBody>
      </p:sp>
      <p:sp>
        <p:nvSpPr>
          <p:cNvPr id="5" name="Rectangle 4"/>
          <p:cNvSpPr/>
          <p:nvPr/>
        </p:nvSpPr>
        <p:spPr>
          <a:xfrm>
            <a:off x="4724399" y="1219200"/>
            <a:ext cx="4267201" cy="4801314"/>
          </a:xfrm>
          <a:prstGeom prst="rect">
            <a:avLst/>
          </a:prstGeom>
        </p:spPr>
        <p:txBody>
          <a:bodyPr wrap="square">
            <a:spAutoFit/>
          </a:bodyPr>
          <a:lstStyle/>
          <a:p>
            <a:r>
              <a:rPr lang="en-US" dirty="0" smtClean="0">
                <a:latin typeface="Avenir LT Std 35 Light" panose="020B0402020203020204" pitchFamily="34" charset="0"/>
              </a:rPr>
              <a:t>The </a:t>
            </a:r>
            <a:r>
              <a:rPr lang="en-US" dirty="0">
                <a:latin typeface="Avenir LT Std 35 Light" panose="020B0402020203020204" pitchFamily="34" charset="0"/>
              </a:rPr>
              <a:t>University will achieve zero waste through prioritizing waste reduction in the following order: reduce, reuse, and then recycle and compost or </a:t>
            </a:r>
            <a:r>
              <a:rPr lang="en-US" dirty="0" smtClean="0">
                <a:latin typeface="Avenir LT Std 35 Light" panose="020B0402020203020204" pitchFamily="34" charset="0"/>
              </a:rPr>
              <a:t>anaerobically.</a:t>
            </a:r>
            <a:endParaRPr lang="en-US" dirty="0">
              <a:latin typeface="Avenir LT Std 35 Light" panose="020B0402020203020204" pitchFamily="34" charset="0"/>
            </a:endParaRPr>
          </a:p>
          <a:p>
            <a:endParaRPr lang="en-US" dirty="0" smtClean="0">
              <a:latin typeface="Avenir LT Std 35 Light" panose="020B0402020203020204" pitchFamily="34" charset="0"/>
            </a:endParaRPr>
          </a:p>
          <a:p>
            <a:r>
              <a:rPr lang="en-US" dirty="0" smtClean="0">
                <a:latin typeface="Avenir LT Std 35 Light" panose="020B0402020203020204" pitchFamily="34" charset="0"/>
              </a:rPr>
              <a:t>Minimum </a:t>
            </a:r>
            <a:r>
              <a:rPr lang="en-US" dirty="0">
                <a:latin typeface="Avenir LT Std 35 Light" panose="020B0402020203020204" pitchFamily="34" charset="0"/>
              </a:rPr>
              <a:t>compliance for zero waste, at all locations other than health locations, is as follows: </a:t>
            </a:r>
          </a:p>
          <a:p>
            <a:pPr marL="285750" indent="-285750">
              <a:buFont typeface="Arial" panose="020B0604020202020204" pitchFamily="34" charset="0"/>
              <a:buChar char="•"/>
            </a:pPr>
            <a:r>
              <a:rPr lang="en-US" dirty="0">
                <a:latin typeface="Avenir LT Std 35 Light" panose="020B0402020203020204" pitchFamily="34" charset="0"/>
              </a:rPr>
              <a:t>Reduce per capita total municipal solid waste generation:</a:t>
            </a:r>
          </a:p>
          <a:p>
            <a:pPr marL="742950" lvl="1" indent="-285750">
              <a:buFont typeface="Arial" panose="020B0604020202020204" pitchFamily="34" charset="0"/>
              <a:buChar char="•"/>
            </a:pPr>
            <a:r>
              <a:rPr lang="en-US" dirty="0">
                <a:latin typeface="Avenir LT Std 35 Light" panose="020B0402020203020204" pitchFamily="34" charset="0"/>
              </a:rPr>
              <a:t>by 25% per capita from FY2015/16 levels by </a:t>
            </a:r>
            <a:r>
              <a:rPr lang="en-US" dirty="0" smtClean="0">
                <a:latin typeface="Avenir LT Std 35 Light" panose="020B0402020203020204" pitchFamily="34" charset="0"/>
              </a:rPr>
              <a:t>2025</a:t>
            </a:r>
          </a:p>
          <a:p>
            <a:pPr marL="742950" lvl="1" indent="-285750">
              <a:buFont typeface="Arial" panose="020B0604020202020204" pitchFamily="34" charset="0"/>
              <a:buChar char="•"/>
            </a:pPr>
            <a:r>
              <a:rPr lang="en-US" dirty="0" smtClean="0">
                <a:latin typeface="Avenir LT Std 35 Light" panose="020B0402020203020204" pitchFamily="34" charset="0"/>
              </a:rPr>
              <a:t>by </a:t>
            </a:r>
            <a:r>
              <a:rPr lang="en-US" dirty="0">
                <a:latin typeface="Avenir LT Std 35 Light" panose="020B0402020203020204" pitchFamily="34" charset="0"/>
              </a:rPr>
              <a:t>50% per capita from FY2015/16 levels by </a:t>
            </a:r>
            <a:r>
              <a:rPr lang="en-US" dirty="0" smtClean="0">
                <a:latin typeface="Avenir LT Std 35 Light" panose="020B0402020203020204" pitchFamily="34" charset="0"/>
              </a:rPr>
              <a:t>2030</a:t>
            </a:r>
          </a:p>
          <a:p>
            <a:pPr marL="285750" indent="-285750">
              <a:buFont typeface="Arial" panose="020B0604020202020204" pitchFamily="34" charset="0"/>
              <a:buChar char="•"/>
            </a:pPr>
            <a:r>
              <a:rPr lang="en-US" dirty="0" smtClean="0">
                <a:latin typeface="Avenir LT Std 35 Light" panose="020B0402020203020204" pitchFamily="34" charset="0"/>
              </a:rPr>
              <a:t>Divert </a:t>
            </a:r>
            <a:r>
              <a:rPr lang="en-US" dirty="0">
                <a:latin typeface="Avenir LT Std 35 Light" panose="020B0402020203020204" pitchFamily="34" charset="0"/>
              </a:rPr>
              <a:t>90% of the municipal solid waste generated from landfills </a:t>
            </a:r>
          </a:p>
        </p:txBody>
      </p:sp>
    </p:spTree>
    <p:extLst>
      <p:ext uri="{BB962C8B-B14F-4D97-AF65-F5344CB8AC3E}">
        <p14:creationId xmlns:p14="http://schemas.microsoft.com/office/powerpoint/2010/main" val="235494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19100"/>
            <a:ext cx="8229600" cy="838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b="1" dirty="0" smtClean="0">
                <a:solidFill>
                  <a:srgbClr val="2F5897"/>
                </a:solidFill>
                <a:latin typeface="Avenir LT Std 45 Book" panose="020B0502020203020204" pitchFamily="34" charset="0"/>
              </a:rPr>
              <a:t>WASTE REDUCTION</a:t>
            </a:r>
            <a:endParaRPr lang="en-US" b="1" dirty="0">
              <a:latin typeface="Avenir LT Std 45 Book" panose="020B0502020203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800"/>
            <a:ext cx="2473037" cy="3733800"/>
          </a:xfrm>
          <a:prstGeom prst="rect">
            <a:avLst/>
          </a:prstGeom>
        </p:spPr>
      </p:pic>
      <p:sp>
        <p:nvSpPr>
          <p:cNvPr id="5" name="TextBox 2"/>
          <p:cNvSpPr txBox="1"/>
          <p:nvPr/>
        </p:nvSpPr>
        <p:spPr>
          <a:xfrm>
            <a:off x="2895600" y="1447800"/>
            <a:ext cx="3571016"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Have over 40 UC Santa Barbara Hydration Stations</a:t>
            </a:r>
          </a:p>
          <a:p>
            <a:r>
              <a:rPr lang="en-US" dirty="0" smtClean="0"/>
              <a:t>With another 22+ being installed through the HBI</a:t>
            </a:r>
          </a:p>
          <a:p>
            <a:endParaRPr lang="en-US" dirty="0"/>
          </a:p>
          <a:p>
            <a:r>
              <a:rPr lang="en-US" b="1" dirty="0" smtClean="0"/>
              <a:t>Composting Organic Waste</a:t>
            </a:r>
          </a:p>
          <a:p>
            <a:pPr marL="285750" indent="-285750">
              <a:buFont typeface="Arial" panose="020B0604020202020204" pitchFamily="34" charset="0"/>
              <a:buChar char="•"/>
            </a:pPr>
            <a:r>
              <a:rPr lang="en-US" dirty="0" smtClean="0"/>
              <a:t>Eco-to-Go container program at Coral tree</a:t>
            </a:r>
          </a:p>
          <a:p>
            <a:pPr marL="285750" indent="-285750">
              <a:buFont typeface="Arial" panose="020B0604020202020204" pitchFamily="34" charset="0"/>
              <a:buChar char="•"/>
            </a:pPr>
            <a:r>
              <a:rPr lang="en-US" dirty="0" smtClean="0"/>
              <a:t>San Clement Compost Pilot</a:t>
            </a:r>
          </a:p>
          <a:p>
            <a:pPr marL="285750" indent="-285750">
              <a:buFont typeface="Arial" panose="020B0604020202020204" pitchFamily="34" charset="0"/>
              <a:buChar char="•"/>
            </a:pPr>
            <a:endParaRPr lang="en-US" dirty="0"/>
          </a:p>
          <a:p>
            <a:r>
              <a:rPr lang="en-US" b="1" dirty="0" smtClean="0"/>
              <a:t>Source Reduction</a:t>
            </a:r>
          </a:p>
          <a:p>
            <a:r>
              <a:rPr lang="en-US" dirty="0" smtClean="0"/>
              <a:t>Policies that restrict use </a:t>
            </a:r>
            <a:r>
              <a:rPr lang="en-US" dirty="0"/>
              <a:t>of virgin </a:t>
            </a:r>
            <a:r>
              <a:rPr lang="en-US" dirty="0" smtClean="0"/>
              <a:t>paper, Expanded </a:t>
            </a:r>
            <a:r>
              <a:rPr lang="en-US" dirty="0"/>
              <a:t>Polystyrene (EPS</a:t>
            </a:r>
            <a:r>
              <a:rPr lang="en-US" dirty="0" smtClean="0"/>
              <a:t>), and single use items (phased ban of plastic bag, </a:t>
            </a:r>
            <a:r>
              <a:rPr lang="en-US" dirty="0"/>
              <a:t>straws,</a:t>
            </a:r>
            <a:r>
              <a:rPr lang="en-US" dirty="0" smtClean="0"/>
              <a:t> water bottles, etc.).</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615" y="1828800"/>
            <a:ext cx="2372585" cy="3581400"/>
          </a:xfrm>
          <a:prstGeom prst="rect">
            <a:avLst/>
          </a:prstGeom>
        </p:spPr>
      </p:pic>
      <p:sp>
        <p:nvSpPr>
          <p:cNvPr id="7" name="Rectangle 6"/>
          <p:cNvSpPr/>
          <p:nvPr/>
        </p:nvSpPr>
        <p:spPr>
          <a:xfrm>
            <a:off x="3056394" y="6041153"/>
            <a:ext cx="3276859" cy="553998"/>
          </a:xfrm>
          <a:prstGeom prst="rect">
            <a:avLst/>
          </a:prstGeom>
        </p:spPr>
        <p:txBody>
          <a:bodyPr wrap="none">
            <a:spAutoFit/>
          </a:bodyPr>
          <a:lstStyle/>
          <a:p>
            <a:r>
              <a:rPr lang="en-US" sz="3000" dirty="0" smtClean="0">
                <a:solidFill>
                  <a:srgbClr val="2F5897"/>
                </a:solidFill>
                <a:effectLst>
                  <a:outerShdw blurRad="63500" dist="38100" dir="5400000" algn="t" rotWithShape="0">
                    <a:prstClr val="black">
                      <a:alpha val="25000"/>
                    </a:prstClr>
                  </a:outerShdw>
                </a:effectLst>
                <a:ea typeface="+mj-ea"/>
                <a:cs typeface="+mj-cs"/>
              </a:rPr>
              <a:t>#MYLASTTRASH</a:t>
            </a:r>
            <a:endParaRPr lang="en-US" sz="3000" dirty="0"/>
          </a:p>
        </p:txBody>
      </p:sp>
    </p:spTree>
    <p:extLst>
      <p:ext uri="{BB962C8B-B14F-4D97-AF65-F5344CB8AC3E}">
        <p14:creationId xmlns:p14="http://schemas.microsoft.com/office/powerpoint/2010/main" val="2980976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0792"/>
            <a:ext cx="9144000" cy="6056416"/>
          </a:xfrm>
          <a:prstGeom prst="rect">
            <a:avLst/>
          </a:prstGeom>
        </p:spPr>
      </p:pic>
      <p:sp>
        <p:nvSpPr>
          <p:cNvPr id="4" name="Title 3"/>
          <p:cNvSpPr>
            <a:spLocks noGrp="1"/>
          </p:cNvSpPr>
          <p:nvPr>
            <p:ph type="ctrTitle"/>
          </p:nvPr>
        </p:nvSpPr>
        <p:spPr>
          <a:xfrm>
            <a:off x="4267200" y="533400"/>
            <a:ext cx="4572000" cy="4419600"/>
          </a:xfrm>
          <a:solidFill>
            <a:schemeClr val="bg1">
              <a:alpha val="63000"/>
            </a:schemeClr>
          </a:solidFill>
        </p:spPr>
        <p:txBody>
          <a:bodyPr>
            <a:normAutofit fontScale="90000"/>
          </a:bodyPr>
          <a:lstStyle/>
          <a:p>
            <a:r>
              <a:rPr lang="en-US" b="1" dirty="0" smtClean="0">
                <a:latin typeface="Adobe Song Std L" pitchFamily="18" charset="-128"/>
                <a:ea typeface="Adobe Song Std L" pitchFamily="18" charset="-128"/>
              </a:rPr>
              <a:t>UC Global Food Initiative</a:t>
            </a:r>
            <a:br>
              <a:rPr lang="en-US" b="1" dirty="0" smtClean="0">
                <a:latin typeface="Adobe Song Std L" pitchFamily="18" charset="-128"/>
                <a:ea typeface="Adobe Song Std L" pitchFamily="18" charset="-128"/>
              </a:rPr>
            </a:br>
            <a:r>
              <a:rPr lang="en-US" sz="3600" b="1" dirty="0" smtClean="0">
                <a:latin typeface="Adobe Song Std L" pitchFamily="18" charset="-128"/>
                <a:ea typeface="Adobe Song Std L" pitchFamily="18" charset="-128"/>
              </a:rPr>
              <a:t>A Presidential Initiative in Development</a:t>
            </a:r>
            <a:endParaRPr lang="en-US" sz="3600" b="1" dirty="0">
              <a:latin typeface="Adobe Song Std L" pitchFamily="18" charset="-128"/>
              <a:ea typeface="Adobe Song Std L" pitchFamily="18" charset="-128"/>
            </a:endParaRPr>
          </a:p>
        </p:txBody>
      </p:sp>
    </p:spTree>
    <p:extLst>
      <p:ext uri="{BB962C8B-B14F-4D97-AF65-F5344CB8AC3E}">
        <p14:creationId xmlns:p14="http://schemas.microsoft.com/office/powerpoint/2010/main" val="267508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latin typeface="Avenir LT Std 45 Book" panose="020B0502020203020204" pitchFamily="34" charset="0"/>
              </a:rPr>
              <a:t>FOOD FOR THOUHT</a:t>
            </a:r>
            <a:endParaRPr lang="en-US" b="1" dirty="0">
              <a:latin typeface="Avenir LT Std 45 Book" panose="020B0502020203020204" pitchFamily="34" charset="0"/>
            </a:endParaRPr>
          </a:p>
        </p:txBody>
      </p:sp>
      <p:sp>
        <p:nvSpPr>
          <p:cNvPr id="3" name="Content Placeholder 2"/>
          <p:cNvSpPr>
            <a:spLocks noGrp="1"/>
          </p:cNvSpPr>
          <p:nvPr>
            <p:ph idx="1"/>
          </p:nvPr>
        </p:nvSpPr>
        <p:spPr>
          <a:xfrm>
            <a:off x="457200" y="1066800"/>
            <a:ext cx="8229600" cy="5638800"/>
          </a:xfrm>
        </p:spPr>
        <p:txBody>
          <a:bodyPr>
            <a:noAutofit/>
          </a:bodyPr>
          <a:lstStyle/>
          <a:p>
            <a:r>
              <a:rPr lang="en-US" sz="2800" dirty="0" smtClean="0">
                <a:solidFill>
                  <a:schemeClr val="tx1">
                    <a:lumMod val="65000"/>
                    <a:lumOff val="35000"/>
                  </a:schemeClr>
                </a:solidFill>
                <a:latin typeface="Avenir LT Std 35 Light" panose="020B0402020203020204" pitchFamily="34" charset="0"/>
              </a:rPr>
              <a:t>Programs</a:t>
            </a:r>
          </a:p>
          <a:p>
            <a:pPr lvl="1"/>
            <a:r>
              <a:rPr lang="en-US" sz="1800" dirty="0" smtClean="0">
                <a:solidFill>
                  <a:schemeClr val="tx1">
                    <a:lumMod val="65000"/>
                    <a:lumOff val="35000"/>
                  </a:schemeClr>
                </a:solidFill>
                <a:latin typeface="Avenir LT Std 35 Light" panose="020B0402020203020204" pitchFamily="34" charset="0"/>
              </a:rPr>
              <a:t>Growing Food:</a:t>
            </a:r>
          </a:p>
          <a:p>
            <a:pPr lvl="2"/>
            <a:r>
              <a:rPr lang="en-US" sz="1800" dirty="0" smtClean="0">
                <a:solidFill>
                  <a:schemeClr val="tx1">
                    <a:lumMod val="65000"/>
                    <a:lumOff val="35000"/>
                  </a:schemeClr>
                </a:solidFill>
                <a:latin typeface="Avenir LT Std 35 Light" panose="020B0402020203020204" pitchFamily="34" charset="0"/>
              </a:rPr>
              <a:t>The </a:t>
            </a:r>
            <a:r>
              <a:rPr lang="en-US" sz="1800" dirty="0">
                <a:solidFill>
                  <a:schemeClr val="tx1">
                    <a:lumMod val="65000"/>
                    <a:lumOff val="35000"/>
                  </a:schemeClr>
                </a:solidFill>
                <a:latin typeface="Avenir LT Std 35 Light" panose="020B0402020203020204" pitchFamily="34" charset="0"/>
              </a:rPr>
              <a:t>Greenhouse and Garden Project</a:t>
            </a:r>
          </a:p>
          <a:p>
            <a:pPr lvl="2"/>
            <a:r>
              <a:rPr lang="en-US" sz="1800" dirty="0">
                <a:solidFill>
                  <a:schemeClr val="tx1">
                    <a:lumMod val="65000"/>
                    <a:lumOff val="35000"/>
                  </a:schemeClr>
                </a:solidFill>
                <a:latin typeface="Avenir LT Std 35 Light" panose="020B0402020203020204" pitchFamily="34" charset="0"/>
              </a:rPr>
              <a:t>West Campus Student Family Housing Garden</a:t>
            </a:r>
          </a:p>
          <a:p>
            <a:pPr lvl="2"/>
            <a:r>
              <a:rPr lang="en-US" sz="1800" dirty="0" err="1">
                <a:solidFill>
                  <a:schemeClr val="tx1">
                    <a:lumMod val="65000"/>
                    <a:lumOff val="35000"/>
                  </a:schemeClr>
                </a:solidFill>
                <a:latin typeface="Avenir LT Std 35 Light" panose="020B0402020203020204" pitchFamily="34" charset="0"/>
              </a:rPr>
              <a:t>Storke</a:t>
            </a:r>
            <a:r>
              <a:rPr lang="en-US" sz="1800" dirty="0">
                <a:solidFill>
                  <a:schemeClr val="tx1">
                    <a:lumMod val="65000"/>
                    <a:lumOff val="35000"/>
                  </a:schemeClr>
                </a:solidFill>
                <a:latin typeface="Avenir LT Std 35 Light" panose="020B0402020203020204" pitchFamily="34" charset="0"/>
              </a:rPr>
              <a:t> Family Student Housing Garden</a:t>
            </a:r>
          </a:p>
          <a:p>
            <a:pPr lvl="2"/>
            <a:r>
              <a:rPr lang="en-US" sz="1800" dirty="0">
                <a:solidFill>
                  <a:schemeClr val="tx1">
                    <a:lumMod val="65000"/>
                    <a:lumOff val="35000"/>
                  </a:schemeClr>
                </a:solidFill>
                <a:latin typeface="Avenir LT Std 35 Light" panose="020B0402020203020204" pitchFamily="34" charset="0"/>
              </a:rPr>
              <a:t>The American Indian and Indigenous Garden Alliance Gardens. </a:t>
            </a:r>
          </a:p>
          <a:p>
            <a:pPr lvl="2"/>
            <a:r>
              <a:rPr lang="en-US" sz="1800" dirty="0" smtClean="0">
                <a:solidFill>
                  <a:schemeClr val="tx1">
                    <a:lumMod val="65000"/>
                    <a:lumOff val="35000"/>
                  </a:schemeClr>
                </a:solidFill>
                <a:latin typeface="Avenir LT Std 35 Light" panose="020B0402020203020204" pitchFamily="34" charset="0"/>
              </a:rPr>
              <a:t>Student Farm</a:t>
            </a:r>
          </a:p>
          <a:p>
            <a:pPr lvl="1"/>
            <a:r>
              <a:rPr lang="en-US" sz="1800" dirty="0" smtClean="0">
                <a:solidFill>
                  <a:schemeClr val="tx1">
                    <a:lumMod val="65000"/>
                    <a:lumOff val="35000"/>
                  </a:schemeClr>
                </a:solidFill>
                <a:latin typeface="Avenir LT Std 35 Light" panose="020B0402020203020204" pitchFamily="34" charset="0"/>
              </a:rPr>
              <a:t>Healthy Campus Network</a:t>
            </a:r>
          </a:p>
          <a:p>
            <a:pPr lvl="1"/>
            <a:r>
              <a:rPr lang="en-US" sz="1800" dirty="0" smtClean="0">
                <a:solidFill>
                  <a:schemeClr val="tx1">
                    <a:lumMod val="65000"/>
                    <a:lumOff val="35000"/>
                  </a:schemeClr>
                </a:solidFill>
                <a:latin typeface="Avenir LT Std 35 Light" panose="020B0402020203020204" pitchFamily="34" charset="0"/>
              </a:rPr>
              <a:t>Food Security Task Force</a:t>
            </a:r>
          </a:p>
          <a:p>
            <a:r>
              <a:rPr lang="en-US" sz="2800" dirty="0" smtClean="0">
                <a:solidFill>
                  <a:schemeClr val="tx1">
                    <a:lumMod val="65000"/>
                    <a:lumOff val="35000"/>
                  </a:schemeClr>
                </a:solidFill>
                <a:latin typeface="Avenir LT Std 35 Light" panose="020B0402020203020204" pitchFamily="34" charset="0"/>
              </a:rPr>
              <a:t>Resources</a:t>
            </a:r>
          </a:p>
          <a:p>
            <a:pPr lvl="1"/>
            <a:r>
              <a:rPr lang="en-US" sz="1800" dirty="0" smtClean="0">
                <a:solidFill>
                  <a:schemeClr val="tx1">
                    <a:lumMod val="65000"/>
                    <a:lumOff val="35000"/>
                  </a:schemeClr>
                </a:solidFill>
                <a:latin typeface="Avenir LT Std 35 Light" panose="020B0402020203020204" pitchFamily="34" charset="0"/>
              </a:rPr>
              <a:t>Food Nutrition and Basic Skills workshops </a:t>
            </a:r>
          </a:p>
          <a:p>
            <a:pPr lvl="1"/>
            <a:r>
              <a:rPr lang="en-US" sz="1800" dirty="0" smtClean="0">
                <a:solidFill>
                  <a:schemeClr val="tx1">
                    <a:lumMod val="65000"/>
                    <a:lumOff val="35000"/>
                  </a:schemeClr>
                </a:solidFill>
                <a:latin typeface="Avenir LT Std 35 Light" panose="020B0402020203020204" pitchFamily="34" charset="0"/>
              </a:rPr>
              <a:t>SNAP Program </a:t>
            </a:r>
            <a:r>
              <a:rPr lang="en-US" sz="1800" dirty="0">
                <a:solidFill>
                  <a:schemeClr val="tx1">
                    <a:lumMod val="65000"/>
                    <a:lumOff val="35000"/>
                  </a:schemeClr>
                </a:solidFill>
                <a:latin typeface="Avenir LT Std 35 Light" panose="020B0402020203020204" pitchFamily="34" charset="0"/>
              </a:rPr>
              <a:t>- UCSB helped registered 2,976 students in </a:t>
            </a:r>
            <a:r>
              <a:rPr lang="en-US" sz="1800" dirty="0" err="1">
                <a:solidFill>
                  <a:schemeClr val="tx1">
                    <a:lumMod val="65000"/>
                    <a:lumOff val="35000"/>
                  </a:schemeClr>
                </a:solidFill>
                <a:latin typeface="Avenir LT Std 35 Light" panose="020B0402020203020204" pitchFamily="34" charset="0"/>
              </a:rPr>
              <a:t>CalFresh</a:t>
            </a:r>
            <a:r>
              <a:rPr lang="en-US" sz="1800" dirty="0">
                <a:solidFill>
                  <a:schemeClr val="tx1">
                    <a:lumMod val="65000"/>
                    <a:lumOff val="35000"/>
                  </a:schemeClr>
                </a:solidFill>
                <a:latin typeface="Avenir LT Std 35 Light" panose="020B0402020203020204" pitchFamily="34" charset="0"/>
              </a:rPr>
              <a:t> in 2017-2018. </a:t>
            </a:r>
            <a:endParaRPr lang="en-US" sz="1800" dirty="0" smtClean="0">
              <a:solidFill>
                <a:schemeClr val="tx1">
                  <a:lumMod val="65000"/>
                  <a:lumOff val="35000"/>
                </a:schemeClr>
              </a:solidFill>
              <a:latin typeface="Avenir LT Std 35 Light" panose="020B0402020203020204" pitchFamily="34" charset="0"/>
            </a:endParaRPr>
          </a:p>
          <a:p>
            <a:pPr lvl="1"/>
            <a:r>
              <a:rPr lang="en-US" sz="1800" dirty="0" smtClean="0">
                <a:solidFill>
                  <a:schemeClr val="tx1">
                    <a:lumMod val="65000"/>
                    <a:lumOff val="35000"/>
                  </a:schemeClr>
                </a:solidFill>
                <a:latin typeface="Avenir LT Std 35 Light" panose="020B0402020203020204" pitchFamily="34" charset="0"/>
              </a:rPr>
              <a:t>Information on food security and basic needs can be found at food.ucsb.edu</a:t>
            </a:r>
            <a:endParaRPr lang="en-US" sz="1800" dirty="0">
              <a:solidFill>
                <a:schemeClr val="tx1">
                  <a:lumMod val="65000"/>
                  <a:lumOff val="35000"/>
                </a:schemeClr>
              </a:solidFill>
              <a:latin typeface="Avenir LT Std 35 Light" panose="020B0402020203020204" pitchFamily="34" charset="0"/>
            </a:endParaRPr>
          </a:p>
        </p:txBody>
      </p:sp>
    </p:spTree>
    <p:extLst>
      <p:ext uri="{BB962C8B-B14F-4D97-AF65-F5344CB8AC3E}">
        <p14:creationId xmlns:p14="http://schemas.microsoft.com/office/powerpoint/2010/main" val="8282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b="1" dirty="0">
                <a:latin typeface="Avenir LT Std 45 Book" panose="020B0502020203020204" pitchFamily="34" charset="0"/>
              </a:rPr>
              <a:t>Resources </a:t>
            </a:r>
            <a:r>
              <a:rPr lang="en-US" b="1" dirty="0" smtClean="0">
                <a:latin typeface="Avenir LT Std 45 Book" panose="020B0502020203020204" pitchFamily="34" charset="0"/>
              </a:rPr>
              <a:t>Available</a:t>
            </a:r>
            <a:endParaRPr lang="en-US" b="1" dirty="0">
              <a:latin typeface="Avenir LT Std 45 Book" panose="020B0502020203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venir LT Std 35 Light" panose="020B0402020203020204" pitchFamily="34" charset="0"/>
              </a:rPr>
              <a:t>The Associated Students Food Bank located on the second floor in the </a:t>
            </a:r>
            <a:r>
              <a:rPr lang="en-US" dirty="0" smtClean="0">
                <a:latin typeface="Avenir LT Std 35 Light" panose="020B0402020203020204" pitchFamily="34" charset="0"/>
              </a:rPr>
              <a:t>University. The </a:t>
            </a:r>
            <a:r>
              <a:rPr lang="en-US" dirty="0">
                <a:latin typeface="Avenir LT Std 35 Light" panose="020B0402020203020204" pitchFamily="34" charset="0"/>
              </a:rPr>
              <a:t>Food Bank distributes brown bags of groceries to </a:t>
            </a:r>
            <a:r>
              <a:rPr lang="en-US" dirty="0" smtClean="0">
                <a:latin typeface="Avenir LT Std 35 Light" panose="020B0402020203020204" pitchFamily="34" charset="0"/>
              </a:rPr>
              <a:t>students</a:t>
            </a:r>
          </a:p>
          <a:p>
            <a:endParaRPr lang="en-US" dirty="0" smtClean="0">
              <a:latin typeface="Avenir LT Std 35 Light" panose="020B0402020203020204" pitchFamily="34" charset="0"/>
            </a:endParaRPr>
          </a:p>
          <a:p>
            <a:r>
              <a:rPr lang="en-US" dirty="0">
                <a:latin typeface="Avenir LT Std 35 Light" panose="020B0402020203020204" pitchFamily="34" charset="0"/>
              </a:rPr>
              <a:t>The Miramar Food Pantry is another resource available to students that meet the same qualifications for the AS Food Bank. </a:t>
            </a:r>
            <a:endParaRPr lang="en-US" dirty="0" smtClean="0">
              <a:latin typeface="Avenir LT Std 35 Light" panose="020B0402020203020204" pitchFamily="34" charset="0"/>
            </a:endParaRPr>
          </a:p>
          <a:p>
            <a:endParaRPr lang="en-US" dirty="0" smtClean="0">
              <a:latin typeface="Avenir LT Std 35 Light" panose="020B0402020203020204" pitchFamily="34" charset="0"/>
            </a:endParaRPr>
          </a:p>
          <a:p>
            <a:r>
              <a:rPr lang="en-US" dirty="0">
                <a:latin typeface="Avenir LT Std 35 Light" panose="020B0402020203020204" pitchFamily="34" charset="0"/>
              </a:rPr>
              <a:t>The Edible Campus Program’s Student Farm </a:t>
            </a:r>
            <a:r>
              <a:rPr lang="en-US" dirty="0" smtClean="0">
                <a:latin typeface="Avenir LT Std 35 Light" panose="020B0402020203020204" pitchFamily="34" charset="0"/>
              </a:rPr>
              <a:t>- The </a:t>
            </a:r>
            <a:r>
              <a:rPr lang="en-US" dirty="0">
                <a:latin typeface="Avenir LT Std 35 Light" panose="020B0402020203020204" pitchFamily="34" charset="0"/>
              </a:rPr>
              <a:t>farm is a partnership of the AS Department of Public Worms, UCSB Sustainability, and AS Food Bank. T</a:t>
            </a:r>
            <a:r>
              <a:rPr lang="en-US" dirty="0" smtClean="0">
                <a:latin typeface="Avenir LT Std 35 Light" panose="020B0402020203020204" pitchFamily="34" charset="0"/>
              </a:rPr>
              <a:t>he </a:t>
            </a:r>
            <a:r>
              <a:rPr lang="en-US" dirty="0">
                <a:latin typeface="Avenir LT Std 35 Light" panose="020B0402020203020204" pitchFamily="34" charset="0"/>
              </a:rPr>
              <a:t>farm has been recognized as an essential service and been permitted to continue growing healthy fruits and vegetables to feed our students. </a:t>
            </a:r>
          </a:p>
        </p:txBody>
      </p:sp>
    </p:spTree>
    <p:extLst>
      <p:ext uri="{BB962C8B-B14F-4D97-AF65-F5344CB8AC3E}">
        <p14:creationId xmlns:p14="http://schemas.microsoft.com/office/powerpoint/2010/main" val="2268443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1006</TotalTime>
  <Words>1316</Words>
  <Application>Microsoft Office PowerPoint</Application>
  <PresentationFormat>On-screen Show (4:3)</PresentationFormat>
  <Paragraphs>202</Paragraphs>
  <Slides>23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Adobe Song Std L</vt:lpstr>
      <vt:lpstr>Arial</vt:lpstr>
      <vt:lpstr>Avenir LT Std 35 Light</vt:lpstr>
      <vt:lpstr>Avenir LT Std 45 Book</vt:lpstr>
      <vt:lpstr>Avenir LT Std 65 Medium</vt:lpstr>
      <vt:lpstr>Calibri</vt:lpstr>
      <vt:lpstr>Century Gothic</vt:lpstr>
      <vt:lpstr>Courier New</vt:lpstr>
      <vt:lpstr>Palatino Linotype</vt:lpstr>
      <vt:lpstr>Wingdings</vt:lpstr>
      <vt:lpstr>Executive</vt:lpstr>
      <vt:lpstr>Sustainability at UCSB </vt:lpstr>
      <vt:lpstr>UCSB Sustainability </vt:lpstr>
      <vt:lpstr>What is Sustainability?</vt:lpstr>
      <vt:lpstr>PowerPoint Presentation</vt:lpstr>
      <vt:lpstr>Waste Reduction Goal</vt:lpstr>
      <vt:lpstr>         WASTE REDUCTION</vt:lpstr>
      <vt:lpstr>UC Global Food Initiative A Presidential Initiative in Development</vt:lpstr>
      <vt:lpstr>FOOD FOR THOUHT</vt:lpstr>
      <vt:lpstr>Resources Available</vt:lpstr>
      <vt:lpstr>Carbon Neutrality</vt:lpstr>
      <vt:lpstr>Built Environment</vt:lpstr>
      <vt:lpstr>Water Conservation</vt:lpstr>
      <vt:lpstr>Water Conservation</vt:lpstr>
      <vt:lpstr>Transportation</vt:lpstr>
      <vt:lpstr>Student Organizations</vt:lpstr>
      <vt:lpstr>Student Organizations</vt:lpstr>
      <vt:lpstr>Student Organizations</vt:lpstr>
      <vt:lpstr>Chancellor’s Sustainability Committee</vt:lpstr>
      <vt:lpstr>Be a Change Agent!</vt:lpstr>
      <vt:lpstr>Take a Class!</vt:lpstr>
      <vt:lpstr>Become an Intern!</vt:lpstr>
      <vt:lpstr>Research</vt:lpstr>
      <vt:lpstr>Thank you</vt:lpstr>
    </vt:vector>
  </TitlesOfParts>
  <Company>UCSB Sustainability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Orientation</dc:title>
  <dc:creator>Katie Maynard</dc:creator>
  <cp:lastModifiedBy>Jewel Snavely</cp:lastModifiedBy>
  <cp:revision>69</cp:revision>
  <dcterms:created xsi:type="dcterms:W3CDTF">2013-06-06T00:51:14Z</dcterms:created>
  <dcterms:modified xsi:type="dcterms:W3CDTF">2020-06-08T21:48:40Z</dcterms:modified>
</cp:coreProperties>
</file>