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81" r:id="rId2"/>
    <p:sldId id="282" r:id="rId3"/>
    <p:sldId id="257" r:id="rId4"/>
    <p:sldId id="258" r:id="rId5"/>
    <p:sldId id="294" r:id="rId6"/>
    <p:sldId id="296" r:id="rId7"/>
    <p:sldId id="260" r:id="rId8"/>
    <p:sldId id="283" r:id="rId9"/>
    <p:sldId id="269" r:id="rId10"/>
    <p:sldId id="261" r:id="rId11"/>
    <p:sldId id="262" r:id="rId12"/>
    <p:sldId id="263" r:id="rId13"/>
    <p:sldId id="264" r:id="rId14"/>
    <p:sldId id="285" r:id="rId15"/>
    <p:sldId id="271" r:id="rId16"/>
    <p:sldId id="273" r:id="rId17"/>
    <p:sldId id="274" r:id="rId18"/>
    <p:sldId id="297" r:id="rId19"/>
    <p:sldId id="275" r:id="rId20"/>
    <p:sldId id="277" r:id="rId21"/>
    <p:sldId id="298" r:id="rId22"/>
    <p:sldId id="278" r:id="rId23"/>
    <p:sldId id="295" r:id="rId24"/>
    <p:sldId id="289" r:id="rId25"/>
    <p:sldId id="290" r:id="rId26"/>
    <p:sldId id="292" r:id="rId27"/>
    <p:sldId id="29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7" autoAdjust="0"/>
    <p:restoredTop sz="94660"/>
  </p:normalViewPr>
  <p:slideViewPr>
    <p:cSldViewPr>
      <p:cViewPr varScale="1">
        <p:scale>
          <a:sx n="74" d="100"/>
          <a:sy n="74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1FB22A-B2CA-48DA-AD91-FDB0E1371D78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9418D-E810-464F-AB75-52E2876C9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343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987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301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74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303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936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641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42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7874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C62468D2-98D3-4434-AFBF-7C70E7F34F7B}" type="slidenum">
              <a:rPr lang="en-US" altLang="en-US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2089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fld id="{8688F401-AE9C-407E-ABC2-1B3855D5293A}" type="slidenum">
              <a:rPr lang="en-US" altLang="en-US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7149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37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08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08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27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603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02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889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158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2500"/>
              <a:t>Body Level One</a:t>
            </a:r>
          </a:p>
          <a:p>
            <a:pPr lvl="1">
              <a:defRPr sz="1800"/>
            </a:pPr>
            <a:r>
              <a:rPr sz="2500"/>
              <a:t>Body Level Two</a:t>
            </a:r>
          </a:p>
          <a:p>
            <a:pPr lvl="2">
              <a:defRPr sz="1800"/>
            </a:pPr>
            <a:r>
              <a:rPr sz="2500"/>
              <a:t>Body Level Three</a:t>
            </a:r>
          </a:p>
          <a:p>
            <a:pPr lvl="3">
              <a:defRPr sz="1800"/>
            </a:pPr>
            <a:r>
              <a:rPr sz="2500"/>
              <a:t>Body Level Four</a:t>
            </a:r>
          </a:p>
          <a:p>
            <a:pPr lvl="4">
              <a:defRPr sz="1800"/>
            </a:pPr>
            <a:r>
              <a:rPr sz="250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198512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892969" y="2268141"/>
            <a:ext cx="7358063" cy="2321719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385630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044B1-DDC3-4C87-A12E-2C657E37CA75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alphaModFix amt="20000"/>
            <a:lum/>
          </a:blip>
          <a:srcRect/>
          <a:stretch>
            <a:fillRect r="-35000" b="-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044B1-DDC3-4C87-A12E-2C657E37CA75}" type="datetimeFigureOut">
              <a:rPr lang="en-US" smtClean="0"/>
              <a:pPr/>
              <a:t>5/9/2016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C8402-DEED-42D4-9944-4A5DDAA135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ehs.ucsb.edu/training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tap.ucsb.edu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kristyn.a.payne@gmail.com" TargetMode="External"/><Relationship Id="rId2" Type="http://schemas.openxmlformats.org/officeDocument/2006/relationships/hyperlink" Target="mailto:ashley.ng.stewart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057400"/>
            <a:ext cx="8153400" cy="1600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400" b="1" dirty="0" smtClean="0"/>
              <a:t/>
            </a:r>
            <a:br>
              <a:rPr lang="en-US" altLang="en-US" sz="2400" b="1" dirty="0" smtClean="0"/>
            </a:br>
            <a:r>
              <a:rPr lang="en-US" altLang="en-US" sz="4500" b="1" dirty="0" smtClean="0"/>
              <a:t>  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dirty="0" smtClean="0"/>
              <a:t>Sustainability &amp; Climate Action Plan 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000" dirty="0" smtClean="0">
                <a:solidFill>
                  <a:srgbClr val="898989"/>
                </a:solidFill>
              </a:rPr>
              <a:t>Composed and Presented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3000" dirty="0" smtClean="0">
                <a:solidFill>
                  <a:srgbClr val="898989"/>
                </a:solidFill>
              </a:rPr>
              <a:t>By PACES</a:t>
            </a:r>
          </a:p>
          <a:p>
            <a:pPr eaLnBrk="1" hangingPunct="1">
              <a:lnSpc>
                <a:spcPct val="80000"/>
              </a:lnSpc>
            </a:pPr>
            <a:endParaRPr lang="en-US" altLang="en-US" sz="3000" dirty="0" smtClean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1900" dirty="0" smtClean="0">
                <a:solidFill>
                  <a:srgbClr val="898989"/>
                </a:solidFill>
              </a:rPr>
              <a:t>May 2016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40817"/>
            <a:ext cx="8190488" cy="1492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97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 smtClean="0"/>
              <a:t>Communication </a:t>
            </a:r>
            <a:r>
              <a:rPr sz="5600" dirty="0"/>
              <a:t>and </a:t>
            </a:r>
            <a:r>
              <a:rPr lang="en-US" sz="5600" dirty="0" smtClean="0"/>
              <a:t>T</a:t>
            </a:r>
            <a:r>
              <a:rPr sz="5600" dirty="0" smtClean="0"/>
              <a:t>raining</a:t>
            </a:r>
            <a:endParaRPr sz="5600" dirty="0"/>
          </a:p>
        </p:txBody>
      </p:sp>
    </p:spTree>
    <p:extLst>
      <p:ext uri="{BB962C8B-B14F-4D97-AF65-F5344CB8AC3E}">
        <p14:creationId xmlns:p14="http://schemas.microsoft.com/office/powerpoint/2010/main" val="22314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6570">
              <a:defRPr sz="6800"/>
            </a:lvl1pPr>
          </a:lstStyle>
          <a:p>
            <a:pPr lvl="0">
              <a:defRPr sz="1800"/>
            </a:pPr>
            <a:r>
              <a:rPr sz="4800" dirty="0"/>
              <a:t>Communication </a:t>
            </a:r>
            <a:r>
              <a:rPr lang="en-US" sz="4800" dirty="0" smtClean="0"/>
              <a:t>&amp;</a:t>
            </a:r>
            <a:r>
              <a:rPr sz="4800" dirty="0" smtClean="0"/>
              <a:t> </a:t>
            </a:r>
            <a:r>
              <a:rPr lang="en-US" sz="4800" dirty="0"/>
              <a:t>T</a:t>
            </a:r>
            <a:r>
              <a:rPr sz="4800" dirty="0" smtClean="0"/>
              <a:t>raining</a:t>
            </a:r>
            <a:endParaRPr sz="4800" dirty="0"/>
          </a:p>
        </p:txBody>
      </p:sp>
      <p:sp>
        <p:nvSpPr>
          <p:cNvPr id="54" name="Shape 54"/>
          <p:cNvSpPr>
            <a:spLocks noGrp="1"/>
          </p:cNvSpPr>
          <p:nvPr>
            <p:ph type="body" idx="1"/>
          </p:nvPr>
        </p:nvSpPr>
        <p:spPr>
          <a:xfrm>
            <a:off x="76200" y="1600200"/>
            <a:ext cx="86106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Most occupants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have 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not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received 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training on office sustainability</a:t>
            </a:r>
          </a:p>
          <a:p>
            <a:pPr marL="949238" lvl="1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1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Campus waste management resources</a:t>
            </a:r>
            <a:endParaRPr lang="en-US" sz="21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Discuss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sustainability 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best practices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during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meetings and via e-mail</a:t>
            </a: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Solicit feedback from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staff, students, and faculty in your department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about sustainability polic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ies</a:t>
            </a:r>
          </a:p>
          <a:p>
            <a:pPr marL="549188" indent="-549188" defTabSz="377890"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8800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490727">
              <a:defRPr sz="6719"/>
            </a:lvl1pPr>
          </a:lstStyle>
          <a:p>
            <a:pPr lvl="0">
              <a:defRPr sz="1800"/>
            </a:pPr>
            <a:r>
              <a:rPr sz="4700" dirty="0"/>
              <a:t>Communication </a:t>
            </a:r>
            <a:r>
              <a:rPr lang="en-US" sz="4700" dirty="0" smtClean="0"/>
              <a:t>&amp;</a:t>
            </a:r>
            <a:r>
              <a:rPr sz="4700" dirty="0" smtClean="0"/>
              <a:t> </a:t>
            </a:r>
            <a:r>
              <a:rPr lang="en-US" sz="4700" dirty="0" smtClean="0"/>
              <a:t>Training</a:t>
            </a:r>
            <a:endParaRPr sz="4700" dirty="0"/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483524" indent="-483524" defTabSz="328600">
              <a:lnSpc>
                <a:spcPct val="90000"/>
              </a:lnSpc>
              <a:spcBef>
                <a:spcPts val="281"/>
              </a:spcBef>
              <a:buClr>
                <a:srgbClr val="625B48"/>
              </a:buClr>
              <a:buSzPct val="100000"/>
              <a:buFont typeface="Arial"/>
              <a:defRPr sz="1800"/>
            </a:pPr>
            <a:r>
              <a:rPr sz="26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Department Sustainability Plan</a:t>
            </a:r>
            <a:endParaRPr sz="2600" dirty="0">
              <a:latin typeface="Verdana"/>
              <a:ea typeface="Verdana"/>
              <a:cs typeface="Verdana"/>
              <a:sym typeface="Verdana"/>
            </a:endParaRPr>
          </a:p>
          <a:p>
            <a:pPr marL="537548" lvl="2" indent="0" defTabSz="328600">
              <a:lnSpc>
                <a:spcPct val="90000"/>
              </a:lnSpc>
              <a:spcBef>
                <a:spcPts val="281"/>
              </a:spcBef>
              <a:buClr>
                <a:srgbClr val="625B48"/>
              </a:buClr>
              <a:buSzPct val="100000"/>
              <a:buFont typeface="Arial"/>
              <a:buChar char="–"/>
              <a:defRPr sz="1800"/>
            </a:pPr>
            <a:r>
              <a:rPr sz="26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Invite PACES to help facilitate a more in-depth departmental discussion on how to collectively </a:t>
            </a:r>
            <a:r>
              <a:rPr sz="26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practice sustainability</a:t>
            </a:r>
            <a:r>
              <a:rPr lang="en-US" sz="26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– training</a:t>
            </a:r>
          </a:p>
          <a:p>
            <a:pPr marL="537548" lvl="2" indent="0" defTabSz="328600">
              <a:lnSpc>
                <a:spcPct val="90000"/>
              </a:lnSpc>
              <a:spcBef>
                <a:spcPts val="281"/>
              </a:spcBef>
              <a:buClr>
                <a:srgbClr val="625B48"/>
              </a:buClr>
              <a:buSzPct val="100000"/>
              <a:buFont typeface="Arial"/>
              <a:buChar char="–"/>
              <a:defRPr sz="1800"/>
            </a:pPr>
            <a:endParaRPr sz="2600" dirty="0">
              <a:latin typeface="Verdana"/>
              <a:ea typeface="Verdana"/>
              <a:cs typeface="Verdana"/>
              <a:sym typeface="Verdana"/>
            </a:endParaRPr>
          </a:p>
          <a:p>
            <a:pPr marL="537548" lvl="2" indent="0" defTabSz="328600">
              <a:lnSpc>
                <a:spcPct val="90000"/>
              </a:lnSpc>
              <a:spcBef>
                <a:spcPts val="281"/>
              </a:spcBef>
              <a:buClr>
                <a:srgbClr val="625B48"/>
              </a:buClr>
              <a:buSzPct val="100000"/>
              <a:buFont typeface="Arial"/>
              <a:buChar char="–"/>
              <a:defRPr sz="1800"/>
            </a:pPr>
            <a:r>
              <a:rPr sz="26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Set realistic goals for the next quarter, year, and decade with </a:t>
            </a:r>
            <a:r>
              <a:rPr sz="26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timelines</a:t>
            </a:r>
            <a:endParaRPr lang="en-US" sz="26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1" indent="225020" defTabSz="328600">
              <a:lnSpc>
                <a:spcPct val="90000"/>
              </a:lnSpc>
              <a:spcBef>
                <a:spcPts val="281"/>
              </a:spcBef>
              <a:buNone/>
              <a:defRPr sz="1800"/>
            </a:pPr>
            <a:endParaRPr sz="2000" dirty="0"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28600">
              <a:lnSpc>
                <a:spcPct val="90000"/>
              </a:lnSpc>
              <a:spcBef>
                <a:spcPts val="352"/>
              </a:spcBef>
              <a:buClr>
                <a:srgbClr val="625B48"/>
              </a:buClr>
              <a:buSzPct val="100000"/>
              <a:buNone/>
              <a:defRPr sz="1800"/>
            </a:pPr>
            <a:r>
              <a:rPr sz="2500" b="1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Resources</a:t>
            </a:r>
            <a:endParaRPr sz="2500" b="1" dirty="0"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28600">
              <a:lnSpc>
                <a:spcPct val="90000"/>
              </a:lnSpc>
              <a:spcBef>
                <a:spcPts val="281"/>
              </a:spcBef>
              <a:buNone/>
              <a:defRPr sz="1800"/>
            </a:pPr>
            <a:r>
              <a:rPr sz="21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PACES </a:t>
            </a:r>
            <a:r>
              <a:rPr sz="21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can gladly give a presentation on specific sustainability topics to the staff</a:t>
            </a:r>
            <a:endParaRPr sz="21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88594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/>
          </p:cNvSpPr>
          <p:nvPr>
            <p:ph type="title"/>
          </p:nvPr>
        </p:nvSpPr>
        <p:spPr>
          <a:xfrm>
            <a:off x="818909" y="2471295"/>
            <a:ext cx="7804548" cy="1518048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14095">
              <a:defRPr sz="6687">
                <a:solidFill>
                  <a:srgbClr val="8560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700"/>
              <a:t>Indoor Environmental Quality</a:t>
            </a:r>
          </a:p>
        </p:txBody>
      </p:sp>
    </p:spTree>
    <p:extLst>
      <p:ext uri="{BB962C8B-B14F-4D97-AF65-F5344CB8AC3E}">
        <p14:creationId xmlns:p14="http://schemas.microsoft.com/office/powerpoint/2010/main" val="762615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613" y="274638"/>
            <a:ext cx="8358187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Knowing What to Look for in Purchasing Sustainable Products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88363" cy="4879975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Many companies have found that sustainability sells and are branding their products as sustainable even if they do not meet core criteria (“greenwashing”).  </a:t>
            </a: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Some issues to look for include:</a:t>
            </a:r>
          </a:p>
          <a:p>
            <a:pPr marL="0" indent="0" eaLnBrk="1" hangingPunct="1">
              <a:lnSpc>
                <a:spcPct val="70000"/>
              </a:lnSpc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eaLnBrk="1" hangingPunct="1">
              <a:lnSpc>
                <a:spcPct val="70000"/>
              </a:lnSpc>
            </a:pPr>
            <a:r>
              <a:rPr lang="en-US" altLang="en-US" sz="2000" b="1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Trade-offs.  </a:t>
            </a: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Is the green label focusing on one specific topic and not taking into account other significant </a:t>
            </a:r>
            <a:r>
              <a:rPr lang="en-US" altLang="en-US" sz="2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concerns</a:t>
            </a: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?</a:t>
            </a:r>
          </a:p>
          <a:p>
            <a:pPr marL="0" indent="0" eaLnBrk="1" hangingPunct="1">
              <a:lnSpc>
                <a:spcPct val="70000"/>
              </a:lnSpc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eaLnBrk="1" hangingPunct="1">
              <a:lnSpc>
                <a:spcPct val="70000"/>
              </a:lnSpc>
            </a:pPr>
            <a:r>
              <a:rPr lang="en-US" altLang="en-US" sz="2000" b="1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Lack of third party certification </a:t>
            </a: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(verification from an organization that does not have personal commercial interests). </a:t>
            </a:r>
          </a:p>
          <a:p>
            <a:pPr marL="0" indent="0" eaLnBrk="1" hangingPunct="1">
              <a:lnSpc>
                <a:spcPct val="70000"/>
              </a:lnSpc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eaLnBrk="1" hangingPunct="1">
              <a:lnSpc>
                <a:spcPct val="70000"/>
              </a:lnSpc>
            </a:pPr>
            <a:r>
              <a:rPr lang="en-US" altLang="en-US" sz="2000" b="1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Vagueness.  </a:t>
            </a: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Some companies use terms like “all natural” which tells the consumer very little.  Did you know that arsenic is all natural?</a:t>
            </a:r>
          </a:p>
          <a:p>
            <a:pPr marL="0" indent="0" eaLnBrk="1" hangingPunct="1">
              <a:lnSpc>
                <a:spcPct val="70000"/>
              </a:lnSpc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eaLnBrk="1" hangingPunct="1">
              <a:lnSpc>
                <a:spcPct val="70000"/>
              </a:lnSpc>
            </a:pPr>
            <a:r>
              <a:rPr lang="en-US" altLang="en-US" sz="2000" b="1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Irrelevant Labels. </a:t>
            </a:r>
            <a:r>
              <a:rPr lang="en-US" altLang="en-US" sz="20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Have you noticed “fat-free” appearing on candies? This can give the impression that a high sugar candy is still good for you.  </a:t>
            </a:r>
          </a:p>
          <a:p>
            <a:pPr marL="0" indent="0" eaLnBrk="1" hangingPunct="1">
              <a:lnSpc>
                <a:spcPct val="70000"/>
              </a:lnSpc>
            </a:pPr>
            <a:endParaRPr lang="en-US" altLang="en-US" sz="20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616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Ergonomics </a:t>
            </a:r>
          </a:p>
        </p:txBody>
      </p:sp>
      <p:sp>
        <p:nvSpPr>
          <p:cNvPr id="87" name="Shape 87"/>
          <p:cNvSpPr>
            <a:spLocks noGrp="1"/>
          </p:cNvSpPr>
          <p:nvPr>
            <p:ph type="body" idx="1"/>
          </p:nvPr>
        </p:nvSpPr>
        <p:spPr>
          <a:xfrm>
            <a:off x="228600" y="1600200"/>
            <a:ext cx="8610600" cy="4572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565150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PACES congratulates the Bren School for working with the Ergonomics Coordinator</a:t>
            </a:r>
          </a:p>
          <a:p>
            <a:pPr marL="0" indent="0" defTabSz="316278">
              <a:lnSpc>
                <a:spcPct val="90000"/>
              </a:lnSpc>
              <a:spcBef>
                <a:spcPts val="352"/>
              </a:spcBef>
              <a:buSzPct val="40000"/>
              <a:buNone/>
              <a:defRPr sz="1800"/>
            </a:pPr>
            <a:endParaRPr sz="2700" dirty="0">
              <a:latin typeface="Verdana"/>
              <a:ea typeface="Verdana"/>
              <a:cs typeface="Verdana"/>
              <a:sym typeface="Verdana"/>
            </a:endParaRPr>
          </a:p>
          <a:p>
            <a:pPr marL="565150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Staff </a:t>
            </a:r>
            <a:r>
              <a:rPr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should</a:t>
            </a:r>
            <a:r>
              <a:rPr lang="en-US"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also</a:t>
            </a:r>
            <a:r>
              <a:rPr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participate in stretching </a:t>
            </a:r>
            <a:r>
              <a:rPr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exercises</a:t>
            </a:r>
            <a:endParaRPr lang="en-US" sz="27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16278">
              <a:lnSpc>
                <a:spcPct val="90000"/>
              </a:lnSpc>
              <a:spcBef>
                <a:spcPts val="352"/>
              </a:spcBef>
              <a:buSzPct val="40000"/>
              <a:buNone/>
              <a:defRPr sz="1800"/>
            </a:pPr>
            <a:endParaRPr sz="27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65150" lvl="1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Partner with UCSB </a:t>
            </a:r>
            <a:r>
              <a:rPr sz="2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Ergonomics </a:t>
            </a:r>
            <a:r>
              <a:rPr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Program to promote stretching exercises and healthy living</a:t>
            </a:r>
          </a:p>
          <a:p>
            <a:pPr marL="0" lvl="1" indent="206268" defTabSz="316278">
              <a:lnSpc>
                <a:spcPct val="90000"/>
              </a:lnSpc>
              <a:spcBef>
                <a:spcPts val="281"/>
              </a:spcBef>
              <a:buNone/>
              <a:defRPr sz="1800"/>
            </a:pPr>
            <a:r>
              <a:rPr lang="en-US"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   </a:t>
            </a:r>
            <a:r>
              <a:rPr sz="27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ea typeface="Verdana"/>
                <a:cs typeface="Verdana"/>
                <a:sym typeface="Verdana"/>
                <a:hlinkClick r:id="rId4"/>
              </a:rPr>
              <a:t>http://</a:t>
            </a:r>
            <a:r>
              <a:rPr sz="2700" dirty="0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ea typeface="Verdana"/>
                <a:cs typeface="Verdana"/>
                <a:sym typeface="Verdana"/>
                <a:hlinkClick r:id="rId4"/>
              </a:rPr>
              <a:t>www.ehs.ucsb.edu/training</a:t>
            </a:r>
            <a:endParaRPr lang="en-US" sz="2700" dirty="0" smtClean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16278">
              <a:lnSpc>
                <a:spcPct val="90000"/>
              </a:lnSpc>
              <a:spcBef>
                <a:spcPts val="352"/>
              </a:spcBef>
              <a:buSzPct val="40000"/>
              <a:buNone/>
              <a:defRPr sz="1800"/>
            </a:pPr>
            <a:endParaRPr sz="27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565150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7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Ergonomically, it is recommended to take a short walk, stretch, or relaxation break every hour</a:t>
            </a:r>
          </a:p>
          <a:p>
            <a:pPr marL="565150" indent="-565150" defTabSz="316278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sz="20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6051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Materials and Resources </a:t>
            </a:r>
          </a:p>
        </p:txBody>
      </p:sp>
    </p:spTree>
    <p:extLst>
      <p:ext uri="{BB962C8B-B14F-4D97-AF65-F5344CB8AC3E}">
        <p14:creationId xmlns:p14="http://schemas.microsoft.com/office/powerpoint/2010/main" val="1397835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5600">
                <a:solidFill>
                  <a:srgbClr val="000000"/>
                </a:solidFill>
              </a:rPr>
              <a:t>Food Systems</a:t>
            </a:r>
            <a:endParaRPr sz="5600"/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305800" cy="396239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28969" indent="-528969" defTabSz="398428">
              <a:spcBef>
                <a:spcPts val="2180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Eco-Clamshell program</a:t>
            </a: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709575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BPA-free reusable clamshell containers</a:t>
            </a: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709575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Purchase at Coral Tree Café and 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Courtyard</a:t>
            </a:r>
            <a:r>
              <a:rPr lang="en-US"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Café</a:t>
            </a: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709575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lang="en-US"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One 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time </a:t>
            </a: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fee of $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709575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When </a:t>
            </a: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you are done, they will swap your container for a sanitized 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one</a:t>
            </a:r>
            <a:endParaRPr lang="en-US" sz="24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95" name="image12.png"/>
          <p:cNvPicPr/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3124200" y="4726726"/>
            <a:ext cx="2895600" cy="2131274"/>
          </a:xfrm>
          <a:prstGeom prst="rect">
            <a:avLst/>
          </a:prstGeom>
          <a:ln w="12700">
            <a:miter lim="400000"/>
          </a:ln>
          <a:effectLst>
            <a:outerShdw blurRad="50800" dist="25400" dir="5400000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2006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lang="en-US" sz="5600" dirty="0">
                <a:solidFill>
                  <a:srgbClr val="000000"/>
                </a:solidFill>
              </a:rPr>
              <a:t>Food Systems</a:t>
            </a:r>
            <a:endParaRPr sz="5600" dirty="0"/>
          </a:p>
        </p:txBody>
      </p:sp>
      <p:sp>
        <p:nvSpPr>
          <p:cNvPr id="94" name="Shape 94"/>
          <p:cNvSpPr>
            <a:spLocks noGrp="1"/>
          </p:cNvSpPr>
          <p:nvPr>
            <p:ph type="body" idx="1"/>
          </p:nvPr>
        </p:nvSpPr>
        <p:spPr>
          <a:xfrm>
            <a:off x="669726" y="1830586"/>
            <a:ext cx="7483673" cy="44201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defTabSz="398428">
              <a:spcBef>
                <a:spcPts val="281"/>
              </a:spcBef>
              <a:buSzPct val="40000"/>
              <a:buNone/>
              <a:defRPr sz="1800"/>
            </a:pPr>
            <a:endParaRPr lang="en-US" sz="25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97047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Invest in sustainable catering and food options for events </a:t>
            </a:r>
          </a:p>
          <a:p>
            <a:pPr marL="797097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USDA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Certified Organic?</a:t>
            </a:r>
          </a:p>
          <a:p>
            <a:pPr marL="797097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Local (Within 150-250 miles)?</a:t>
            </a:r>
          </a:p>
          <a:p>
            <a:pPr marL="797097" lvl="1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Compostable 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Dishes</a:t>
            </a: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97047" indent="-449730"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IV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Food Co-Op (certified caterer</a:t>
            </a: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) instead of Costco</a:t>
            </a: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562373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600">
                <a:solidFill>
                  <a:srgbClr val="8560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300" dirty="0"/>
              <a:t>Recycling 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defTabSz="398428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lang="en-US" sz="28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Post more consistent signs </a:t>
            </a:r>
            <a:r>
              <a:rPr sz="28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to inform occupants what materials are recyclable</a:t>
            </a:r>
          </a:p>
          <a:p>
            <a:pPr defTabSz="398428">
              <a:spcBef>
                <a:spcPts val="1617"/>
              </a:spcBef>
              <a:buSzPct val="40000"/>
              <a:buBlip>
                <a:blip r:embed="rId3"/>
              </a:buBlip>
              <a:defRPr sz="1800"/>
            </a:pPr>
            <a:r>
              <a:rPr sz="28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Pair Trash and Recycling Bins</a:t>
            </a:r>
          </a:p>
          <a:p>
            <a:pPr defTabSz="398428">
              <a:spcBef>
                <a:spcPts val="1617"/>
              </a:spcBef>
              <a:buSzPct val="40000"/>
              <a:buBlip>
                <a:blip r:embed="rId3"/>
              </a:buBlip>
              <a:defRPr sz="1800"/>
            </a:pPr>
            <a:r>
              <a:rPr lang="en-US" sz="28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Consider purchasing 100% post-consumer recycled </a:t>
            </a:r>
            <a:r>
              <a:rPr lang="en-US" sz="28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paper</a:t>
            </a:r>
          </a:p>
          <a:p>
            <a:pPr defTabSz="398428">
              <a:spcBef>
                <a:spcPts val="1617"/>
              </a:spcBef>
              <a:buSzPct val="40000"/>
              <a:buBlip>
                <a:blip r:embed="rId3"/>
              </a:buBlip>
              <a:defRPr sz="1800"/>
            </a:pPr>
            <a:r>
              <a:rPr lang="en-US" sz="28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Compost bins are already in the department – try only needing a compost and recycling bin at events</a:t>
            </a:r>
            <a:endParaRPr sz="28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345580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86177" y="1951967"/>
            <a:ext cx="83820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 smtClean="0"/>
              <a:t>This presentation illustrates the findings from the assessment that PACES (Program for the Assessment and Certification for the Environment and Sustainability) completed and includes recommendations for future action. </a:t>
            </a:r>
          </a:p>
          <a:p>
            <a:pPr eaLnBrk="1" hangingPunct="1"/>
            <a:endParaRPr lang="en-US" alt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09600"/>
            <a:ext cx="8811435" cy="1342367"/>
          </a:xfrm>
          <a:prstGeom prst="rect">
            <a:avLst/>
          </a:prstGeom>
          <a:effectLst>
            <a:outerShdw blurRad="50800" dist="50800" dir="5400000" algn="ctr" rotWithShape="0">
              <a:srgbClr val="F8F8F8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9787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/>
              <a:t>Transportation</a:t>
            </a:r>
          </a:p>
        </p:txBody>
      </p:sp>
    </p:spTree>
    <p:extLst>
      <p:ext uri="{BB962C8B-B14F-4D97-AF65-F5344CB8AC3E}">
        <p14:creationId xmlns:p14="http://schemas.microsoft.com/office/powerpoint/2010/main" val="153883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743200"/>
            <a:ext cx="4191000" cy="4800600"/>
          </a:xfrm>
        </p:spPr>
        <p:txBody>
          <a:bodyPr>
            <a:normAutofit/>
          </a:bodyPr>
          <a:lstStyle/>
          <a:p>
            <a:pPr marL="0" indent="0" defTabSz="390213">
              <a:spcBef>
                <a:spcPts val="422"/>
              </a:spcBef>
              <a:buSzPct val="40000"/>
              <a:buNone/>
              <a:defRPr sz="1800"/>
            </a:pP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O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rganizations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, businesses,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volunteers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collectively host a whole month of bike events. </a:t>
            </a:r>
            <a:endParaRPr lang="en-US" sz="2500" dirty="0" smtClean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defTabSz="390213">
              <a:spcBef>
                <a:spcPts val="422"/>
              </a:spcBef>
              <a:buSzPct val="40000"/>
              <a:buNone/>
              <a:defRPr sz="1800"/>
            </a:pP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defTabSz="390213">
              <a:spcBef>
                <a:spcPts val="422"/>
              </a:spcBef>
              <a:buSzPct val="40000"/>
              <a:buNone/>
              <a:defRPr sz="1800"/>
            </a:pP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Visit </a:t>
            </a:r>
            <a:r>
              <a:rPr 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CycleMAYnia.org</a:t>
            </a: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348" y="2590800"/>
            <a:ext cx="4038600" cy="3024840"/>
          </a:xfr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258539"/>
            <a:ext cx="8458200" cy="1901952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4504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/>
              <a:t>TAP program</a:t>
            </a:r>
          </a:p>
        </p:txBody>
      </p:sp>
      <p:sp>
        <p:nvSpPr>
          <p:cNvPr id="106" name="Shape 10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537250" indent="-537250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Promote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the TAP program to the staff </a:t>
            </a:r>
            <a:endParaRPr lang="en-US" sz="25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937300" lvl="1" indent="-537250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57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hours complimentary campus parking per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quarter</a:t>
            </a:r>
            <a:endParaRPr lang="en-US" sz="2500" dirty="0">
              <a:latin typeface="Didot"/>
              <a:ea typeface="Verdana"/>
              <a:cs typeface="Verdana"/>
              <a:sym typeface="Didot"/>
            </a:endParaRPr>
          </a:p>
          <a:p>
            <a:pPr marL="937300" lvl="1" indent="-537250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Discounted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30 day MTD bus passes  and other monthly transit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passes</a:t>
            </a:r>
            <a:endParaRPr lang="en-US" sz="2500" dirty="0">
              <a:latin typeface="Didot"/>
              <a:ea typeface="Verdana"/>
              <a:cs typeface="Verdana"/>
              <a:sym typeface="Didot"/>
            </a:endParaRPr>
          </a:p>
          <a:p>
            <a:pPr marL="937300" lvl="1" indent="-537250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Emergency </a:t>
            </a: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Ride Home </a:t>
            </a:r>
            <a:r>
              <a:rPr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Program</a:t>
            </a:r>
            <a:endParaRPr lang="en-US" sz="25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937300" lvl="1" indent="-537250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Staff receive a free account with </a:t>
            </a:r>
            <a:r>
              <a:rPr lang="en-US" sz="2500" dirty="0" err="1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ZipCar</a:t>
            </a:r>
            <a:endParaRPr sz="2500" dirty="0">
              <a:latin typeface="Didot"/>
              <a:ea typeface="Didot"/>
              <a:cs typeface="Didot"/>
              <a:sym typeface="Didot"/>
            </a:endParaRPr>
          </a:p>
          <a:p>
            <a:pPr marL="735185" lvl="1" indent="-480698" defTabSz="390213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r>
              <a:rPr sz="25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For further information: </a:t>
            </a:r>
            <a:r>
              <a:rPr sz="25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Verdana"/>
                <a:ea typeface="Verdana"/>
                <a:cs typeface="Verdana"/>
                <a:sym typeface="Verdana"/>
                <a:hlinkClick r:id="rId4"/>
              </a:rPr>
              <a:t>www.tap.ucsb.edu</a:t>
            </a:r>
          </a:p>
        </p:txBody>
      </p:sp>
    </p:spTree>
    <p:extLst>
      <p:ext uri="{BB962C8B-B14F-4D97-AF65-F5344CB8AC3E}">
        <p14:creationId xmlns:p14="http://schemas.microsoft.com/office/powerpoint/2010/main" val="190228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Overall…</a:t>
            </a:r>
          </a:p>
        </p:txBody>
      </p:sp>
    </p:spTree>
    <p:extLst>
      <p:ext uri="{BB962C8B-B14F-4D97-AF65-F5344CB8AC3E}">
        <p14:creationId xmlns:p14="http://schemas.microsoft.com/office/powerpoint/2010/main" val="166589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PACES Scorecard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334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A point </a:t>
            </a: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system to keep track of the department’s practices and to gauge the overall impact of the department</a:t>
            </a:r>
            <a:r>
              <a:rPr lang="en-US" alt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.</a:t>
            </a:r>
            <a:endParaRPr lang="en-US" altLang="en-US" sz="25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5 sections: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Energy and Atmosphere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Communication and Training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Indoor Environmental Quality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Food Systems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Material and Resources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Transportation </a:t>
            </a:r>
            <a:endParaRPr lang="en-US" altLang="en-US" sz="2500" dirty="0" smtClean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sz="25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de-DE" alt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Bronze </a:t>
            </a:r>
            <a:r>
              <a:rPr lang="de-DE" altLang="en-US" sz="25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25%, Silver 50%, Gold 75%</a:t>
            </a:r>
            <a:endParaRPr lang="en-US" altLang="en-US" sz="25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sz="25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en-US" sz="25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Bren School earned 75/86 (87%) </a:t>
            </a:r>
            <a:endParaRPr lang="en-US" altLang="en-US" sz="25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lvl="1" eaLnBrk="1" hangingPunct="1">
              <a:lnSpc>
                <a:spcPct val="90000"/>
              </a:lnSpc>
              <a:buFont typeface="Arial" charset="0"/>
              <a:buNone/>
            </a:pPr>
            <a:endParaRPr lang="en-US" altLang="en-US" sz="2500" dirty="0" smtClean="0"/>
          </a:p>
          <a:p>
            <a:pPr eaLnBrk="1" hangingPunct="1">
              <a:buFont typeface="Arial" charset="0"/>
              <a:buNone/>
            </a:pPr>
            <a:endParaRPr lang="en-US" alt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371023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78918"/>
            <a:ext cx="7772400" cy="141658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295400" y="3200400"/>
            <a:ext cx="6858000" cy="22775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8800" b="1" cap="none" spc="0" dirty="0" smtClean="0">
                <a:ln/>
                <a:solidFill>
                  <a:srgbClr val="FFCC00"/>
                </a:solidFill>
                <a:effectLst/>
              </a:rPr>
              <a:t>Gold Certified</a:t>
            </a:r>
          </a:p>
          <a:p>
            <a:pPr algn="ctr"/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78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>
          <a:xfrm>
            <a:off x="533400" y="2438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PACES Assessment Checklist</a:t>
            </a:r>
          </a:p>
        </p:txBody>
      </p:sp>
      <p:pic>
        <p:nvPicPr>
          <p:cNvPr id="56323" name="Picture 4" descr="https://encrypted-tbn0.gstatic.com/images?q=tbn:ANd9GcQld59odmZFc7wIjEEVw-vk8eSYd14gVwOcjhy_REQDSQHYM8H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8"/>
          <a:stretch>
            <a:fillRect/>
          </a:stretch>
        </p:blipFill>
        <p:spPr bwMode="auto">
          <a:xfrm>
            <a:off x="3638550" y="3581400"/>
            <a:ext cx="20193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93072" y="851237"/>
            <a:ext cx="35102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/>
              <a:t>Next Steps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239005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6000" dirty="0" smtClean="0"/>
              <a:t>Thank you 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z="2700" dirty="0" smtClean="0"/>
              <a:t>For questions, comments, or inquires, please contact: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 smtClean="0"/>
              <a:t>Ashley Stewart</a:t>
            </a:r>
            <a:endParaRPr lang="en-US" altLang="en-US" sz="2700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/>
              <a:t>Green Office </a:t>
            </a:r>
            <a:r>
              <a:rPr lang="en-US" altLang="en-US" sz="2700" dirty="0" smtClean="0"/>
              <a:t>Coordinator</a:t>
            </a:r>
            <a:endParaRPr lang="en-US" altLang="en-US" sz="2700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/>
              <a:t>UCSB Sustainability- PACES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>
                <a:hlinkClick r:id="rId2"/>
              </a:rPr>
              <a:t>a</a:t>
            </a:r>
            <a:r>
              <a:rPr lang="en-US" altLang="en-US" sz="2700" dirty="0" smtClean="0">
                <a:hlinkClick r:id="rId2"/>
              </a:rPr>
              <a:t>shley.ng.stewart@gmail.com</a:t>
            </a:r>
            <a:endParaRPr lang="en-US" altLang="en-US" sz="2700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 smtClean="0"/>
              <a:t>(951) 440-4719</a:t>
            </a:r>
          </a:p>
          <a:p>
            <a:pPr marL="0" indent="0" algn="ctr">
              <a:lnSpc>
                <a:spcPct val="80000"/>
              </a:lnSpc>
              <a:buNone/>
            </a:pPr>
            <a:endParaRPr lang="en-US" altLang="en-US" sz="2700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 smtClean="0"/>
              <a:t>Or </a:t>
            </a:r>
          </a:p>
          <a:p>
            <a:pPr marL="0" indent="0" algn="ctr">
              <a:lnSpc>
                <a:spcPct val="80000"/>
              </a:lnSpc>
              <a:buNone/>
            </a:pPr>
            <a:endParaRPr lang="en-US" altLang="en-US" sz="2700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 smtClean="0"/>
              <a:t>Kristyn Payne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/>
              <a:t>Green </a:t>
            </a:r>
            <a:r>
              <a:rPr lang="en-US" altLang="en-US" sz="2700" dirty="0" smtClean="0"/>
              <a:t>Office Coordinator</a:t>
            </a:r>
            <a:endParaRPr lang="en-US" altLang="en-US" sz="2700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/>
              <a:t>UCSB Sustainability- </a:t>
            </a:r>
            <a:r>
              <a:rPr lang="en-US" altLang="en-US" sz="2700" dirty="0" smtClean="0"/>
              <a:t>PACES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 smtClean="0">
                <a:hlinkClick r:id="rId3"/>
              </a:rPr>
              <a:t>kristyn.a.payne@gmail.com</a:t>
            </a:r>
            <a:endParaRPr lang="en-US" altLang="en-US" sz="2700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en-US" altLang="en-US" sz="2700" dirty="0" smtClean="0"/>
              <a:t>(707) 498-4935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US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16382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810133" y="2559050"/>
            <a:ext cx="7804548" cy="1518048"/>
          </a:xfrm>
          <a:prstGeom prst="rect">
            <a:avLst/>
          </a:prstGeom>
        </p:spPr>
        <p:txBody>
          <a:bodyPr/>
          <a:lstStyle>
            <a:lvl1pPr defTabSz="578358">
              <a:defRPr sz="7919"/>
            </a:lvl1pPr>
          </a:lstStyle>
          <a:p>
            <a:pPr lvl="0">
              <a:defRPr sz="1800"/>
            </a:pPr>
            <a:r>
              <a:rPr sz="5600"/>
              <a:t>Energy and Atmosphere</a:t>
            </a:r>
          </a:p>
        </p:txBody>
      </p:sp>
    </p:spTree>
    <p:extLst>
      <p:ext uri="{BB962C8B-B14F-4D97-AF65-F5344CB8AC3E}">
        <p14:creationId xmlns:p14="http://schemas.microsoft.com/office/powerpoint/2010/main" val="92241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defTabSz="515673">
              <a:defRPr sz="6643">
                <a:solidFill>
                  <a:srgbClr val="8560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700" dirty="0"/>
              <a:t>Natural </a:t>
            </a:r>
            <a:r>
              <a:rPr sz="4700" dirty="0" smtClean="0"/>
              <a:t>Ligh</a:t>
            </a:r>
            <a:r>
              <a:rPr lang="en-US" sz="4700" dirty="0" smtClean="0"/>
              <a:t>t &amp; Dimming</a:t>
            </a:r>
            <a:endParaRPr sz="4700" dirty="0"/>
          </a:p>
        </p:txBody>
      </p:sp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8382000" cy="37338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351883" indent="-351883" defTabSz="328600">
              <a:lnSpc>
                <a:spcPct val="11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3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Mix </a:t>
            </a:r>
            <a:r>
              <a:rPr lang="en-US" sz="37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of overhead and natural lighting </a:t>
            </a:r>
          </a:p>
          <a:p>
            <a:pPr marL="351883" indent="-351883" defTabSz="328600">
              <a:lnSpc>
                <a:spcPct val="11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endParaRPr lang="en-US" sz="3700" dirty="0" smtClean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351883" indent="-351883" defTabSz="328600">
              <a:lnSpc>
                <a:spcPct val="11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3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Dim </a:t>
            </a:r>
            <a:r>
              <a:rPr lang="en-US" sz="37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switches, motion sensors, and timers were found in offices </a:t>
            </a:r>
            <a:endParaRPr lang="en-US" sz="3700" dirty="0" smtClean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0" indent="0" defTabSz="328600">
              <a:lnSpc>
                <a:spcPct val="110000"/>
              </a:lnSpc>
              <a:spcBef>
                <a:spcPts val="352"/>
              </a:spcBef>
              <a:buSzPct val="40000"/>
              <a:buNone/>
              <a:defRPr sz="1800"/>
            </a:pPr>
            <a:endParaRPr lang="en-US" sz="3700" dirty="0" smtClean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pPr marL="351883" indent="-351883" defTabSz="328600">
              <a:lnSpc>
                <a:spcPct val="11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3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PACES </a:t>
            </a:r>
            <a:r>
              <a:rPr lang="en-US" sz="37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congratulates your department in promoting better energy </a:t>
            </a:r>
            <a:r>
              <a:rPr lang="en-US" sz="37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practices </a:t>
            </a:r>
            <a:endParaRPr lang="en-US" sz="37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>
              <a:spcBef>
                <a:spcPts val="422"/>
              </a:spcBef>
              <a:buSzPct val="40000"/>
              <a:buNone/>
              <a:defRPr sz="1800"/>
            </a:pPr>
            <a:endParaRPr lang="en-US" sz="3600" dirty="0" smtClean="0"/>
          </a:p>
          <a:p>
            <a:pPr>
              <a:spcBef>
                <a:spcPts val="422"/>
              </a:spcBef>
              <a:buSzPct val="40000"/>
              <a:buFont typeface="Wingdings" charset="2"/>
              <a:buChar char="q"/>
              <a:defRPr sz="1800"/>
            </a:pPr>
            <a:endParaRPr lang="en-US" sz="3600" dirty="0" smtClean="0"/>
          </a:p>
          <a:p>
            <a:pPr marL="596944" indent="-596944">
              <a:spcBef>
                <a:spcPts val="422"/>
              </a:spcBef>
              <a:buSzPct val="40000"/>
              <a:buBlip>
                <a:blip r:embed="rId3"/>
              </a:buBlip>
              <a:defRPr sz="1800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08860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600" dirty="0" smtClean="0"/>
              <a:t>Areas for Improvement</a:t>
            </a:r>
            <a:endParaRPr lang="en-US" sz="5600" dirty="0"/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304800" y="1490761"/>
            <a:ext cx="4396154" cy="5059362"/>
          </a:xfrm>
        </p:spPr>
        <p:txBody>
          <a:bodyPr>
            <a:normAutofit fontScale="85000" lnSpcReduction="20000"/>
          </a:bodyPr>
          <a:lstStyle/>
          <a:p>
            <a:r>
              <a:rPr lang="en-US" sz="29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Request to have a more detailed energy audit to ensure spaces are being lit with the proper amount of light</a:t>
            </a:r>
            <a:r>
              <a:rPr lang="en-US" sz="29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.</a:t>
            </a:r>
          </a:p>
          <a:p>
            <a:pPr marL="0" indent="0">
              <a:buNone/>
            </a:pPr>
            <a:endParaRPr lang="en-US" sz="29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r>
              <a:rPr lang="en-US" sz="29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Task lamps are </a:t>
            </a:r>
            <a:r>
              <a:rPr lang="en-US" sz="29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more energy </a:t>
            </a:r>
            <a:r>
              <a:rPr lang="en-US" sz="29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efficient because they focus the light to where it is needed most</a:t>
            </a:r>
            <a:r>
              <a:rPr lang="en-US" sz="29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.</a:t>
            </a:r>
          </a:p>
          <a:p>
            <a:pPr marL="0" indent="0">
              <a:buNone/>
            </a:pPr>
            <a:endParaRPr lang="en-US" sz="29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r>
              <a:rPr lang="en-US" sz="2900" dirty="0" err="1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Delamp</a:t>
            </a:r>
            <a:r>
              <a:rPr lang="en-US" sz="29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 </a:t>
            </a:r>
            <a:r>
              <a:rPr lang="en-US" sz="29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areas with ambient </a:t>
            </a:r>
            <a:r>
              <a:rPr lang="en-US" sz="2900" dirty="0" smtClean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lighting</a:t>
            </a:r>
            <a:endParaRPr lang="en-US" sz="2900" dirty="0">
              <a:solidFill>
                <a:srgbClr val="625B48"/>
              </a:solidFill>
              <a:latin typeface="Verdana"/>
              <a:ea typeface="Verdana"/>
              <a:cs typeface="Verdana"/>
            </a:endParaRPr>
          </a:p>
          <a:p>
            <a:endParaRPr lang="en-US" dirty="0"/>
          </a:p>
        </p:txBody>
      </p:sp>
      <p:pic>
        <p:nvPicPr>
          <p:cNvPr id="5" name="Picture 5" descr="http://thedesignhome.com/wp-content/uploads/2011/10/csys-led-task-light-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" r="49174"/>
          <a:stretch>
            <a:fillRect/>
          </a:stretch>
        </p:blipFill>
        <p:spPr bwMode="auto">
          <a:xfrm>
            <a:off x="4887058" y="1600200"/>
            <a:ext cx="356088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8C8C8C"/>
              </a:clrFrom>
              <a:clrTo>
                <a:srgbClr val="8C8C8C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09095" y="2514600"/>
            <a:ext cx="2444708" cy="301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124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600" dirty="0" smtClean="0"/>
              <a:t>Bren Hall Retrofit</a:t>
            </a:r>
            <a:endParaRPr lang="en-US" sz="5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200" y="2057400"/>
            <a:ext cx="3402657" cy="3200400"/>
          </a:xfrm>
          <a:prstGeom prst="rect">
            <a:avLst/>
          </a:prstGeom>
          <a:solidFill>
            <a:schemeClr val="accent1"/>
          </a:solidFill>
          <a:effectLst>
            <a:outerShdw blurRad="50800" dist="50800" dir="5400000" sx="51000" sy="51000" algn="ctr" rotWithShape="0">
              <a:srgbClr val="000000"/>
            </a:outerShdw>
          </a:effec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1676400"/>
            <a:ext cx="4953000" cy="5703277"/>
          </a:xfrm>
        </p:spPr>
        <p:txBody>
          <a:bodyPr>
            <a:normAutofit/>
          </a:bodyPr>
          <a:lstStyle/>
          <a:p>
            <a:r>
              <a:rPr lang="en-US" sz="26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Better quality light and more durable lamps </a:t>
            </a:r>
          </a:p>
          <a:p>
            <a:r>
              <a:rPr lang="en-US" sz="26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New Troffer LED lights provide:</a:t>
            </a:r>
          </a:p>
          <a:p>
            <a:pPr lvl="1"/>
            <a:r>
              <a:rPr lang="en-US" sz="26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More staff productivity </a:t>
            </a:r>
          </a:p>
          <a:p>
            <a:pPr lvl="1"/>
            <a:r>
              <a:rPr lang="en-US" sz="26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Peace of mind with a long-lasting product</a:t>
            </a:r>
          </a:p>
          <a:p>
            <a:r>
              <a:rPr lang="en-US" sz="26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We estimate a savings of 2,258 kWh ($248/</a:t>
            </a:r>
            <a:r>
              <a:rPr lang="en-US" sz="2600" dirty="0" err="1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yr</a:t>
            </a:r>
            <a:r>
              <a:rPr lang="en-US" sz="2600" dirty="0">
                <a:solidFill>
                  <a:srgbClr val="625B48"/>
                </a:solidFill>
                <a:latin typeface="Verdana"/>
                <a:ea typeface="Verdana"/>
                <a:cs typeface="Verdan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8442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/>
              <a:t>Electronic </a:t>
            </a:r>
            <a:r>
              <a:rPr lang="en-US" sz="5600" dirty="0" smtClean="0"/>
              <a:t>E</a:t>
            </a:r>
            <a:r>
              <a:rPr sz="5600" dirty="0" smtClean="0"/>
              <a:t>quipment</a:t>
            </a:r>
            <a:endParaRPr sz="5600" dirty="0"/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669726" y="1830586"/>
            <a:ext cx="7788474" cy="44201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51883" indent="-351883" defTabSz="328600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lang="en-US" sz="28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Your department makes great use of    centralized </a:t>
            </a:r>
            <a:r>
              <a:rPr lang="en-US" sz="28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printers</a:t>
            </a:r>
          </a:p>
          <a:p>
            <a:pPr marL="0" indent="0" defTabSz="328600">
              <a:lnSpc>
                <a:spcPct val="90000"/>
              </a:lnSpc>
              <a:spcBef>
                <a:spcPts val="352"/>
              </a:spcBef>
              <a:buSzPct val="40000"/>
              <a:buNone/>
              <a:defRPr sz="1800"/>
            </a:pPr>
            <a:endParaRPr lang="en-US" sz="28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51883" indent="-351883" defTabSz="328600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8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Unplug </a:t>
            </a:r>
            <a:r>
              <a:rPr sz="28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electronic equipment when not in </a:t>
            </a:r>
            <a:r>
              <a:rPr sz="28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use</a:t>
            </a:r>
            <a:endParaRPr lang="en-US" sz="28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28600">
              <a:lnSpc>
                <a:spcPct val="90000"/>
              </a:lnSpc>
              <a:spcBef>
                <a:spcPts val="352"/>
              </a:spcBef>
              <a:buSzPct val="40000"/>
              <a:buNone/>
              <a:defRPr sz="1800"/>
            </a:pPr>
            <a:endParaRPr lang="en-US" sz="28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51883" indent="-351883" defTabSz="328600">
              <a:lnSpc>
                <a:spcPct val="90000"/>
              </a:lnSpc>
              <a:spcBef>
                <a:spcPts val="352"/>
              </a:spcBef>
              <a:buSzPct val="40000"/>
              <a:buBlip>
                <a:blip r:embed="rId3"/>
              </a:buBlip>
              <a:defRPr sz="1800"/>
            </a:pPr>
            <a:r>
              <a:rPr sz="28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Power </a:t>
            </a:r>
            <a:r>
              <a:rPr sz="28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strips are a great tool for efficiently turning equipment on and off, as long as they are placed in easily accessible areas</a:t>
            </a:r>
            <a:endParaRPr lang="en-US" sz="28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461681" lvl="1" indent="-247376" defTabSz="328600">
              <a:lnSpc>
                <a:spcPct val="90000"/>
              </a:lnSpc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lang="en-US" sz="1800" dirty="0">
              <a:latin typeface="Verdana"/>
              <a:ea typeface="Verdana"/>
              <a:cs typeface="Verdana"/>
              <a:sym typeface="Verdana"/>
            </a:endParaRPr>
          </a:p>
          <a:p>
            <a:pPr marL="149153" indent="-247376" defTabSz="328600">
              <a:lnSpc>
                <a:spcPct val="90000"/>
              </a:lnSpc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lang="en-US" sz="24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77602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5600" dirty="0"/>
              <a:t>Electronic </a:t>
            </a:r>
            <a:r>
              <a:rPr lang="en-US" sz="5600" dirty="0" smtClean="0"/>
              <a:t>E</a:t>
            </a:r>
            <a:r>
              <a:rPr sz="5600" dirty="0" smtClean="0"/>
              <a:t>quipment</a:t>
            </a:r>
            <a:endParaRPr sz="5600" dirty="0"/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304800" y="1728454"/>
            <a:ext cx="4939743" cy="4498181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33363" indent="-333363" defTabSz="328600">
              <a:lnSpc>
                <a:spcPct val="90000"/>
              </a:lnSpc>
              <a:spcBef>
                <a:spcPts val="1758"/>
              </a:spcBef>
              <a:buSzPct val="40000"/>
              <a:buBlip>
                <a:blip r:embed="rId3"/>
              </a:buBlip>
              <a:defRPr sz="1800"/>
            </a:pPr>
            <a:r>
              <a:rPr sz="2000" b="1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DID </a:t>
            </a:r>
            <a:r>
              <a:rPr sz="2000" b="1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You Know</a:t>
            </a:r>
            <a:r>
              <a:rPr sz="2000" b="1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??</a:t>
            </a:r>
            <a:endParaRPr lang="en-US" sz="2000" b="1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33363" indent="-333363" defTabSz="328600">
              <a:lnSpc>
                <a:spcPct val="90000"/>
              </a:lnSpc>
              <a:spcBef>
                <a:spcPts val="1758"/>
              </a:spcBef>
              <a:buSzPct val="40000"/>
              <a:buBlip>
                <a:blip r:embed="rId3"/>
              </a:buBlip>
              <a:defRPr sz="1800"/>
            </a:pPr>
            <a:endParaRPr sz="2000" b="1" dirty="0">
              <a:latin typeface="Verdana"/>
              <a:ea typeface="Verdana"/>
              <a:cs typeface="Verdana"/>
              <a:sym typeface="Verdana"/>
            </a:endParaRPr>
          </a:p>
          <a:p>
            <a:pPr marL="476233" lvl="1" indent="-261928" defTabSz="328600">
              <a:lnSpc>
                <a:spcPct val="90000"/>
              </a:lnSpc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Known as “vampire plugs,” electronic equipment plugs can consume energy even when turned off</a:t>
            </a:r>
            <a:r>
              <a:rPr sz="24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en-US" sz="2400" dirty="0" smtClean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214305" lvl="1" indent="0" defTabSz="328600">
              <a:lnSpc>
                <a:spcPct val="90000"/>
              </a:lnSpc>
              <a:spcBef>
                <a:spcPts val="281"/>
              </a:spcBef>
              <a:buSzPct val="40000"/>
              <a:buNone/>
              <a:defRPr sz="1800"/>
            </a:pP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432578" lvl="1" indent="-218273" defTabSz="328600">
              <a:lnSpc>
                <a:spcPct val="90000"/>
              </a:lnSpc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r>
              <a:rPr sz="24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A cell phone charger can consume 0.26 watts when not in use while computer chargers can consume 66 watts!</a:t>
            </a:r>
          </a:p>
        </p:txBody>
      </p:sp>
      <p:pic>
        <p:nvPicPr>
          <p:cNvPr id="46" name="image7.png"/>
          <p:cNvPicPr/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5374562" y="2346988"/>
            <a:ext cx="3644893" cy="387964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57340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>
            <a:lvl1pPr defTabSz="538339">
              <a:defRPr sz="6935">
                <a:solidFill>
                  <a:srgbClr val="85604A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4900" dirty="0" smtClean="0"/>
              <a:t>Computer Energy Settings</a:t>
            </a:r>
            <a:endParaRPr sz="4900" dirty="0"/>
          </a:p>
        </p:txBody>
      </p:sp>
      <p:sp>
        <p:nvSpPr>
          <p:cNvPr id="79" name="Shape 79"/>
          <p:cNvSpPr>
            <a:spLocks noGrp="1"/>
          </p:cNvSpPr>
          <p:nvPr>
            <p:ph type="body" idx="1"/>
          </p:nvPr>
        </p:nvSpPr>
        <p:spPr>
          <a:xfrm>
            <a:off x="457201" y="1752600"/>
            <a:ext cx="5638800" cy="4343401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 defTabSz="328600">
              <a:lnSpc>
                <a:spcPct val="110000"/>
              </a:lnSpc>
              <a:spcBef>
                <a:spcPts val="352"/>
              </a:spcBef>
              <a:buSzPct val="40000"/>
              <a:buFont typeface="Arial" pitchFamily="34" charset="0"/>
              <a:buBlip>
                <a:blip r:embed="rId3"/>
              </a:buBlip>
              <a:defRPr sz="1800"/>
            </a:pPr>
            <a:r>
              <a:rPr lang="en-US" sz="3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Set energy savings settings as the default when establishing computers for new employees</a:t>
            </a:r>
          </a:p>
          <a:p>
            <a:pPr marL="0" indent="0" defTabSz="328600">
              <a:lnSpc>
                <a:spcPct val="110000"/>
              </a:lnSpc>
              <a:spcBef>
                <a:spcPts val="352"/>
              </a:spcBef>
              <a:buSzPct val="40000"/>
              <a:buFont typeface="Arial" pitchFamily="34" charset="0"/>
              <a:buBlip>
                <a:blip r:embed="rId3"/>
              </a:buBlip>
              <a:defRPr sz="1800"/>
            </a:pPr>
            <a:endParaRPr lang="en-US" sz="30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28600">
              <a:lnSpc>
                <a:spcPct val="110000"/>
              </a:lnSpc>
              <a:spcBef>
                <a:spcPts val="352"/>
              </a:spcBef>
              <a:buSzPct val="40000"/>
              <a:buFont typeface="Arial" pitchFamily="34" charset="0"/>
              <a:buBlip>
                <a:blip r:embed="rId3"/>
              </a:buBlip>
              <a:defRPr sz="1800"/>
            </a:pPr>
            <a:r>
              <a:rPr lang="en-US" sz="3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Avoid </a:t>
            </a:r>
            <a:r>
              <a:rPr lang="en-US" sz="3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using “screen savers” these actually waste energy instead of saving it. Instead let your screen hibernate.</a:t>
            </a:r>
          </a:p>
          <a:p>
            <a:pPr marL="0" indent="0" defTabSz="328600">
              <a:lnSpc>
                <a:spcPct val="110000"/>
              </a:lnSpc>
              <a:spcBef>
                <a:spcPts val="352"/>
              </a:spcBef>
              <a:buSzPct val="40000"/>
              <a:buFont typeface="Arial" pitchFamily="34" charset="0"/>
              <a:buBlip>
                <a:blip r:embed="rId3"/>
              </a:buBlip>
              <a:defRPr sz="1800"/>
            </a:pPr>
            <a:endParaRPr lang="en-US" sz="30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indent="0" defTabSz="328600">
              <a:lnSpc>
                <a:spcPct val="110000"/>
              </a:lnSpc>
              <a:spcBef>
                <a:spcPts val="352"/>
              </a:spcBef>
              <a:buSzPct val="40000"/>
              <a:buFont typeface="Arial" pitchFamily="34" charset="0"/>
              <a:buBlip>
                <a:blip r:embed="rId3"/>
              </a:buBlip>
              <a:defRPr sz="1800"/>
            </a:pPr>
            <a:r>
              <a:rPr lang="en-US" sz="3000" dirty="0" smtClean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 Consider </a:t>
            </a:r>
            <a:r>
              <a:rPr lang="en-US" sz="3000" dirty="0">
                <a:solidFill>
                  <a:srgbClr val="625B48"/>
                </a:solidFill>
                <a:latin typeface="Verdana"/>
                <a:ea typeface="Verdana"/>
                <a:cs typeface="Verdana"/>
                <a:sym typeface="Verdana"/>
              </a:rPr>
              <a:t>using Google Black (blackl.com) and having a dark background image for your desktop.</a:t>
            </a:r>
          </a:p>
          <a:p>
            <a:pPr marL="225020" lvl="1" indent="0" defTabSz="328600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sz="1900" dirty="0">
              <a:latin typeface="Verdana"/>
              <a:ea typeface="Verdana"/>
              <a:cs typeface="Verdana"/>
              <a:sym typeface="Verdana"/>
            </a:endParaRPr>
          </a:p>
          <a:p>
            <a:pPr marL="225020" lvl="1" indent="0" defTabSz="328600">
              <a:spcBef>
                <a:spcPts val="281"/>
              </a:spcBef>
              <a:buSzPct val="40000"/>
              <a:buNone/>
              <a:defRPr sz="1800"/>
            </a:pPr>
            <a:endParaRPr sz="1900" dirty="0">
              <a:latin typeface="Verdana"/>
              <a:ea typeface="Verdana"/>
              <a:cs typeface="Verdana"/>
              <a:sym typeface="Verdana"/>
            </a:endParaRPr>
          </a:p>
          <a:p>
            <a:pPr marL="225020" lvl="1" indent="0" defTabSz="328600">
              <a:spcBef>
                <a:spcPts val="281"/>
              </a:spcBef>
              <a:buSzPct val="40000"/>
              <a:buBlip>
                <a:blip r:embed="rId3"/>
              </a:buBlip>
              <a:defRPr sz="1800"/>
            </a:pPr>
            <a:endParaRPr sz="1900" dirty="0">
              <a:solidFill>
                <a:srgbClr val="625B48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82" name="Group 82" descr="C:\Users\sustainintern\Desktop\env pic 5.png"/>
          <p:cNvGrpSpPr/>
          <p:nvPr/>
        </p:nvGrpSpPr>
        <p:grpSpPr>
          <a:xfrm>
            <a:off x="6469859" y="2980007"/>
            <a:ext cx="2136476" cy="1973464"/>
            <a:chOff x="0" y="0"/>
            <a:chExt cx="3038543" cy="2806702"/>
          </a:xfrm>
        </p:grpSpPr>
        <p:pic>
          <p:nvPicPr>
            <p:cNvPr id="80" name="image6.png" descr="C:\Users\sustainintern\Desktop\env pic 5.png"/>
            <p:cNvPicPr/>
            <p:nvPr/>
          </p:nvPicPr>
          <p:blipFill>
            <a:blip r:embed="rId4" cstate="print">
              <a:extLst/>
            </a:blip>
            <a:stretch>
              <a:fillRect/>
            </a:stretch>
          </p:blipFill>
          <p:spPr>
            <a:xfrm>
              <a:off x="203200" y="203200"/>
              <a:ext cx="2632144" cy="23622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1" name="image7.png"/>
            <p:cNvPicPr/>
            <p:nvPr/>
          </p:nvPicPr>
          <p:blipFill>
            <a:blip r:embed="rId5" cstate="print">
              <a:extLst/>
            </a:blip>
            <a:stretch>
              <a:fillRect/>
            </a:stretch>
          </p:blipFill>
          <p:spPr>
            <a:xfrm>
              <a:off x="-1" y="0"/>
              <a:ext cx="3038545" cy="28067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2904411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CSB Sustainabil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UCSB Sustainability</Template>
  <TotalTime>445</TotalTime>
  <Words>869</Words>
  <Application>Microsoft Office PowerPoint</Application>
  <PresentationFormat>On-screen Show (4:3)</PresentationFormat>
  <Paragraphs>148</Paragraphs>
  <Slides>27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Didot</vt:lpstr>
      <vt:lpstr>Verdana</vt:lpstr>
      <vt:lpstr>Wingdings</vt:lpstr>
      <vt:lpstr>UCSB Sustainability</vt:lpstr>
      <vt:lpstr>     Sustainability &amp; Climate Action Plan </vt:lpstr>
      <vt:lpstr>PowerPoint Presentation</vt:lpstr>
      <vt:lpstr>Energy and Atmosphere</vt:lpstr>
      <vt:lpstr>Natural Light &amp; Dimming</vt:lpstr>
      <vt:lpstr>Areas for Improvement</vt:lpstr>
      <vt:lpstr>Bren Hall Retrofit</vt:lpstr>
      <vt:lpstr>Electronic Equipment</vt:lpstr>
      <vt:lpstr>Electronic Equipment</vt:lpstr>
      <vt:lpstr>Computer Energy Settings</vt:lpstr>
      <vt:lpstr>Communication and Training</vt:lpstr>
      <vt:lpstr>Communication &amp; Training</vt:lpstr>
      <vt:lpstr>Communication &amp; Training</vt:lpstr>
      <vt:lpstr>Indoor Environmental Quality</vt:lpstr>
      <vt:lpstr>Knowing What to Look for in Purchasing Sustainable Products</vt:lpstr>
      <vt:lpstr>Ergonomics </vt:lpstr>
      <vt:lpstr>Materials and Resources </vt:lpstr>
      <vt:lpstr>Food Systems</vt:lpstr>
      <vt:lpstr>Food Systems</vt:lpstr>
      <vt:lpstr>Recycling </vt:lpstr>
      <vt:lpstr>Transportation</vt:lpstr>
      <vt:lpstr>PowerPoint Presentation</vt:lpstr>
      <vt:lpstr>TAP program</vt:lpstr>
      <vt:lpstr>Overall…</vt:lpstr>
      <vt:lpstr>PACES Scorecard</vt:lpstr>
      <vt:lpstr>PowerPoint Presentation</vt:lpstr>
      <vt:lpstr>PACES Assessment Checklist</vt:lpstr>
      <vt:lpstr>Thank you </vt:lpstr>
    </vt:vector>
  </TitlesOfParts>
  <Company>UCSB MRL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Stewart</dc:creator>
  <cp:lastModifiedBy>Ashley Stewart</cp:lastModifiedBy>
  <cp:revision>84</cp:revision>
  <dcterms:created xsi:type="dcterms:W3CDTF">2012-09-18T22:54:37Z</dcterms:created>
  <dcterms:modified xsi:type="dcterms:W3CDTF">2016-05-10T03:47:34Z</dcterms:modified>
</cp:coreProperties>
</file>