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81" r:id="rId2"/>
    <p:sldId id="282" r:id="rId3"/>
    <p:sldId id="257" r:id="rId4"/>
    <p:sldId id="258" r:id="rId5"/>
    <p:sldId id="260" r:id="rId6"/>
    <p:sldId id="283" r:id="rId7"/>
    <p:sldId id="261" r:id="rId8"/>
    <p:sldId id="262" r:id="rId9"/>
    <p:sldId id="284" r:id="rId10"/>
    <p:sldId id="263" r:id="rId11"/>
    <p:sldId id="264" r:id="rId12"/>
    <p:sldId id="265" r:id="rId13"/>
    <p:sldId id="266" r:id="rId14"/>
    <p:sldId id="286" r:id="rId15"/>
    <p:sldId id="285" r:id="rId16"/>
    <p:sldId id="268" r:id="rId17"/>
    <p:sldId id="297" r:id="rId18"/>
    <p:sldId id="298" r:id="rId19"/>
    <p:sldId id="269" r:id="rId20"/>
    <p:sldId id="295" r:id="rId21"/>
    <p:sldId id="271" r:id="rId22"/>
    <p:sldId id="272" r:id="rId23"/>
    <p:sldId id="273" r:id="rId24"/>
    <p:sldId id="274" r:id="rId25"/>
    <p:sldId id="288" r:id="rId26"/>
    <p:sldId id="275" r:id="rId27"/>
    <p:sldId id="294" r:id="rId28"/>
    <p:sldId id="276" r:id="rId29"/>
    <p:sldId id="277" r:id="rId30"/>
    <p:sldId id="278" r:id="rId31"/>
    <p:sldId id="296" r:id="rId32"/>
    <p:sldId id="299" r:id="rId33"/>
    <p:sldId id="289" r:id="rId34"/>
    <p:sldId id="290" r:id="rId35"/>
    <p:sldId id="292" r:id="rId36"/>
    <p:sldId id="29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>
        <p:scale>
          <a:sx n="76" d="100"/>
          <a:sy n="76" d="100"/>
        </p:scale>
        <p:origin x="-116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FB22A-B2CA-48DA-AD91-FDB0E1371D78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9418D-E810-464F-AB75-52E2876C9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43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987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36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14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14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60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27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01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532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740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0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0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376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641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294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42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874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C62468D2-98D3-4434-AFBF-7C70E7F34F7B}" type="slidenum">
              <a:rPr lang="en-US" altLang="en-US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2089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688F401-AE9C-407E-ABC2-1B3855D5293A}" type="slidenum">
              <a:rPr lang="en-US" altLang="en-US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149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0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08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03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02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02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8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5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98512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2268141"/>
            <a:ext cx="7358063" cy="232171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85630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20000"/>
            <a:lum/>
          </a:blip>
          <a:srcRect/>
          <a:stretch>
            <a:fillRect r="-35000" b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44B1-DDC3-4C87-A12E-2C657E37CA75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hs.ucsb.edu/trainin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Julie.McAbee@buss.ucsb.edu" TargetMode="External"/><Relationship Id="rId4" Type="http://schemas.openxmlformats.org/officeDocument/2006/relationships/hyperlink" Target="mailto:julie.mcabee@ehs.ucsb.edu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ucsbrecycling@gmail.com" TargetMode="External"/><Relationship Id="rId4" Type="http://schemas.openxmlformats.org/officeDocument/2006/relationships/hyperlink" Target="http://recycling.as.ucsb.edu/zero-waste-event-services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tap.ucsb.edu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" TargetMode="External"/><Relationship Id="rId2" Type="http://schemas.openxmlformats.org/officeDocument/2006/relationships/hyperlink" Target="http://www.sbmtd.gov/maps-and%20schedules/index.html" TargetMode="Externa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yn.a.payne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5400" b="1" dirty="0" smtClean="0"/>
              <a:t>Human Resources</a:t>
            </a: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4500" b="1" dirty="0" smtClean="0"/>
              <a:t>  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Sustainability &amp; Climate Action Plan 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rgbClr val="898989"/>
                </a:solidFill>
              </a:rPr>
              <a:t>Composed and Presented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rgbClr val="898989"/>
                </a:solidFill>
              </a:rPr>
              <a:t>By PACES</a:t>
            </a:r>
          </a:p>
          <a:p>
            <a:pPr eaLnBrk="1" hangingPunct="1">
              <a:lnSpc>
                <a:spcPct val="80000"/>
              </a:lnSpc>
            </a:pPr>
            <a:endParaRPr lang="en-US" altLang="en-US" sz="3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900" dirty="0" smtClean="0">
                <a:solidFill>
                  <a:srgbClr val="898989"/>
                </a:solidFill>
              </a:rPr>
              <a:t>March 2016</a:t>
            </a:r>
          </a:p>
        </p:txBody>
      </p:sp>
    </p:spTree>
    <p:extLst>
      <p:ext uri="{BB962C8B-B14F-4D97-AF65-F5344CB8AC3E}">
        <p14:creationId xmlns:p14="http://schemas.microsoft.com/office/powerpoint/2010/main" val="334797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4700" dirty="0"/>
              <a:t>Communication </a:t>
            </a:r>
            <a:r>
              <a:rPr lang="en-US" sz="4700" dirty="0" smtClean="0"/>
              <a:t>&amp;</a:t>
            </a:r>
            <a:r>
              <a:rPr sz="4700" dirty="0" smtClean="0"/>
              <a:t> </a:t>
            </a:r>
            <a:r>
              <a:rPr lang="en-US" sz="4700" dirty="0" smtClean="0"/>
              <a:t>Training</a:t>
            </a:r>
            <a:endParaRPr sz="4700" dirty="0"/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83524" indent="-483524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defRPr sz="1800"/>
            </a:pPr>
            <a:r>
              <a:rPr sz="21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Department Sustainability Plan</a:t>
            </a:r>
            <a:endParaRPr sz="2100" dirty="0"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r>
              <a:rPr sz="19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Invite PACES to help facilitate a more in-depth departmental discussion on how to collectively </a:t>
            </a:r>
            <a:r>
              <a:rPr sz="1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practice sustainability</a:t>
            </a:r>
            <a:r>
              <a:rPr lang="en-US" sz="1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– training</a:t>
            </a: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r>
              <a:rPr sz="19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Set realistic goals for the next quarter, year, and decade with </a:t>
            </a:r>
            <a:r>
              <a:rPr sz="1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timelines</a:t>
            </a:r>
            <a:endParaRPr lang="en-US" sz="19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r>
              <a:rPr sz="19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Consider communicating the department’s sustainability goals to the team planning the departmental renovation</a:t>
            </a: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0" lvl="1" indent="225020" defTabSz="328600">
              <a:lnSpc>
                <a:spcPct val="90000"/>
              </a:lnSpc>
              <a:spcBef>
                <a:spcPts val="281"/>
              </a:spcBef>
              <a:buNone/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90000"/>
              </a:lnSpc>
              <a:spcBef>
                <a:spcPts val="352"/>
              </a:spcBef>
              <a:buClr>
                <a:srgbClr val="625B48"/>
              </a:buClr>
              <a:buSzPct val="100000"/>
              <a:buNone/>
              <a:defRPr sz="1800"/>
            </a:pPr>
            <a:r>
              <a:rPr sz="2500" b="1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Resources</a:t>
            </a:r>
            <a:endParaRPr sz="2500" b="1" dirty="0"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90000"/>
              </a:lnSpc>
              <a:spcBef>
                <a:spcPts val="281"/>
              </a:spcBef>
              <a:buNone/>
              <a:defRPr sz="1800"/>
            </a:pPr>
            <a:r>
              <a:rPr sz="21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PACES </a:t>
            </a:r>
            <a:r>
              <a:rPr sz="21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can gladly give a presentation on specific sustainability topics to the staff</a:t>
            </a:r>
            <a:endParaRPr sz="21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8594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818909" y="2471295"/>
            <a:ext cx="7804548" cy="151804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14095">
              <a:defRPr sz="6687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700"/>
              <a:t>Indoor Environmental Quality</a:t>
            </a:r>
          </a:p>
        </p:txBody>
      </p:sp>
    </p:spTree>
    <p:extLst>
      <p:ext uri="{BB962C8B-B14F-4D97-AF65-F5344CB8AC3E}">
        <p14:creationId xmlns:p14="http://schemas.microsoft.com/office/powerpoint/2010/main" val="76261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600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300" dirty="0" smtClean="0"/>
              <a:t>Invest</a:t>
            </a:r>
            <a:endParaRPr sz="5300" dirty="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7940874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357353">
              <a:spcBef>
                <a:spcPts val="352"/>
              </a:spcBef>
              <a:buSzPct val="40000"/>
              <a:buNone/>
              <a:defRPr sz="1800"/>
            </a:pPr>
            <a:endParaRPr sz="2300" dirty="0">
              <a:latin typeface="Verdana"/>
              <a:ea typeface="Verdana"/>
              <a:cs typeface="Verdana"/>
              <a:sym typeface="Verdana"/>
            </a:endParaRPr>
          </a:p>
          <a:p>
            <a:pPr marL="804386" lvl="1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Reduce </a:t>
            </a: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exposure to toxic chemicals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like bleach </a:t>
            </a: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and ammonia that can cause skin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irritation</a:t>
            </a:r>
            <a:endParaRPr lang="en-US" sz="20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804386" lvl="1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804386" lvl="1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Make sure the cleaning chemical is Green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Seal</a:t>
            </a:r>
            <a:r>
              <a:rPr 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certified to avoid potential green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washing</a:t>
            </a:r>
            <a:endParaRPr lang="en-US" sz="20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804386" lvl="1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0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804386" lvl="1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Clear out chemical cabinet of </a:t>
            </a:r>
          </a:p>
          <a:p>
            <a:pPr marL="233057" lvl="1" indent="0" defTabSz="357353">
              <a:spcBef>
                <a:spcPts val="352"/>
              </a:spcBef>
              <a:buSzPct val="40000"/>
              <a:buNone/>
              <a:defRPr sz="1800"/>
            </a:pPr>
            <a:r>
              <a:rPr 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		 chemicals no longer needed</a:t>
            </a:r>
            <a:endParaRPr sz="20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64" name="image3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329570" y="4648200"/>
            <a:ext cx="2362200" cy="2057400"/>
          </a:xfrm>
          <a:prstGeom prst="rect">
            <a:avLst/>
          </a:prstGeom>
          <a:ln w="12700">
            <a:miter lim="400000"/>
          </a:ln>
          <a:effectLst>
            <a:outerShdw blurRad="254000" dist="127000" dir="16200000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830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 smtClean="0"/>
              <a:t>Invest</a:t>
            </a:r>
            <a:endParaRPr sz="5600" dirty="0"/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7712274" cy="442019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53439" indent="-253439" defTabSz="246451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Use Environmentally friendly cleaning solutions in office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spaces</a:t>
            </a:r>
            <a:r>
              <a:rPr 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(such as Green Star Spray)</a:t>
            </a:r>
          </a:p>
          <a:p>
            <a:pPr marL="253439" indent="-253439" defTabSz="246451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volatile organic compounds (VOCs) are the substances that vaporize at room temperature and can cause a variety of health issues from eye and nose irrigation to cancer. </a:t>
            </a:r>
            <a:endParaRPr lang="en-US" sz="20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Often found in paints, cleaning supplies, pesticides, office equipment (ex copiers and printers), etc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0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Instead of bleach, use </a:t>
            </a:r>
            <a:r>
              <a:rPr sz="2000" dirty="0" err="1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Suprox</a:t>
            </a: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-D, </a:t>
            </a:r>
            <a:r>
              <a:rPr sz="2000" dirty="0" err="1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Oxivir</a:t>
            </a: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000" dirty="0" err="1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tb</a:t>
            </a: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sz="2000" dirty="0" err="1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Oxivir</a:t>
            </a: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Five 16, and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Quat-64</a:t>
            </a:r>
            <a:r>
              <a:rPr 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(companies: </a:t>
            </a:r>
            <a:r>
              <a:rPr lang="en-US" sz="2000" dirty="0" err="1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Hillyard</a:t>
            </a:r>
            <a:r>
              <a:rPr 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000" dirty="0" err="1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Diversey</a:t>
            </a:r>
            <a:r>
              <a:rPr 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or Buckeye International)</a:t>
            </a:r>
            <a:endParaRPr sz="20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9192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 smtClean="0"/>
              <a:t>Invest</a:t>
            </a:r>
            <a:endParaRPr sz="5600" dirty="0"/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7636074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60728" lvl="1" indent="0" defTabSz="246451">
              <a:lnSpc>
                <a:spcPct val="80000"/>
              </a:lnSpc>
              <a:spcBef>
                <a:spcPts val="211"/>
              </a:spcBef>
              <a:buSzPct val="40000"/>
              <a:buNone/>
              <a:defRPr sz="1800"/>
            </a:pPr>
            <a:endParaRPr lang="en-US" sz="20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lnSpc>
                <a:spcPct val="80000"/>
              </a:lnSpc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b="1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Resources:</a:t>
            </a:r>
          </a:p>
          <a:p>
            <a:pPr marL="748184" lvl="2" indent="-187406" defTabSz="246451">
              <a:lnSpc>
                <a:spcPct val="80000"/>
              </a:lnSpc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Green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Star cleaning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spray is available for free from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Facilities</a:t>
            </a:r>
          </a:p>
          <a:p>
            <a:pPr marL="748184" lvl="2" indent="-187406" defTabSz="246451">
              <a:lnSpc>
                <a:spcPct val="80000"/>
              </a:lnSpc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8184" lvl="2" indent="-187406" defTabSz="246451">
              <a:lnSpc>
                <a:spcPct val="80000"/>
              </a:lnSpc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These bottles can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be </a:t>
            </a:r>
          </a:p>
          <a:p>
            <a:pPr marL="560778" lvl="2" indent="0" defTabSz="246451">
              <a:lnSpc>
                <a:spcPct val="80000"/>
              </a:lnSpc>
              <a:spcBef>
                <a:spcPts val="211"/>
              </a:spcBef>
              <a:buSzPct val="40000"/>
              <a:buNone/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refilled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by request, </a:t>
            </a:r>
            <a:endParaRPr 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0778" lvl="2" indent="0" defTabSz="246451">
              <a:lnSpc>
                <a:spcPct val="80000"/>
              </a:lnSpc>
              <a:spcBef>
                <a:spcPts val="211"/>
              </a:spcBef>
              <a:buSzPct val="40000"/>
              <a:buNone/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Contact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Byron Sandoval</a:t>
            </a:r>
          </a:p>
          <a:p>
            <a:pPr marL="748184" lvl="2" indent="-187406" defTabSz="246451">
              <a:lnSpc>
                <a:spcPct val="80000"/>
              </a:lnSpc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805) 893-2661 x2407</a:t>
            </a:r>
          </a:p>
          <a:p>
            <a:pPr marL="748184" lvl="2" indent="-187406" defTabSz="246451">
              <a:lnSpc>
                <a:spcPct val="80000"/>
              </a:lnSpc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byron.sandoval@pf.ucsb.edu</a:t>
            </a:r>
          </a:p>
          <a:p>
            <a:pPr marL="348134" lvl="1" indent="-187406" defTabSz="246451">
              <a:lnSpc>
                <a:spcPct val="80000"/>
              </a:lnSpc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endParaRPr sz="20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5699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3" y="274638"/>
            <a:ext cx="83581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Knowing What to Look for in Purchasing Sustainable Products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8363" cy="48799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Many companies have found that sustainability sells and are branding their products as sustainable even if they do not meet core criteria (“greenwashing”).  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Some issues to look for include: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Trade-offs. 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Is the green label focusing on one specific topic and not taking into account other significant </a:t>
            </a:r>
            <a:r>
              <a:rPr lang="en-US" alt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concerns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?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Lack of third party certification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(verification from an organization that does not have personal commercial interests). 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Vagueness. 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Some companies use terms like “all natural” which tells the consumer very little.  Did you know that arsenic is all natural?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Irrelevant Labels.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Have you noticed “fat-free” appearing on candies? This can give the impression that a high sugar candy is still good for you.  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616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600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300" dirty="0"/>
              <a:t>Thermal Conditions 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5350073" cy="4420195"/>
          </a:xfrm>
          <a:prstGeom prst="rect">
            <a:avLst/>
          </a:prstGeom>
        </p:spPr>
        <p:txBody>
          <a:bodyPr>
            <a:noAutofit/>
          </a:bodyPr>
          <a:lstStyle/>
          <a:p>
            <a:pPr marL="628635" lvl="1" indent="-417009" defTabSz="324493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latin typeface="Verdana"/>
                <a:ea typeface="Verdana"/>
                <a:cs typeface="Verdana"/>
                <a:sym typeface="Verdana"/>
              </a:rPr>
              <a:t>Temperature comfort impacts employee productivity and satisfaction</a:t>
            </a:r>
            <a:endParaRPr lang="en-US" sz="2500" dirty="0" smtClean="0">
              <a:latin typeface="Verdana"/>
              <a:ea typeface="Verdana"/>
              <a:cs typeface="Verdana"/>
              <a:sym typeface="Verdana"/>
            </a:endParaRPr>
          </a:p>
          <a:p>
            <a:pPr marL="211626" lvl="1" indent="0" defTabSz="324493">
              <a:spcBef>
                <a:spcPts val="281"/>
              </a:spcBef>
              <a:buSzPct val="40000"/>
              <a:buNone/>
              <a:defRPr sz="1800"/>
            </a:pPr>
            <a:endParaRPr sz="2500" dirty="0" smtClean="0">
              <a:latin typeface="Verdana"/>
              <a:ea typeface="Verdana"/>
              <a:cs typeface="Verdana"/>
              <a:sym typeface="Verdana"/>
            </a:endParaRPr>
          </a:p>
          <a:p>
            <a:pPr marL="628635" lvl="1" indent="-417009" defTabSz="324493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latin typeface="Verdana"/>
                <a:ea typeface="Verdana"/>
                <a:cs typeface="Verdana"/>
                <a:sym typeface="Verdana"/>
              </a:rPr>
              <a:t>Regularly </a:t>
            </a:r>
            <a:r>
              <a:rPr sz="2500" dirty="0">
                <a:latin typeface="Verdana"/>
                <a:ea typeface="Verdana"/>
                <a:cs typeface="Verdana"/>
                <a:sym typeface="Verdana"/>
              </a:rPr>
              <a:t>communicate temperature needs </a:t>
            </a:r>
            <a:r>
              <a:rPr sz="2500" dirty="0" smtClean="0">
                <a:latin typeface="Verdana"/>
                <a:ea typeface="Verdana"/>
                <a:cs typeface="Verdana"/>
                <a:sym typeface="Verdana"/>
              </a:rPr>
              <a:t>to</a:t>
            </a:r>
            <a:r>
              <a:rPr lang="en-US" sz="2500" dirty="0" smtClean="0">
                <a:latin typeface="Verdana"/>
                <a:ea typeface="Verdana"/>
                <a:cs typeface="Verdana"/>
                <a:sym typeface="Verdana"/>
              </a:rPr>
              <a:t> Facilities Management</a:t>
            </a:r>
          </a:p>
          <a:p>
            <a:pPr marL="628635" lvl="1" indent="-417009" defTabSz="324493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latin typeface="Verdana"/>
              <a:ea typeface="Verdana"/>
              <a:cs typeface="Verdana"/>
              <a:sym typeface="Verdana"/>
            </a:endParaRPr>
          </a:p>
          <a:p>
            <a:pPr marL="628635" lvl="1" indent="-417009" defTabSz="324493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latin typeface="Verdana"/>
                <a:ea typeface="Verdana"/>
                <a:cs typeface="Verdana"/>
                <a:sym typeface="Verdana"/>
              </a:rPr>
              <a:t>Ensure </a:t>
            </a:r>
            <a:r>
              <a:rPr sz="2500" dirty="0">
                <a:latin typeface="Verdana"/>
                <a:ea typeface="Verdana"/>
                <a:cs typeface="Verdana"/>
                <a:sym typeface="Verdana"/>
              </a:rPr>
              <a:t>that personal heaters and </a:t>
            </a:r>
            <a:r>
              <a:rPr sz="2500" dirty="0" smtClean="0">
                <a:latin typeface="Verdana"/>
                <a:ea typeface="Verdana"/>
                <a:cs typeface="Verdana"/>
                <a:sym typeface="Verdana"/>
              </a:rPr>
              <a:t>fans are</a:t>
            </a:r>
            <a:r>
              <a:rPr lang="en-US" sz="2500" dirty="0" smtClean="0">
                <a:latin typeface="Verdana"/>
                <a:ea typeface="Verdana"/>
                <a:cs typeface="Verdana"/>
                <a:sym typeface="Verdana"/>
              </a:rPr>
              <a:t> less than 500W</a:t>
            </a:r>
            <a:endParaRPr sz="2500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6" name="image5.jpeg" descr="C:\Users\sustainintern\Desktop\env pic 4.jpg"/>
          <p:cNvPicPr/>
          <p:nvPr/>
        </p:nvPicPr>
        <p:blipFill rotWithShape="1">
          <a:blip r:embed="rId4" cstate="print">
            <a:extLst/>
          </a:blip>
          <a:srcRect r="16408"/>
          <a:stretch/>
        </p:blipFill>
        <p:spPr>
          <a:xfrm>
            <a:off x="6248400" y="2700347"/>
            <a:ext cx="2714017" cy="2153567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1006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Heaters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PACES discourages </a:t>
            </a:r>
            <a:r>
              <a:rPr lang="en-US" dirty="0"/>
              <a:t>the use of ceramic space heaters or any personal space heaters that use convection (i.e. hot coil and fan). These are the greatest energy user and fire hazard.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970" y="3733800"/>
            <a:ext cx="5530346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Heaters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better option is the circulating oil type </a:t>
            </a:r>
            <a:r>
              <a:rPr lang="en-US" dirty="0" smtClean="0"/>
              <a:t>heater</a:t>
            </a:r>
          </a:p>
          <a:p>
            <a:pPr lvl="1"/>
            <a:r>
              <a:rPr lang="en-US" dirty="0" smtClean="0"/>
              <a:t>This works as a true radiators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4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38339">
              <a:defRPr sz="6935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900" dirty="0" smtClean="0"/>
              <a:t>Computer Energy Settings</a:t>
            </a:r>
            <a:endParaRPr sz="4900" dirty="0"/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669727" y="1830586"/>
            <a:ext cx="5502473" cy="442019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Set energy savings settings as the default when establishing computers for new employees</a:t>
            </a:r>
          </a:p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Avoid using “screen savers” these actually waste energy instead of saving it. </a:t>
            </a:r>
          </a:p>
          <a:p>
            <a:pPr marL="0" indent="0" defTabSz="328600">
              <a:spcBef>
                <a:spcPts val="352"/>
              </a:spcBef>
              <a:buSzPct val="40000"/>
              <a:buNone/>
              <a:defRPr sz="1800"/>
            </a:pPr>
            <a:endParaRPr lang="en-US"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Consider using Google Black (blackl.com) and having a dark background image for your desktop.</a:t>
            </a:r>
          </a:p>
          <a:p>
            <a:pPr marL="225020" lvl="1" indent="0" defTabSz="328600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225020" lvl="1" indent="0" defTabSz="328600">
              <a:spcBef>
                <a:spcPts val="281"/>
              </a:spcBef>
              <a:buSzPct val="40000"/>
              <a:buNone/>
              <a:defRPr sz="1800"/>
            </a:pP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225020" lvl="1" indent="0" defTabSz="328600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sz="19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82" name="Group 82" descr="C:\Users\sustainintern\Desktop\env pic 5.png"/>
          <p:cNvGrpSpPr/>
          <p:nvPr/>
        </p:nvGrpSpPr>
        <p:grpSpPr>
          <a:xfrm>
            <a:off x="6469859" y="2980007"/>
            <a:ext cx="2136476" cy="1973464"/>
            <a:chOff x="0" y="0"/>
            <a:chExt cx="3038543" cy="2806702"/>
          </a:xfrm>
        </p:grpSpPr>
        <p:pic>
          <p:nvPicPr>
            <p:cNvPr id="80" name="image6.png" descr="C:\Users\sustainintern\Desktop\env pic 5.png"/>
            <p:cNvPicPr/>
            <p:nvPr/>
          </p:nvPicPr>
          <p:blipFill>
            <a:blip r:embed="rId4" cstate="print">
              <a:extLst/>
            </a:blip>
            <a:stretch>
              <a:fillRect/>
            </a:stretch>
          </p:blipFill>
          <p:spPr>
            <a:xfrm>
              <a:off x="203200" y="203200"/>
              <a:ext cx="2632144" cy="23622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1" name="image7.png"/>
            <p:cNvPicPr/>
            <p:nvPr/>
          </p:nvPicPr>
          <p:blipFill>
            <a:blip r:embed="rId5" cstate="print">
              <a:extLst/>
            </a:blip>
            <a:stretch>
              <a:fillRect/>
            </a:stretch>
          </p:blipFill>
          <p:spPr>
            <a:xfrm>
              <a:off x="-1" y="0"/>
              <a:ext cx="3038545" cy="2806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90441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This presentation illustrates the findings from the assessment that PACES (Program for the Assessment and Certification for the Environment and Sustainability) Program completed and includes recommendations for future action. 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225" y="4191000"/>
            <a:ext cx="4613275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87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Energy Savings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PACES recommends that staff set their computers to move go to either hibernate or sleep mode after 10-15 minutes of inactivity. </a:t>
            </a:r>
            <a:endParaRPr lang="en-US" sz="25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Ergonomics 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Information on stretching should be made available to the department </a:t>
            </a:r>
            <a:r>
              <a:rPr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occupants</a:t>
            </a:r>
            <a:endParaRPr lang="en-US" sz="27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700" dirty="0"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Staff should participate in stretching exercises and ergonomics</a:t>
            </a:r>
            <a:endParaRPr lang="en-US"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lvl="1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Partner with UCSB Ergonomics Program to promote stretching exercises and healthy living</a:t>
            </a:r>
          </a:p>
          <a:p>
            <a:pPr marL="0" lvl="1" indent="206268" defTabSz="316278">
              <a:lnSpc>
                <a:spcPct val="90000"/>
              </a:lnSpc>
              <a:spcBef>
                <a:spcPts val="281"/>
              </a:spcBef>
              <a:buNone/>
              <a:defRPr sz="1800"/>
            </a:pPr>
            <a:r>
              <a:rPr lang="en-US"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   </a:t>
            </a:r>
            <a:r>
              <a:rPr sz="27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http://</a:t>
            </a:r>
            <a:r>
              <a:rPr sz="27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www.ehs.ucsb.edu/training</a:t>
            </a:r>
            <a:endParaRPr lang="en-US" sz="2700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16278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Ergonomically, it is recommended to take a short walk, stretch, or relaxation break every hour</a:t>
            </a: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0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6051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body" idx="4294967295"/>
          </p:nvPr>
        </p:nvSpPr>
        <p:spPr>
          <a:xfrm>
            <a:off x="776883" y="484316"/>
            <a:ext cx="7590234" cy="506904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2250"/>
              </a:spcBef>
              <a:buSzPct val="40000"/>
              <a:buNone/>
              <a:defRPr sz="1800"/>
            </a:pPr>
            <a:r>
              <a:rPr sz="2700" b="1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Resources:</a:t>
            </a:r>
            <a:endParaRPr lang="en-US" sz="2700" b="1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>
              <a:spcBef>
                <a:spcPts val="2250"/>
              </a:spcBef>
              <a:buSzPct val="40000"/>
              <a:buNone/>
              <a:defRPr sz="1800"/>
            </a:pPr>
            <a:endParaRPr lang="en-US" sz="2700" b="1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>
              <a:spcBef>
                <a:spcPts val="352"/>
              </a:spcBef>
              <a:buNone/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Contact the Ergonomics Coordinator</a:t>
            </a:r>
            <a:r>
              <a:rPr lang="en-US"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for an ergonomic workstation evaluation</a:t>
            </a:r>
            <a:endParaRPr lang="en-US"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>
              <a:spcBef>
                <a:spcPts val="352"/>
              </a:spcBef>
              <a:buNone/>
              <a:defRPr sz="1800"/>
            </a:pP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669703" lvl="1" indent="-401822">
              <a:spcBef>
                <a:spcPts val="352"/>
              </a:spcBef>
              <a:buSzPct val="40000"/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Contact:</a:t>
            </a:r>
            <a:r>
              <a:rPr lang="en-US"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Julie McAbee</a:t>
            </a:r>
          </a:p>
          <a:p>
            <a:pPr marL="1528096" lvl="1" indent="-1260215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Phone: (805) 893-3283</a:t>
            </a:r>
          </a:p>
          <a:p>
            <a:pPr marL="1528096" lvl="1" indent="-1260215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400" dirty="0" err="1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Email:</a:t>
            </a:r>
            <a:r>
              <a:rPr lang="en-US" sz="2500" u="sng" dirty="0" err="1">
                <a:hlinkClick r:id="rId4"/>
              </a:rPr>
              <a:t>julie.mcabee@ehs.ucsb.edu</a:t>
            </a:r>
            <a:endParaRPr sz="2500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ea typeface="Verdana"/>
              <a:cs typeface="Verdana"/>
              <a:sym typeface="Verdana"/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40917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Materials and Resources </a:t>
            </a:r>
          </a:p>
        </p:txBody>
      </p:sp>
    </p:spTree>
    <p:extLst>
      <p:ext uri="{BB962C8B-B14F-4D97-AF65-F5344CB8AC3E}">
        <p14:creationId xmlns:p14="http://schemas.microsoft.com/office/powerpoint/2010/main" val="139783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>
                <a:solidFill>
                  <a:srgbClr val="000000"/>
                </a:solidFill>
              </a:rPr>
              <a:t>Food Systems</a:t>
            </a:r>
            <a:endParaRPr sz="5600"/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609600" y="1523405"/>
            <a:ext cx="7483673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28969" indent="-528969" defTabSz="398428">
              <a:spcBef>
                <a:spcPts val="2180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Eco-Clamshell program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BPA-free reusable clamshell containers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Purchase at Coral Tree Café and Courtyard Café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Pay a one time fee of $5 and receive a reusable to-go box 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When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 are done, they will swap your container for a sanitized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one</a:t>
            </a:r>
            <a:endParaRPr lang="en-US"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95" name="image12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017405" y="4419600"/>
            <a:ext cx="3202795" cy="2436074"/>
          </a:xfrm>
          <a:prstGeom prst="rect">
            <a:avLst/>
          </a:prstGeom>
          <a:ln w="12700">
            <a:miter lim="400000"/>
          </a:ln>
          <a:effectLst>
            <a:outerShdw blurRad="50800" dist="25400" dir="5400000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200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 dirty="0">
                <a:solidFill>
                  <a:srgbClr val="000000"/>
                </a:solidFill>
              </a:rPr>
              <a:t>Food Systems</a:t>
            </a:r>
            <a:endParaRPr sz="5600" dirty="0"/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7483673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398428">
              <a:spcBef>
                <a:spcPts val="281"/>
              </a:spcBef>
              <a:buSzPct val="40000"/>
              <a:buNone/>
              <a:defRPr sz="1800"/>
            </a:pPr>
            <a:endParaRPr 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97047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Invest in sustainable catering and food options for events </a:t>
            </a:r>
          </a:p>
          <a:p>
            <a:pPr marL="797097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USDA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Certified Organic?</a:t>
            </a:r>
          </a:p>
          <a:p>
            <a:pPr marL="797097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Local (Within 150-250 miles)?</a:t>
            </a:r>
          </a:p>
          <a:p>
            <a:pPr marL="797097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Compostable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Dishes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97047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IV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Food Co-Op (certified caterer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) instead of Costco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9235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600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300" dirty="0"/>
              <a:t>Recycling 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328600">
              <a:spcBef>
                <a:spcPts val="281"/>
              </a:spcBef>
              <a:buSzPct val="40000"/>
              <a:defRPr sz="1800"/>
            </a:pPr>
            <a:r>
              <a:rPr lang="en-US" sz="240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Most occupants expressed that they are unfamiliar with recycling guidelines</a:t>
            </a:r>
          </a:p>
          <a:p>
            <a:pPr marL="0" indent="0" defTabSz="328600">
              <a:spcBef>
                <a:spcPts val="281"/>
              </a:spcBef>
              <a:buSzPct val="40000"/>
              <a:buNone/>
              <a:defRPr sz="1800"/>
            </a:pPr>
            <a:endParaRPr sz="24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328600">
              <a:spcBef>
                <a:spcPts val="281"/>
              </a:spcBef>
              <a:buSzPct val="40000"/>
              <a:defRPr sz="1800"/>
            </a:pPr>
            <a:r>
              <a:rPr lang="en-US" sz="240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Post more consistent signs </a:t>
            </a:r>
            <a:r>
              <a:rPr sz="240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to </a:t>
            </a:r>
            <a:r>
              <a:rPr sz="24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inform occupants what materials are recyclable (PACES can provide</a:t>
            </a:r>
            <a:r>
              <a:rPr sz="240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sz="24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302312">
              <a:spcBef>
                <a:spcPts val="1617"/>
              </a:spcBef>
              <a:buSzPct val="40000"/>
              <a:defRPr sz="1800"/>
            </a:pPr>
            <a:r>
              <a:rPr sz="24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Pair Trash and Recycling </a:t>
            </a:r>
            <a:r>
              <a:rPr sz="240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Bins</a:t>
            </a:r>
            <a:endParaRPr sz="25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302312">
              <a:spcBef>
                <a:spcPts val="1617"/>
              </a:spcBef>
              <a:buSzPct val="40000"/>
              <a:defRPr sz="1800"/>
            </a:pPr>
            <a:r>
              <a:rPr lang="en-US" sz="240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Consider </a:t>
            </a:r>
            <a:r>
              <a:rPr lang="en-US" sz="24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purchasing </a:t>
            </a:r>
            <a:r>
              <a:rPr lang="en-US" sz="240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100% post-consumer </a:t>
            </a:r>
            <a:r>
              <a:rPr lang="en-US" sz="24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recycled paper</a:t>
            </a:r>
            <a:endParaRPr sz="24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4558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300" dirty="0" smtClean="0"/>
              <a:t>Composting</a:t>
            </a:r>
            <a:endParaRPr lang="en-US" sz="53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Recycling can provide your department with composting bins and bags</a:t>
            </a:r>
          </a:p>
          <a:p>
            <a:pPr lvl="1"/>
            <a:r>
              <a:rPr lang="en-US" dirty="0" smtClean="0"/>
              <a:t>Three times a week, AS Recycling will remove all HR compost materials</a:t>
            </a:r>
          </a:p>
          <a:p>
            <a:pPr lvl="1"/>
            <a:r>
              <a:rPr lang="en-US" dirty="0" smtClean="0"/>
              <a:t>PACES will  request AS Recycling to reserve one composting bin for 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0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Resources 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04475" indent="-304475" defTabSz="275202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Contact AS Recycling to dispose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large amounts of paper waste, such as extra research journals or faculty phone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catalogs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. It also provides great services for holding events.</a:t>
            </a:r>
          </a:p>
          <a:p>
            <a:pPr marL="0" indent="0" defTabSz="275202">
              <a:spcBef>
                <a:spcPts val="211"/>
              </a:spcBef>
              <a:buSzPct val="40000"/>
              <a:buNone/>
              <a:defRPr sz="1800"/>
            </a:pPr>
            <a:endParaRPr sz="2500" dirty="0">
              <a:latin typeface="Verdana"/>
              <a:ea typeface="Verdana"/>
              <a:cs typeface="Verdana"/>
              <a:sym typeface="Verdana"/>
            </a:endParaRPr>
          </a:p>
          <a:p>
            <a:pPr marL="427991" lvl="1" indent="-248511" defTabSz="275202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http</a:t>
            </a:r>
            <a:r>
              <a:rPr sz="25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://</a:t>
            </a:r>
            <a:r>
              <a:rPr sz="25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recycling.as.ucsb.edu/zero-waste-event-services/</a:t>
            </a:r>
            <a:endParaRPr lang="en-US" sz="2500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ea typeface="Verdana"/>
              <a:cs typeface="Verdana"/>
              <a:sym typeface="Verdana"/>
            </a:endParaRPr>
          </a:p>
          <a:p>
            <a:pPr marL="557769" lvl="2" indent="-198809" defTabSz="275202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Email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sz="25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5"/>
              </a:rPr>
              <a:t>ucsbrecycling@gmail.com</a:t>
            </a:r>
            <a:endParaRPr sz="2500" dirty="0">
              <a:latin typeface="Verdana"/>
              <a:ea typeface="Verdana"/>
              <a:cs typeface="Verdana"/>
              <a:sym typeface="Verdana"/>
            </a:endParaRPr>
          </a:p>
          <a:p>
            <a:pPr marL="557769" lvl="2" indent="-198809" defTabSz="275202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Phone: (805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893-7765</a:t>
            </a:r>
            <a:endParaRPr sz="2500" dirty="0">
              <a:latin typeface="Verdana"/>
              <a:ea typeface="Verdana"/>
              <a:cs typeface="Verdana"/>
              <a:sym typeface="Verdana"/>
            </a:endParaRPr>
          </a:p>
          <a:p>
            <a:pPr marL="0" lvl="2" indent="358961" defTabSz="275202">
              <a:spcBef>
                <a:spcPts val="211"/>
              </a:spcBef>
              <a:buNone/>
              <a:defRPr sz="1800"/>
            </a:pPr>
            <a:endParaRPr sz="2500" dirty="0">
              <a:latin typeface="Verdana"/>
              <a:ea typeface="Verdana"/>
              <a:cs typeface="Verdana"/>
              <a:sym typeface="Verdana"/>
            </a:endParaRPr>
          </a:p>
          <a:p>
            <a:pPr marL="304475" indent="-304475" defTabSz="275202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Contact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Facilities Management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about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recycling broken furniture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617003" lvl="1" indent="-304475" defTabSz="275202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Phone: (805)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893-8300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275202">
              <a:spcBef>
                <a:spcPts val="211"/>
              </a:spcBef>
              <a:buSzPct val="40000"/>
              <a:buNone/>
              <a:defRPr sz="1800"/>
            </a:pPr>
            <a:endParaRPr sz="18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0721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53883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810133" y="2559050"/>
            <a:ext cx="7804548" cy="1518048"/>
          </a:xfrm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 lvl="0">
              <a:defRPr sz="1800"/>
            </a:pPr>
            <a:r>
              <a:rPr sz="5600"/>
              <a:t>Energy and Atmosphere</a:t>
            </a:r>
          </a:p>
        </p:txBody>
      </p:sp>
    </p:spTree>
    <p:extLst>
      <p:ext uri="{BB962C8B-B14F-4D97-AF65-F5344CB8AC3E}">
        <p14:creationId xmlns:p14="http://schemas.microsoft.com/office/powerpoint/2010/main" val="92241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TAP program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37250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Promote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the TAP program to the staff 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57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hours complimentary campus parking per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quarter</a:t>
            </a:r>
            <a:endParaRPr lang="en-US" sz="2500" dirty="0">
              <a:latin typeface="Didot"/>
              <a:ea typeface="Verdana"/>
              <a:cs typeface="Verdana"/>
              <a:sym typeface="Didot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Discounted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30 day MTD bus passes  and other monthly transit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passes</a:t>
            </a:r>
            <a:endParaRPr lang="en-US" sz="2500" dirty="0">
              <a:latin typeface="Didot"/>
              <a:ea typeface="Verdana"/>
              <a:cs typeface="Verdana"/>
              <a:sym typeface="Didot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Emergency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Ride Home Program</a:t>
            </a:r>
            <a:endParaRPr sz="2500" dirty="0">
              <a:latin typeface="Didot"/>
              <a:ea typeface="Didot"/>
              <a:cs typeface="Didot"/>
              <a:sym typeface="Didot"/>
            </a:endParaRPr>
          </a:p>
          <a:p>
            <a:pPr marL="735185" lvl="1" indent="-480698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For further information: </a:t>
            </a:r>
            <a:r>
              <a:rPr sz="25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www.tap.ucsb.edu</a:t>
            </a:r>
          </a:p>
        </p:txBody>
      </p:sp>
    </p:spTree>
    <p:extLst>
      <p:ext uri="{BB962C8B-B14F-4D97-AF65-F5344CB8AC3E}">
        <p14:creationId xmlns:p14="http://schemas.microsoft.com/office/powerpoint/2010/main" val="190228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ZipCar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sz="25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 </a:t>
            </a:r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electric vehicle car-sharing </a:t>
            </a:r>
            <a:r>
              <a:rPr lang="en-US" sz="25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service:</a:t>
            </a:r>
          </a:p>
          <a:p>
            <a:r>
              <a:rPr lang="en-US" sz="25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</a:t>
            </a:r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cars on campus </a:t>
            </a:r>
          </a:p>
          <a:p>
            <a:r>
              <a:rPr lang="en-US" sz="25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</a:t>
            </a:r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Isla </a:t>
            </a:r>
            <a:r>
              <a:rPr lang="en-US" sz="25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Vista</a:t>
            </a:r>
          </a:p>
          <a:p>
            <a:pPr marL="0" indent="0">
              <a:buNone/>
            </a:pPr>
            <a:endParaRPr lang="en-US" sz="2500" dirty="0" smtClean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25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eserve </a:t>
            </a:r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25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car: 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hours or the entire day, online or through your mobile device</a:t>
            </a:r>
          </a:p>
        </p:txBody>
      </p:sp>
    </p:spTree>
    <p:extLst>
      <p:ext uri="{BB962C8B-B14F-4D97-AF65-F5344CB8AC3E}">
        <p14:creationId xmlns:p14="http://schemas.microsoft.com/office/powerpoint/2010/main" val="62982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days that have no planned departures, one can use the MTD bus </a:t>
            </a:r>
            <a:r>
              <a:rPr lang="en-US" dirty="0" smtClean="0"/>
              <a:t>service</a:t>
            </a:r>
            <a:br>
              <a:rPr lang="en-US" dirty="0" smtClean="0"/>
            </a:br>
            <a:r>
              <a:rPr lang="en-US" dirty="0" smtClean="0"/>
              <a:t>Schedule: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://www.sbmtd.gov/maps-and schedules/index.html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If </a:t>
            </a:r>
            <a:r>
              <a:rPr lang="en-US" dirty="0"/>
              <a:t>off-campus appointments arise, one can use the transit option on the Google Maps Directions Module (</a:t>
            </a:r>
            <a:r>
              <a:rPr lang="en-US" u="sng" dirty="0">
                <a:hlinkClick r:id="rId3"/>
              </a:rPr>
              <a:t>https://www.google.com/maps/</a:t>
            </a:r>
            <a:r>
              <a:rPr lang="en-US" dirty="0"/>
              <a:t>) to find the most efficient bus route to get to a destination by a certain time.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2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PACES Scorecard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The PACES Scorecard is a point system to keep track of the department’s practices and to gauge the overall impact of the department.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/>
              <a:t>5 sections: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 smtClean="0"/>
              <a:t>Energy and Atmosphere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 smtClean="0"/>
              <a:t>Communication and Training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 smtClean="0"/>
              <a:t>Indoor Environmental Quality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 smtClean="0"/>
              <a:t>Food Systems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 smtClean="0"/>
              <a:t>Material and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 smtClean="0"/>
              <a:t>Transportation and water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de-DE" altLang="en-US" sz="2500" dirty="0" smtClean="0"/>
              <a:t>Bronze 25%, Silver 50%, Gold 75%</a:t>
            </a:r>
            <a:endParaRPr lang="en-US" altLang="en-US" sz="25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 sz="2500" dirty="0" smtClean="0"/>
              <a:t>HR earned 47/86 (59%)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2500" dirty="0" smtClean="0"/>
          </a:p>
          <a:p>
            <a:pPr eaLnBrk="1" hangingPunct="1">
              <a:buFont typeface="Arial" charset="0"/>
              <a:buNone/>
            </a:pPr>
            <a:endParaRPr lang="en-U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71023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Congratulations!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en-US" altLang="en-US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dirty="0" smtClean="0"/>
              <a:t>The department of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dirty="0" smtClean="0"/>
              <a:t>Business &amp; Financial Services is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7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Silver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dirty="0" smtClean="0"/>
              <a:t>Certified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797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PACES Assessment Checklist</a:t>
            </a:r>
          </a:p>
        </p:txBody>
      </p:sp>
      <p:pic>
        <p:nvPicPr>
          <p:cNvPr id="56323" name="Picture 4" descr="https://encrypted-tbn0.gstatic.com/images?q=tbn:ANd9GcQld59odmZFc7wIjEEVw-vk8eSYd14gVwOcjhy_REQDSQHYM8H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"/>
          <a:stretch>
            <a:fillRect/>
          </a:stretch>
        </p:blipFill>
        <p:spPr bwMode="auto">
          <a:xfrm>
            <a:off x="3638550" y="3581400"/>
            <a:ext cx="20193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3072" y="851237"/>
            <a:ext cx="3510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Next Steps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3900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 dirty="0" smtClean="0"/>
              <a:t>Thank you 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720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2700" dirty="0" smtClean="0"/>
              <a:t>For questions, comments, or inquires, please contact: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altLang="en-US" sz="27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Kristyn Payne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Green </a:t>
            </a:r>
            <a:r>
              <a:rPr lang="en-US" altLang="en-US" sz="2700" dirty="0" smtClean="0"/>
              <a:t>Office Coordinator</a:t>
            </a: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UCSB Sustainability- </a:t>
            </a:r>
            <a:r>
              <a:rPr lang="en-US" altLang="en-US" sz="2700" dirty="0" smtClean="0"/>
              <a:t>PACES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>
                <a:hlinkClick r:id="rId2"/>
              </a:rPr>
              <a:t>kristyn.a.payne@gmail.com</a:t>
            </a:r>
            <a:endParaRPr lang="en-US" altLang="en-US" sz="27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(707) 498-4935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6382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15673">
              <a:defRPr sz="6643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700"/>
              <a:t>Natural Light &amp; Task Lamps 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76200" y="1752600"/>
            <a:ext cx="4897498" cy="548461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</a:t>
            </a:r>
            <a:r>
              <a:rPr lang="en-US" sz="36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ix </a:t>
            </a: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of overhead and natural lighting 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36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We encourage the use of task lamps to mitigate the use of overhead lighting and centralize lighting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36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Signage for lighting conservation was found </a:t>
            </a:r>
            <a:r>
              <a:rPr lang="en-US" sz="36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in offices and </a:t>
            </a: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PACES congratulates your department in promoting better energy practices </a:t>
            </a:r>
            <a:endParaRPr lang="en-US" sz="36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>
              <a:spcBef>
                <a:spcPts val="422"/>
              </a:spcBef>
              <a:buSzPct val="40000"/>
              <a:buNone/>
              <a:defRPr sz="1800"/>
            </a:pPr>
            <a:endParaRPr lang="en-US" sz="3600" dirty="0" smtClean="0"/>
          </a:p>
          <a:p>
            <a:pPr>
              <a:spcBef>
                <a:spcPts val="422"/>
              </a:spcBef>
              <a:buSzPct val="40000"/>
              <a:buFont typeface="Wingdings" charset="2"/>
              <a:buChar char="q"/>
              <a:defRPr sz="1800"/>
            </a:pPr>
            <a:endParaRPr lang="en-US" sz="3600" dirty="0" smtClean="0"/>
          </a:p>
          <a:p>
            <a:pPr marL="596944" indent="-596944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635" y="2667000"/>
            <a:ext cx="396278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6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Electronic </a:t>
            </a:r>
            <a:r>
              <a:rPr lang="en-US" sz="5600" dirty="0" smtClean="0"/>
              <a:t>E</a:t>
            </a:r>
            <a:r>
              <a:rPr sz="5600" dirty="0" smtClean="0"/>
              <a:t>quipment</a:t>
            </a:r>
            <a:endParaRPr sz="5600" dirty="0"/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7788474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1883" indent="-351883" defTabSz="328600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Your department makes great use of    centralized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printers</a:t>
            </a:r>
          </a:p>
          <a:p>
            <a:pPr marL="351883" indent="-351883" defTabSz="328600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Unplug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electronic equipment when not in use</a:t>
            </a:r>
          </a:p>
          <a:p>
            <a:pPr marL="461681" lvl="1" indent="-247376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Power strips are a great tool for efficiently turning equipment on and off, as long as they are placed in easily accessible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areas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1681" lvl="1" indent="-247376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1681" lvl="1" indent="-247376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1800" dirty="0" smtClean="0">
              <a:latin typeface="Verdana"/>
              <a:ea typeface="Verdana"/>
              <a:cs typeface="Verdana"/>
              <a:sym typeface="Verdana"/>
            </a:endParaRPr>
          </a:p>
          <a:p>
            <a:pPr marL="149153" indent="-247376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7760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Electronic </a:t>
            </a:r>
            <a:r>
              <a:rPr lang="en-US" sz="5600" dirty="0" smtClean="0"/>
              <a:t>E</a:t>
            </a:r>
            <a:r>
              <a:rPr sz="5600" dirty="0" smtClean="0"/>
              <a:t>quipment</a:t>
            </a:r>
            <a:endParaRPr sz="5600" dirty="0"/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669727" y="1830586"/>
            <a:ext cx="4727216" cy="442019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3363" indent="-333363" defTabSz="328600">
              <a:lnSpc>
                <a:spcPct val="90000"/>
              </a:lnSpc>
              <a:spcBef>
                <a:spcPts val="1758"/>
              </a:spcBef>
              <a:buSzPct val="40000"/>
              <a:buBlip>
                <a:blip r:embed="rId3"/>
              </a:buBlip>
              <a:defRPr sz="1800"/>
            </a:pPr>
            <a:r>
              <a:rPr sz="2000" b="1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DID </a:t>
            </a:r>
            <a:r>
              <a:rPr sz="2000" b="1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 Know</a:t>
            </a:r>
            <a:r>
              <a:rPr sz="2000" b="1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??</a:t>
            </a:r>
            <a:endParaRPr lang="en-US" sz="2000" b="1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33363" indent="-333363" defTabSz="328600">
              <a:lnSpc>
                <a:spcPct val="90000"/>
              </a:lnSpc>
              <a:spcBef>
                <a:spcPts val="1758"/>
              </a:spcBef>
              <a:buSzPct val="40000"/>
              <a:buBlip>
                <a:blip r:embed="rId3"/>
              </a:buBlip>
              <a:defRPr sz="1800"/>
            </a:pPr>
            <a:endParaRPr sz="2000" b="1" dirty="0">
              <a:latin typeface="Verdana"/>
              <a:ea typeface="Verdana"/>
              <a:cs typeface="Verdana"/>
              <a:sym typeface="Verdana"/>
            </a:endParaRPr>
          </a:p>
          <a:p>
            <a:pPr marL="476233" lvl="1" indent="-261928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Known as “vampire plugs,” electronic equipment plugs can consume energy even when turned off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4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14305" lvl="1" indent="0" defTabSz="328600">
              <a:lnSpc>
                <a:spcPct val="90000"/>
              </a:lnSpc>
              <a:spcBef>
                <a:spcPts val="281"/>
              </a:spcBef>
              <a:buSzPct val="40000"/>
              <a:buNone/>
              <a:defRPr sz="1800"/>
            </a:pP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432578" lvl="1" indent="-218273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 cell phone charger can consume 0.26 watts when not in use while computer chargers can consume 66 watts!</a:t>
            </a:r>
          </a:p>
        </p:txBody>
      </p:sp>
      <p:pic>
        <p:nvPicPr>
          <p:cNvPr id="46" name="image7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5374562" y="2346988"/>
            <a:ext cx="3644893" cy="38796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5734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Communications and </a:t>
            </a:r>
            <a:r>
              <a:rPr lang="en-US" sz="5600" dirty="0" smtClean="0"/>
              <a:t>T</a:t>
            </a:r>
            <a:r>
              <a:rPr sz="5600" dirty="0" smtClean="0"/>
              <a:t>raining</a:t>
            </a:r>
            <a:endParaRPr sz="5600" dirty="0"/>
          </a:p>
        </p:txBody>
      </p:sp>
    </p:spTree>
    <p:extLst>
      <p:ext uri="{BB962C8B-B14F-4D97-AF65-F5344CB8AC3E}">
        <p14:creationId xmlns:p14="http://schemas.microsoft.com/office/powerpoint/2010/main" val="2231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 lvl="0">
              <a:defRPr sz="1800"/>
            </a:pPr>
            <a:r>
              <a:rPr sz="4800" dirty="0"/>
              <a:t>Communication </a:t>
            </a:r>
            <a:r>
              <a:rPr lang="en-US" sz="4800" dirty="0" smtClean="0"/>
              <a:t>&amp;</a:t>
            </a:r>
            <a:r>
              <a:rPr sz="4800" dirty="0" smtClean="0"/>
              <a:t> </a:t>
            </a:r>
            <a:r>
              <a:rPr lang="en-US" sz="4800" dirty="0"/>
              <a:t>T</a:t>
            </a:r>
            <a:r>
              <a:rPr sz="4800" dirty="0" smtClean="0"/>
              <a:t>raining</a:t>
            </a:r>
            <a:endParaRPr sz="4800" dirty="0"/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Many occupants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have never received any training or education regarding environmental sustainability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Discuss sustainability during meetings and via e-mail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Solicit feedback from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staff, students, and faculty in your department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about sustainability polic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ies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8800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 lvl="0">
              <a:defRPr sz="1800"/>
            </a:pPr>
            <a:r>
              <a:rPr sz="4800" dirty="0"/>
              <a:t>Communication </a:t>
            </a:r>
            <a:r>
              <a:rPr lang="en-US" sz="4800" dirty="0"/>
              <a:t>&amp;</a:t>
            </a:r>
            <a:r>
              <a:rPr sz="4800" dirty="0" smtClean="0"/>
              <a:t> </a:t>
            </a:r>
            <a:r>
              <a:rPr lang="en-US" sz="4800" dirty="0" smtClean="0"/>
              <a:t>T</a:t>
            </a:r>
            <a:r>
              <a:rPr sz="4800" dirty="0" smtClean="0"/>
              <a:t>raining</a:t>
            </a:r>
            <a:endParaRPr sz="4800" dirty="0"/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Encourage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employees to play an active role in helping department reduce impact on the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environment</a:t>
            </a:r>
            <a:endParaRPr 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77890">
              <a:spcBef>
                <a:spcPts val="352"/>
              </a:spcBef>
              <a:buSzPct val="40000"/>
              <a:buNone/>
              <a:defRPr sz="1800"/>
            </a:pPr>
            <a:endParaRPr lang="en-US" sz="2500" dirty="0"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Increase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knowledge of where materials can be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recycled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- Signage</a:t>
            </a: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7409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UCSB Sustainabil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UCSB Sustainability</Template>
  <TotalTime>591</TotalTime>
  <Words>1230</Words>
  <Application>Microsoft Office PowerPoint</Application>
  <PresentationFormat>On-screen Show (4:3)</PresentationFormat>
  <Paragraphs>201</Paragraphs>
  <Slides>36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UCSB Sustainability</vt:lpstr>
      <vt:lpstr>Human Resources     Sustainability &amp; Climate Action Plan </vt:lpstr>
      <vt:lpstr>Overview</vt:lpstr>
      <vt:lpstr>Energy and Atmosphere</vt:lpstr>
      <vt:lpstr>Natural Light &amp; Task Lamps </vt:lpstr>
      <vt:lpstr>Electronic Equipment</vt:lpstr>
      <vt:lpstr>Electronic Equipment</vt:lpstr>
      <vt:lpstr>Communications and Training</vt:lpstr>
      <vt:lpstr>Communication &amp; Training</vt:lpstr>
      <vt:lpstr>Communication &amp; Training</vt:lpstr>
      <vt:lpstr>Communication &amp; Training</vt:lpstr>
      <vt:lpstr>Indoor Environmental Quality</vt:lpstr>
      <vt:lpstr>Invest</vt:lpstr>
      <vt:lpstr>Invest</vt:lpstr>
      <vt:lpstr>Invest</vt:lpstr>
      <vt:lpstr>Knowing What to Look for in Purchasing Sustainable Products</vt:lpstr>
      <vt:lpstr>Thermal Conditions </vt:lpstr>
      <vt:lpstr>Personal Heaters</vt:lpstr>
      <vt:lpstr>Personal Heaters</vt:lpstr>
      <vt:lpstr>Computer Energy Settings</vt:lpstr>
      <vt:lpstr>Computer Energy Savings</vt:lpstr>
      <vt:lpstr>Ergonomics </vt:lpstr>
      <vt:lpstr>PowerPoint Presentation</vt:lpstr>
      <vt:lpstr>Materials and Resources </vt:lpstr>
      <vt:lpstr>Food Systems</vt:lpstr>
      <vt:lpstr>Food Systems</vt:lpstr>
      <vt:lpstr>Recycling </vt:lpstr>
      <vt:lpstr>Composting</vt:lpstr>
      <vt:lpstr>Resources </vt:lpstr>
      <vt:lpstr>Transportation</vt:lpstr>
      <vt:lpstr>TAP program</vt:lpstr>
      <vt:lpstr>ZipCar</vt:lpstr>
      <vt:lpstr>Bus</vt:lpstr>
      <vt:lpstr>PACES Scorecard</vt:lpstr>
      <vt:lpstr>Congratulations! </vt:lpstr>
      <vt:lpstr>PACES Assessment Checklist</vt:lpstr>
      <vt:lpstr>Thank you </vt:lpstr>
    </vt:vector>
  </TitlesOfParts>
  <Company>UCSB MRL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Stewart</dc:creator>
  <cp:lastModifiedBy>Kristyn</cp:lastModifiedBy>
  <cp:revision>67</cp:revision>
  <dcterms:created xsi:type="dcterms:W3CDTF">2012-09-18T22:54:37Z</dcterms:created>
  <dcterms:modified xsi:type="dcterms:W3CDTF">2016-03-04T16:32:38Z</dcterms:modified>
</cp:coreProperties>
</file>