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1" r:id="rId2"/>
    <p:sldId id="282" r:id="rId3"/>
    <p:sldId id="257" r:id="rId4"/>
    <p:sldId id="258" r:id="rId5"/>
    <p:sldId id="294" r:id="rId6"/>
    <p:sldId id="260" r:id="rId7"/>
    <p:sldId id="283" r:id="rId8"/>
    <p:sldId id="269" r:id="rId9"/>
    <p:sldId id="261" r:id="rId10"/>
    <p:sldId id="262" r:id="rId11"/>
    <p:sldId id="263" r:id="rId12"/>
    <p:sldId id="296" r:id="rId13"/>
    <p:sldId id="297" r:id="rId14"/>
    <p:sldId id="298" r:id="rId15"/>
    <p:sldId id="299" r:id="rId16"/>
    <p:sldId id="285" r:id="rId17"/>
    <p:sldId id="271" r:id="rId18"/>
    <p:sldId id="273" r:id="rId19"/>
    <p:sldId id="274" r:id="rId20"/>
    <p:sldId id="275" r:id="rId21"/>
    <p:sldId id="277" r:id="rId22"/>
    <p:sldId id="278" r:id="rId23"/>
    <p:sldId id="295" r:id="rId24"/>
    <p:sldId id="289" r:id="rId25"/>
    <p:sldId id="290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0000"/>
    <a:srgbClr val="F8F8F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B22A-B2CA-48DA-AD91-FDB0E1371D7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9418D-E810-464F-AB75-52E2876C9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4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5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0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4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3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64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87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62468D2-98D3-4434-AFBF-7C70E7F34F7B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20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7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688F401-AE9C-407E-ABC2-1B3855D5293A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14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512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630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0000"/>
            <a:lum/>
          </a:blip>
          <a:srcRect/>
          <a:stretch>
            <a:fillRect r="-35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44B1-DDC3-4C87-A12E-2C657E37CA75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8402-DEED-42D4-9944-4A5DDAA13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hs.ucsb.edu/traini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ap.ucsb.ed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shley.ng.stewar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r="-35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81534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4500" b="1" dirty="0" smtClean="0"/>
              <a:t>  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dirty="0" smtClean="0"/>
              <a:t>Sustainability &amp; Climate Action Plan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898989"/>
                </a:solidFill>
              </a:rPr>
              <a:t>Composed and Presented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898989"/>
                </a:solidFill>
              </a:rPr>
              <a:t>By PACES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 smtClean="0">
                <a:solidFill>
                  <a:srgbClr val="898989"/>
                </a:solidFill>
              </a:rPr>
              <a:t>May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6200"/>
            <a:ext cx="3429000" cy="3429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97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/>
            </a:pPr>
            <a:r>
              <a:rPr sz="4800" dirty="0"/>
              <a:t>Communication </a:t>
            </a:r>
            <a:r>
              <a:rPr lang="en-US" sz="4800" dirty="0" smtClean="0"/>
              <a:t>&amp;</a:t>
            </a:r>
            <a:r>
              <a:rPr sz="4800" dirty="0" smtClean="0"/>
              <a:t> </a:t>
            </a:r>
            <a:r>
              <a:rPr lang="en-US" sz="4800" dirty="0"/>
              <a:t>T</a:t>
            </a:r>
            <a:r>
              <a:rPr sz="4800" dirty="0" smtClean="0"/>
              <a:t>raining</a:t>
            </a:r>
            <a:endParaRPr sz="4800" dirty="0"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76200" y="16002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Most occupants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have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not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received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training on office sustainability</a:t>
            </a:r>
          </a:p>
          <a:p>
            <a:pPr marL="949238" lvl="1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1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Campus waste management resources</a:t>
            </a:r>
            <a:endParaRPr lang="en-US" sz="21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Discuss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sustainability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best practices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during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meetings and via e-mail</a:t>
            </a: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Solicit feedback from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staff, students, and faculty in your department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about sustainability polic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ies</a:t>
            </a:r>
          </a:p>
          <a:p>
            <a:pPr marL="549188" indent="-549188" defTabSz="377890"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8800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700" dirty="0"/>
              <a:t>Communication </a:t>
            </a:r>
            <a:r>
              <a:rPr lang="en-US" sz="4700" dirty="0" smtClean="0"/>
              <a:t>&amp;</a:t>
            </a:r>
            <a:r>
              <a:rPr sz="4700" dirty="0" smtClean="0"/>
              <a:t> </a:t>
            </a:r>
            <a:r>
              <a:rPr lang="en-US" sz="4700" dirty="0" smtClean="0"/>
              <a:t>Training</a:t>
            </a:r>
            <a:endParaRPr sz="4700" dirty="0"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3524" indent="-483524" defTabSz="328600">
              <a:lnSpc>
                <a:spcPct val="90000"/>
              </a:lnSpc>
              <a:spcBef>
                <a:spcPts val="281"/>
              </a:spcBef>
              <a:buClr>
                <a:srgbClr val="625B48"/>
              </a:buClr>
              <a:buSzPct val="100000"/>
              <a:buFont typeface="Arial"/>
              <a:defRPr sz="1800"/>
            </a:pPr>
            <a:r>
              <a:rPr sz="26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Department Sustainability Plan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537548" lvl="2" indent="0" defTabSz="328600">
              <a:lnSpc>
                <a:spcPct val="90000"/>
              </a:lnSpc>
              <a:spcBef>
                <a:spcPts val="281"/>
              </a:spcBef>
              <a:buClr>
                <a:srgbClr val="625B48"/>
              </a:buClr>
              <a:buSzPct val="100000"/>
              <a:buFont typeface="Arial"/>
              <a:buChar char="–"/>
              <a:defRPr sz="1800"/>
            </a:pPr>
            <a:r>
              <a:rPr sz="26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Invite PACES to help facilitate a more in-depth departmental discussion on how to collectively </a:t>
            </a:r>
            <a:r>
              <a:rPr sz="2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practice sustainability</a:t>
            </a:r>
            <a:r>
              <a:rPr lang="en-US" sz="2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– training</a:t>
            </a:r>
          </a:p>
          <a:p>
            <a:pPr marL="537548" lvl="2" indent="0" defTabSz="328600">
              <a:lnSpc>
                <a:spcPct val="90000"/>
              </a:lnSpc>
              <a:spcBef>
                <a:spcPts val="281"/>
              </a:spcBef>
              <a:buClr>
                <a:srgbClr val="625B48"/>
              </a:buClr>
              <a:buSzPct val="100000"/>
              <a:buFont typeface="Arial"/>
              <a:buChar char="–"/>
              <a:defRPr sz="1800"/>
            </a:pP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537548" lvl="2" indent="0" defTabSz="328600">
              <a:lnSpc>
                <a:spcPct val="90000"/>
              </a:lnSpc>
              <a:spcBef>
                <a:spcPts val="281"/>
              </a:spcBef>
              <a:buClr>
                <a:srgbClr val="625B48"/>
              </a:buClr>
              <a:buSzPct val="100000"/>
              <a:buFont typeface="Arial"/>
              <a:buChar char="–"/>
              <a:defRPr sz="1800"/>
            </a:pPr>
            <a:r>
              <a:rPr sz="26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Set realistic goals for the next quarter, year, and decade with </a:t>
            </a:r>
            <a:r>
              <a:rPr sz="26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timelines</a:t>
            </a:r>
            <a:endParaRPr lang="en-US" sz="26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1" indent="225020" defTabSz="328600">
              <a:lnSpc>
                <a:spcPct val="90000"/>
              </a:lnSpc>
              <a:spcBef>
                <a:spcPts val="281"/>
              </a:spcBef>
              <a:buNone/>
              <a:defRPr sz="1800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90000"/>
              </a:lnSpc>
              <a:spcBef>
                <a:spcPts val="352"/>
              </a:spcBef>
              <a:buClr>
                <a:srgbClr val="625B48"/>
              </a:buClr>
              <a:buSzPct val="100000"/>
              <a:buNone/>
              <a:defRPr sz="1800"/>
            </a:pPr>
            <a:r>
              <a:rPr sz="2500" b="1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Resources</a:t>
            </a:r>
            <a:endParaRPr sz="2500" b="1" dirty="0"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90000"/>
              </a:lnSpc>
              <a:spcBef>
                <a:spcPts val="281"/>
              </a:spcBef>
              <a:buNone/>
              <a:defRPr sz="1800"/>
            </a:pPr>
            <a:r>
              <a:rPr sz="21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PACES </a:t>
            </a:r>
            <a:r>
              <a:rPr sz="21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can gladly give a presentation on specific sustainability topics to the staff</a:t>
            </a:r>
            <a:endParaRPr sz="21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594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818909" y="2471295"/>
            <a:ext cx="7804548" cy="15180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6687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/>
              <a:t>Indoor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58923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 smtClean="0"/>
              <a:t>Invest</a:t>
            </a:r>
            <a:endParaRPr sz="53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5427"/>
            <a:ext cx="4038600" cy="34155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343400" cy="5119463"/>
          </a:xfrm>
        </p:spPr>
        <p:txBody>
          <a:bodyPr>
            <a:normAutofit fontScale="92500" lnSpcReduction="10000"/>
          </a:bodyPr>
          <a:lstStyle/>
          <a:p>
            <a:pPr marL="233057" lvl="1" indent="0" defTabSz="357353">
              <a:spcBef>
                <a:spcPts val="352"/>
              </a:spcBef>
              <a:buSzPct val="40000"/>
              <a:buNone/>
              <a:defRPr sz="18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0" lvl="1" indent="0" defTabSz="246451">
              <a:spcBef>
                <a:spcPts val="281"/>
              </a:spcBef>
              <a:buSzPct val="40000"/>
              <a:buNone/>
              <a:defRPr sz="1800"/>
            </a:pPr>
            <a:endParaRPr lang="en-US" sz="28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3439" lvl="1" indent="-253439" defTabSz="246451">
              <a:spcBef>
                <a:spcPts val="281"/>
              </a:spcBef>
              <a:buSzPct val="40000"/>
              <a:buBlip>
                <a:blip r:embed="rId5"/>
              </a:buBlip>
              <a:defRPr sz="1800"/>
            </a:pP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Make </a:t>
            </a:r>
            <a:r>
              <a:rPr lang="en-US"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sure the cleaning chemical is Green Seal certified to avoid potential green </a:t>
            </a: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washing</a:t>
            </a:r>
          </a:p>
          <a:p>
            <a:pPr marL="253439" lvl="1" indent="-253439" defTabSz="246451">
              <a:spcBef>
                <a:spcPts val="281"/>
              </a:spcBef>
              <a:buSzPct val="40000"/>
              <a:buBlip>
                <a:blip r:embed="rId5"/>
              </a:buBlip>
              <a:defRPr sz="1800"/>
            </a:pP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Green </a:t>
            </a:r>
            <a:r>
              <a:rPr lang="en-US"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Works sets their own </a:t>
            </a: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standards </a:t>
            </a:r>
            <a:r>
              <a:rPr lang="en-US"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to ensure that their cleaners are at least 99% </a:t>
            </a: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natural</a:t>
            </a:r>
          </a:p>
          <a:p>
            <a:pPr marL="653489" lvl="2" indent="-253439" defTabSz="246451">
              <a:spcBef>
                <a:spcPts val="281"/>
              </a:spcBef>
              <a:buSzPct val="40000"/>
              <a:buBlip>
                <a:blip r:embed="rId5"/>
              </a:buBlip>
              <a:defRPr sz="1800"/>
            </a:pPr>
            <a:r>
              <a:rPr lang="en-US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oming </a:t>
            </a:r>
            <a:r>
              <a:rPr lang="en-US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from renewable resources, being biodegradable and free of petrochemicals.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 smtClean="0"/>
              <a:t>Invest</a:t>
            </a:r>
            <a:endParaRPr sz="5600" dirty="0"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3439" indent="-253439" defTabSz="246451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Use Environmentally friendly cleaning solutions in office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spaces</a:t>
            </a:r>
            <a:r>
              <a:rPr lang="en-US"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(such as Green Star Spray)</a:t>
            </a:r>
          </a:p>
          <a:p>
            <a:pPr marL="253439" indent="-253439" defTabSz="246451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olatile </a:t>
            </a: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organic compounds (VOCs) are the substances that vaporize at room temperature and can cause a variety of health issues from eye and nose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irri</a:t>
            </a:r>
            <a:r>
              <a:rPr lang="en-US"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ation </a:t>
            </a: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to cancer. </a:t>
            </a:r>
            <a:endParaRPr lang="en-US" sz="24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Often found in paints, cleaning supplies, pesticides, office equipment (ex copiers and printers), etc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4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17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 smtClean="0"/>
              <a:t>Invest</a:t>
            </a:r>
            <a:endParaRPr sz="5600" dirty="0"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636074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0728" lvl="1" indent="0" defTabSz="246451">
              <a:lnSpc>
                <a:spcPct val="80000"/>
              </a:lnSpc>
              <a:spcBef>
                <a:spcPts val="211"/>
              </a:spcBef>
              <a:buSzPct val="40000"/>
              <a:buNone/>
              <a:defRPr sz="1800"/>
            </a:pPr>
            <a:endParaRPr lang="en-US"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8134" lvl="1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Resources: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Green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Star cleaning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spray is available for free from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Facilities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These bottles can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be </a:t>
            </a:r>
          </a:p>
          <a:p>
            <a:pPr marL="560778" lvl="2" indent="0" defTabSz="246451">
              <a:lnSpc>
                <a:spcPct val="80000"/>
              </a:lnSpc>
              <a:spcBef>
                <a:spcPts val="211"/>
              </a:spcBef>
              <a:buSzPct val="40000"/>
              <a:buNone/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refilled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by request, </a:t>
            </a:r>
            <a:endParaRPr lang="en-US" sz="25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0778" lvl="2" indent="0" defTabSz="246451">
              <a:lnSpc>
                <a:spcPct val="80000"/>
              </a:lnSpc>
              <a:spcBef>
                <a:spcPts val="211"/>
              </a:spcBef>
              <a:buSzPct val="40000"/>
              <a:buNone/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Contact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Byron Sandoval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805) 893-2661 x2407</a:t>
            </a:r>
          </a:p>
          <a:p>
            <a:pPr marL="748184" lvl="2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byron.sandoval@pf.ucsb.edu</a:t>
            </a:r>
          </a:p>
          <a:p>
            <a:pPr marL="348134" lvl="1" indent="-187406" defTabSz="246451">
              <a:lnSpc>
                <a:spcPct val="80000"/>
              </a:lnSpc>
              <a:spcBef>
                <a:spcPts val="211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125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274638"/>
            <a:ext cx="83581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Knowing What to Look for in Purchasing Sustainable Products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8363" cy="48799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Many companies have found that sustainability sells and are branding their products as sustainable even if they do not meet core criteria (“greenwashing”).  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</a:pP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Some issues to look for include: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Trade-offs. 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Is the green label focusing on one specific topic and not taking into account other significant </a:t>
            </a:r>
            <a:r>
              <a:rPr lang="en-US" altLang="en-US" sz="2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concerns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?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Lack of third party certification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(verification from an organization that does not have personal commercial interests). 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Vagueness. 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Some companies use terms like “all natural” which tells the consumer very little.  Did you know that arsenic is all natural?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0" indent="0" eaLnBrk="1" hangingPunct="1">
              <a:lnSpc>
                <a:spcPct val="70000"/>
              </a:lnSpc>
            </a:pPr>
            <a:r>
              <a:rPr lang="en-US" altLang="en-US" sz="2000" b="1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Irrelevant Labels. </a:t>
            </a:r>
            <a:r>
              <a:rPr lang="en-US" altLang="en-US" sz="20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Have you noticed “fat-free” appearing on candies? This can give the impression that a high sugar candy is still good for you.  </a:t>
            </a:r>
          </a:p>
          <a:p>
            <a:pPr marL="0" indent="0" eaLnBrk="1" hangingPunct="1">
              <a:lnSpc>
                <a:spcPct val="70000"/>
              </a:lnSpc>
            </a:pPr>
            <a:endParaRPr lang="en-US" altLang="en-US" sz="20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616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Ergonomics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PACES congratulates OSL for working with the Ergonomics Coordinator</a:t>
            </a:r>
          </a:p>
          <a:p>
            <a:pPr marL="0" indent="0" defTabSz="316278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sz="2700" dirty="0"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Staff </a:t>
            </a:r>
            <a:r>
              <a:rPr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should</a:t>
            </a:r>
            <a:r>
              <a:rPr lang="en-US"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also</a:t>
            </a:r>
            <a:r>
              <a:rPr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participate in stretching exercises and ergonomics</a:t>
            </a:r>
            <a:endParaRPr lang="en-US" sz="2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sz="2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5150" lvl="1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Partner with UCSB </a:t>
            </a:r>
            <a:r>
              <a:rPr sz="2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Ergonomics </a:t>
            </a: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Program to promote stretching exercises and healthy living</a:t>
            </a:r>
          </a:p>
          <a:p>
            <a:pPr marL="0" lvl="1" indent="206268" defTabSz="316278">
              <a:lnSpc>
                <a:spcPct val="90000"/>
              </a:lnSpc>
              <a:spcBef>
                <a:spcPts val="281"/>
              </a:spcBef>
              <a:buNone/>
              <a:defRPr sz="1800"/>
            </a:pPr>
            <a:r>
              <a:rPr lang="en-US"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sz="27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http://</a:t>
            </a:r>
            <a:r>
              <a:rPr sz="27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www.ehs.ucsb.edu/training</a:t>
            </a:r>
            <a:endParaRPr lang="en-US" sz="270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16278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sz="2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7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Ergonomically, it is recommended to take a short walk, stretch, or relaxation break every hour</a:t>
            </a:r>
          </a:p>
          <a:p>
            <a:pPr marL="565150" indent="-565150" defTabSz="316278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sz="2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051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Materials and Resources </a:t>
            </a:r>
          </a:p>
        </p:txBody>
      </p:sp>
    </p:spTree>
    <p:extLst>
      <p:ext uri="{BB962C8B-B14F-4D97-AF65-F5344CB8AC3E}">
        <p14:creationId xmlns:p14="http://schemas.microsoft.com/office/powerpoint/2010/main" val="139783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>
                <a:solidFill>
                  <a:srgbClr val="000000"/>
                </a:solidFill>
              </a:rPr>
              <a:t>Food Systems</a:t>
            </a:r>
            <a:endParaRPr sz="5600"/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990600" y="1417638"/>
            <a:ext cx="7162800" cy="3962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8969" indent="-528969" defTabSz="398428">
              <a:spcBef>
                <a:spcPts val="2180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Eco-Clamshell program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709575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BPA-free reusable clamshell containers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709575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Purchase at Coral Tree Café and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Courtyard</a:t>
            </a:r>
            <a:r>
              <a:rPr lang="en-US"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Café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709575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Pay a one time fee of $5 and receive a reusable to-go box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709575" lvl="1" indent="-449730" defTabSz="398428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When </a:t>
            </a: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 are done, they will swap your container for a sanitized 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one</a:t>
            </a:r>
            <a:endParaRPr lang="en-US" sz="24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image1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124200" y="4726726"/>
            <a:ext cx="2895600" cy="2131274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00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86177" y="1951967"/>
            <a:ext cx="838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This presentation illustrates the findings from the assessment that PACES (Program for the Assessment and Certification for the Environment and Sustainability) completed and includes recommendations for future action.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811435" cy="1342367"/>
          </a:xfrm>
          <a:prstGeom prst="rect">
            <a:avLst/>
          </a:prstGeom>
          <a:effectLst>
            <a:outerShdw blurRad="50800" dist="50800" dir="5400000" algn="ctr" rotWithShape="0">
              <a:srgbClr val="F8F8F8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87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/>
              <a:t>Recycling 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28600">
              <a:spcBef>
                <a:spcPts val="281"/>
              </a:spcBef>
              <a:buSzPct val="40000"/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Most occupants expressed that they are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familiar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with recycling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guidelines - inquiries </a:t>
            </a: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about bulky or electronic </a:t>
            </a: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items</a:t>
            </a:r>
            <a:endParaRPr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328600">
              <a:spcBef>
                <a:spcPts val="281"/>
              </a:spcBef>
              <a:buSzPct val="40000"/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Post more consistent signs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to inform occupants what materials are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recyclable</a:t>
            </a:r>
            <a:endParaRPr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302312">
              <a:spcBef>
                <a:spcPts val="1617"/>
              </a:spcBef>
              <a:buSzPct val="40000"/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Pair Trash and Recycling Bins</a:t>
            </a:r>
          </a:p>
          <a:p>
            <a:pPr defTabSz="302312">
              <a:spcBef>
                <a:spcPts val="1617"/>
              </a:spcBef>
              <a:buSzPct val="40000"/>
              <a:defRPr sz="1800"/>
            </a:pPr>
            <a:r>
              <a:rPr 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Consider purchasing 100% post-consumer recycled paper</a:t>
            </a:r>
            <a:endParaRPr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55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53883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TAP program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37250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Promote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the TAP program to the staff </a:t>
            </a:r>
            <a:endParaRPr lang="en-US" sz="25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37300" lvl="1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57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hours complimentary campus parking per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quarter</a:t>
            </a:r>
            <a:endParaRPr lang="en-US" sz="2500" dirty="0">
              <a:latin typeface="Didot"/>
              <a:ea typeface="Verdana"/>
              <a:cs typeface="Verdana"/>
              <a:sym typeface="Didot"/>
            </a:endParaRPr>
          </a:p>
          <a:p>
            <a:pPr marL="937300" lvl="1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Discounted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30 day MTD bus passes  and other monthly transit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passes</a:t>
            </a:r>
            <a:endParaRPr lang="en-US" sz="2500" dirty="0">
              <a:latin typeface="Didot"/>
              <a:ea typeface="Verdana"/>
              <a:cs typeface="Verdana"/>
              <a:sym typeface="Didot"/>
            </a:endParaRPr>
          </a:p>
          <a:p>
            <a:pPr marL="937300" lvl="1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Emergency </a:t>
            </a: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Ride Home </a:t>
            </a:r>
            <a:r>
              <a:rPr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Program</a:t>
            </a:r>
            <a:endParaRPr lang="en-US" sz="25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37300" lvl="1" indent="-537250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Staff receive a free account with </a:t>
            </a:r>
            <a:r>
              <a:rPr lang="en-US" sz="2500" dirty="0" err="1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ZipCar</a:t>
            </a:r>
            <a:endParaRPr sz="2500" dirty="0">
              <a:latin typeface="Didot"/>
              <a:ea typeface="Didot"/>
              <a:cs typeface="Didot"/>
              <a:sym typeface="Didot"/>
            </a:endParaRPr>
          </a:p>
          <a:p>
            <a:pPr marL="735185" lvl="1" indent="-480698" defTabSz="390213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r>
              <a:rPr sz="25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For further information: </a:t>
            </a:r>
            <a:r>
              <a:rPr sz="25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www.tap.ucsb.edu</a:t>
            </a:r>
          </a:p>
        </p:txBody>
      </p:sp>
    </p:spTree>
    <p:extLst>
      <p:ext uri="{BB962C8B-B14F-4D97-AF65-F5344CB8AC3E}">
        <p14:creationId xmlns:p14="http://schemas.microsoft.com/office/powerpoint/2010/main" val="190228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Overall…</a:t>
            </a:r>
          </a:p>
        </p:txBody>
      </p:sp>
    </p:spTree>
    <p:extLst>
      <p:ext uri="{BB962C8B-B14F-4D97-AF65-F5344CB8AC3E}">
        <p14:creationId xmlns:p14="http://schemas.microsoft.com/office/powerpoint/2010/main" val="166589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PACES Scorecard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The PACES Scorecard is a point system to keep track of the department’s practices and to gauge the overall impact of the department.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5 sections: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Energy and Atmosphere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Communication and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Indoor Environmental Quality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Food Systems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Material and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Transportation and water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de-DE" altLang="en-US" sz="25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Bronze 25%, Silver 50%, Gold 75%</a:t>
            </a:r>
            <a:endParaRPr lang="en-US" altLang="en-US" sz="25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5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5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OSL earned 62/86 (72%) </a:t>
            </a:r>
            <a:endParaRPr lang="en-US" altLang="en-US" sz="25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500" dirty="0" smtClean="0"/>
          </a:p>
          <a:p>
            <a:pPr eaLnBrk="1" hangingPunct="1">
              <a:buFont typeface="Arial" charset="0"/>
              <a:buNone/>
            </a:pPr>
            <a:endParaRPr lang="en-US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71023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581400"/>
            <a:ext cx="73914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/>
                <a:solidFill>
                  <a:srgbClr val="C0C0C0"/>
                </a:solidFill>
                <a:effectLst/>
              </a:rPr>
              <a:t>Silver Certified</a:t>
            </a:r>
          </a:p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3783"/>
            <a:ext cx="3124200" cy="31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PACES Assessment Checklist</a:t>
            </a:r>
          </a:p>
        </p:txBody>
      </p:sp>
      <p:pic>
        <p:nvPicPr>
          <p:cNvPr id="56323" name="Picture 4" descr="https://encrypted-tbn0.gstatic.com/images?q=tbn:ANd9GcQld59odmZFc7wIjEEVw-vk8eSYd14gVwOcjhy_REQDSQHYM8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/>
          <a:stretch>
            <a:fillRect/>
          </a:stretch>
        </p:blipFill>
        <p:spPr bwMode="auto">
          <a:xfrm>
            <a:off x="3638550" y="3581400"/>
            <a:ext cx="2019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3072" y="851237"/>
            <a:ext cx="3510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Next Steps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3900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Thank you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720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700" dirty="0" smtClean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700" dirty="0" smtClean="0"/>
              <a:t>For </a:t>
            </a:r>
            <a:r>
              <a:rPr lang="en-US" altLang="en-US" sz="2700" dirty="0" smtClean="0"/>
              <a:t>questions, comments, or inquires, please contact: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Ashley Stewart</a:t>
            </a:r>
            <a:endParaRPr lang="en-US" alt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/>
              <a:t>Green Office </a:t>
            </a:r>
            <a:r>
              <a:rPr lang="en-US" altLang="en-US" sz="2700" dirty="0" smtClean="0"/>
              <a:t>Coordinator</a:t>
            </a:r>
            <a:endParaRPr lang="en-US" altLang="en-US" sz="27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/>
              <a:t>UCSB Sustainability- PACES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>
                <a:hlinkClick r:id="rId2"/>
              </a:rPr>
              <a:t>a</a:t>
            </a:r>
            <a:r>
              <a:rPr lang="en-US" altLang="en-US" sz="2700" dirty="0" smtClean="0">
                <a:hlinkClick r:id="rId2"/>
              </a:rPr>
              <a:t>shley.ng.stewart@gmail.com</a:t>
            </a:r>
            <a:endParaRPr lang="en-US" altLang="en-US" sz="27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700" dirty="0" smtClean="0"/>
              <a:t>(951) </a:t>
            </a:r>
            <a:r>
              <a:rPr lang="en-US" altLang="en-US" sz="2700" dirty="0" smtClean="0"/>
              <a:t>440-4719</a:t>
            </a:r>
            <a:endParaRPr lang="en-US" altLang="en-US" sz="2700" dirty="0" smtClean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638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10133" y="2559050"/>
            <a:ext cx="7804548" cy="1518048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/>
            </a:pPr>
            <a:r>
              <a:rPr sz="5600"/>
              <a:t>Energy and Atmosphere</a:t>
            </a:r>
          </a:p>
        </p:txBody>
      </p:sp>
    </p:spTree>
    <p:extLst>
      <p:ext uri="{BB962C8B-B14F-4D97-AF65-F5344CB8AC3E}">
        <p14:creationId xmlns:p14="http://schemas.microsoft.com/office/powerpoint/2010/main" val="92241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15673">
              <a:defRPr sz="6643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/>
              <a:t>Natural </a:t>
            </a:r>
            <a:r>
              <a:rPr sz="4700" dirty="0" smtClean="0"/>
              <a:t>Ligh</a:t>
            </a:r>
            <a:r>
              <a:rPr lang="en-US" sz="4700" dirty="0" smtClean="0"/>
              <a:t>t &amp; </a:t>
            </a:r>
            <a:r>
              <a:rPr lang="en-US" sz="4700" dirty="0" smtClean="0"/>
              <a:t>Sensors</a:t>
            </a:r>
            <a:endParaRPr sz="4700" dirty="0"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686800" cy="3276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51883" indent="-351883" defTabSz="328600">
              <a:lnSpc>
                <a:spcPct val="11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3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Mix </a:t>
            </a:r>
            <a:r>
              <a:rPr lang="en-US" sz="37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of overhead and natural lighting </a:t>
            </a:r>
          </a:p>
          <a:p>
            <a:pPr marL="351883" indent="-351883" defTabSz="328600">
              <a:lnSpc>
                <a:spcPct val="11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endParaRPr lang="en-US" sz="3700" dirty="0" smtClean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pPr marL="351883" indent="-351883" defTabSz="328600">
              <a:lnSpc>
                <a:spcPct val="11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3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Motion sensors and </a:t>
            </a:r>
            <a:r>
              <a:rPr lang="en-US" sz="37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timers were found in offices PACES congratulates your department in promoting better energy </a:t>
            </a:r>
            <a:r>
              <a:rPr lang="en-US" sz="37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practices </a:t>
            </a:r>
            <a:endParaRPr lang="en-US" sz="37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Bef>
                <a:spcPts val="422"/>
              </a:spcBef>
              <a:buSzPct val="40000"/>
              <a:buNone/>
              <a:defRPr sz="1800"/>
            </a:pPr>
            <a:endParaRPr lang="en-US" sz="3600" dirty="0" smtClean="0"/>
          </a:p>
          <a:p>
            <a:pPr>
              <a:spcBef>
                <a:spcPts val="422"/>
              </a:spcBef>
              <a:buSzPct val="40000"/>
              <a:buFont typeface="Wingdings" charset="2"/>
              <a:buChar char="q"/>
              <a:defRPr sz="1800"/>
            </a:pPr>
            <a:endParaRPr lang="en-US" sz="3600" dirty="0" smtClean="0"/>
          </a:p>
          <a:p>
            <a:pPr marL="596944" indent="-596944">
              <a:spcBef>
                <a:spcPts val="422"/>
              </a:spcBef>
              <a:buSzPct val="40000"/>
              <a:buBlip>
                <a:blip r:embed="rId3"/>
              </a:buBlip>
              <a:defRPr sz="1800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886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Areas for Improvement</a:t>
            </a:r>
            <a:endParaRPr lang="en-US" sz="56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04800" y="1490761"/>
            <a:ext cx="4396154" cy="5059362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Request to have a more detailed energy audit to ensure spaces are being lit with the proper amount of light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9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r>
              <a:rPr lang="en-US" sz="29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Task lamps are 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more energy </a:t>
            </a:r>
            <a:r>
              <a:rPr lang="en-US" sz="29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efficient because they focus the light to where it is needed most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9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r>
              <a:rPr lang="en-US" sz="2900" dirty="0" err="1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Delamp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900" dirty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areas with ambient </a:t>
            </a:r>
            <a:r>
              <a:rPr lang="en-US" sz="2900" dirty="0" smtClean="0">
                <a:solidFill>
                  <a:srgbClr val="625B48"/>
                </a:solidFill>
                <a:latin typeface="Verdana"/>
                <a:ea typeface="Verdana"/>
                <a:cs typeface="Verdana"/>
              </a:rPr>
              <a:t>lighting</a:t>
            </a:r>
            <a:endParaRPr lang="en-US" sz="2900" dirty="0">
              <a:solidFill>
                <a:srgbClr val="625B48"/>
              </a:solidFill>
              <a:latin typeface="Verdana"/>
              <a:ea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5" name="Picture 5" descr="http://thedesignhome.com/wp-content/uploads/2011/10/csys-led-task-light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r="49174"/>
          <a:stretch>
            <a:fillRect/>
          </a:stretch>
        </p:blipFill>
        <p:spPr bwMode="auto">
          <a:xfrm>
            <a:off x="4887058" y="1600200"/>
            <a:ext cx="35608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8C8C8C"/>
              </a:clrFrom>
              <a:clrTo>
                <a:srgbClr val="8C8C8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9095" y="2514600"/>
            <a:ext cx="2444708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Electronic </a:t>
            </a:r>
            <a:r>
              <a:rPr lang="en-US" sz="5600" dirty="0" smtClean="0"/>
              <a:t>E</a:t>
            </a:r>
            <a:r>
              <a:rPr sz="5600" dirty="0" smtClean="0"/>
              <a:t>quipment</a:t>
            </a:r>
            <a:endParaRPr sz="56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7788474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1883" indent="-351883" defTabSz="328600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lang="en-US"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Your department makes great use of    centralized </a:t>
            </a:r>
            <a:r>
              <a:rPr lang="en-US"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printers</a:t>
            </a:r>
          </a:p>
          <a:p>
            <a:pPr marL="0" indent="0" defTabSz="328600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lang="en-US" sz="28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1883" indent="-351883" defTabSz="328600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Unplug </a:t>
            </a:r>
            <a:r>
              <a:rPr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electronic equipment when not in </a:t>
            </a:r>
            <a:r>
              <a:rPr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use</a:t>
            </a:r>
            <a:endParaRPr lang="en-US" sz="28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90000"/>
              </a:lnSpc>
              <a:spcBef>
                <a:spcPts val="352"/>
              </a:spcBef>
              <a:buSzPct val="40000"/>
              <a:buNone/>
              <a:defRPr sz="1800"/>
            </a:pPr>
            <a:endParaRPr lang="en-US" sz="28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1883" indent="-351883" defTabSz="328600">
              <a:lnSpc>
                <a:spcPct val="90000"/>
              </a:lnSpc>
              <a:spcBef>
                <a:spcPts val="352"/>
              </a:spcBef>
              <a:buSzPct val="40000"/>
              <a:buBlip>
                <a:blip r:embed="rId3"/>
              </a:buBlip>
              <a:defRPr sz="1800"/>
            </a:pPr>
            <a:r>
              <a:rPr sz="28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Power </a:t>
            </a:r>
            <a:r>
              <a:rPr sz="28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strips are a great tool for efficiently turning equipment on and off, as long as they are placed in easily accessible areas</a:t>
            </a:r>
            <a:endParaRPr lang="en-US" sz="28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1681" lvl="1" indent="-247376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49153" indent="-247376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lang="en-US" sz="24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760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Electronic </a:t>
            </a:r>
            <a:r>
              <a:rPr lang="en-US" sz="5600" dirty="0" smtClean="0"/>
              <a:t>E</a:t>
            </a:r>
            <a:r>
              <a:rPr sz="5600" dirty="0" smtClean="0"/>
              <a:t>quipment</a:t>
            </a:r>
            <a:endParaRPr sz="5600" dirty="0"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304800" y="1728454"/>
            <a:ext cx="4939743" cy="44981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3363" indent="-333363" defTabSz="328600">
              <a:lnSpc>
                <a:spcPct val="90000"/>
              </a:lnSpc>
              <a:spcBef>
                <a:spcPts val="1758"/>
              </a:spcBef>
              <a:buSzPct val="40000"/>
              <a:buBlip>
                <a:blip r:embed="rId3"/>
              </a:buBlip>
              <a:defRPr sz="1800"/>
            </a:pPr>
            <a:r>
              <a:rPr sz="20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DID </a:t>
            </a:r>
            <a:r>
              <a:rPr sz="2000" b="1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You Know</a:t>
            </a:r>
            <a:r>
              <a:rPr sz="2000" b="1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??</a:t>
            </a:r>
            <a:endParaRPr lang="en-US" sz="2000" b="1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3363" indent="-333363" defTabSz="328600">
              <a:lnSpc>
                <a:spcPct val="90000"/>
              </a:lnSpc>
              <a:spcBef>
                <a:spcPts val="1758"/>
              </a:spcBef>
              <a:buSzPct val="40000"/>
              <a:buBlip>
                <a:blip r:embed="rId3"/>
              </a:buBlip>
              <a:defRPr sz="1800"/>
            </a:pPr>
            <a:endParaRPr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476233" lvl="1" indent="-261928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Known as “vampire plugs,” electronic equipment plugs can consume energy even when turned off</a:t>
            </a:r>
            <a:r>
              <a:rPr sz="24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400" dirty="0" smtClean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05" lvl="1" indent="0" defTabSz="328600">
              <a:lnSpc>
                <a:spcPct val="90000"/>
              </a:lnSpc>
              <a:spcBef>
                <a:spcPts val="281"/>
              </a:spcBef>
              <a:buSzPct val="40000"/>
              <a:buNone/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32578" lvl="1" indent="-218273" defTabSz="328600">
              <a:lnSpc>
                <a:spcPct val="90000"/>
              </a:lnSpc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r>
              <a:rPr sz="24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A cell phone charger can consume 0.26 watts when not in use while computer chargers can consume 66 watts!</a:t>
            </a:r>
          </a:p>
        </p:txBody>
      </p:sp>
      <p:pic>
        <p:nvPicPr>
          <p:cNvPr id="46" name="image7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74562" y="2346988"/>
            <a:ext cx="3644893" cy="38796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73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8339">
              <a:defRPr sz="6935">
                <a:solidFill>
                  <a:srgbClr val="8560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900" dirty="0" smtClean="0"/>
              <a:t>Computer Energy Settings</a:t>
            </a:r>
            <a:endParaRPr sz="4900" dirty="0"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57201" y="1752600"/>
            <a:ext cx="5638800" cy="43434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r>
              <a:rPr lang="en-US" sz="3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Set energy savings settings as the default when establishing computers for new employees</a:t>
            </a:r>
          </a:p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endParaRPr lang="en-US" sz="3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r>
              <a:rPr lang="en-US" sz="3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Avoid </a:t>
            </a:r>
            <a:r>
              <a:rPr lang="en-US" sz="3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using “screen savers” these actually waste energy instead of saving it. Instead let your screen hibernate.</a:t>
            </a:r>
          </a:p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endParaRPr lang="en-US" sz="30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defTabSz="328600">
              <a:lnSpc>
                <a:spcPct val="110000"/>
              </a:lnSpc>
              <a:spcBef>
                <a:spcPts val="352"/>
              </a:spcBef>
              <a:buSzPct val="40000"/>
              <a:buFont typeface="Arial" pitchFamily="34" charset="0"/>
              <a:buBlip>
                <a:blip r:embed="rId3"/>
              </a:buBlip>
              <a:defRPr sz="1800"/>
            </a:pPr>
            <a:r>
              <a:rPr lang="en-US" sz="3000" dirty="0" smtClean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 Consider </a:t>
            </a:r>
            <a:r>
              <a:rPr lang="en-US" sz="3000" dirty="0">
                <a:solidFill>
                  <a:srgbClr val="625B48"/>
                </a:solidFill>
                <a:latin typeface="Verdana"/>
                <a:ea typeface="Verdana"/>
                <a:cs typeface="Verdana"/>
                <a:sym typeface="Verdana"/>
              </a:rPr>
              <a:t>using Google Black (blackl.com) and having a dark background image for your desktop.</a:t>
            </a:r>
          </a:p>
          <a:p>
            <a:pPr marL="225020" lvl="1" indent="0" defTabSz="328600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sz="1900" dirty="0">
              <a:latin typeface="Verdana"/>
              <a:ea typeface="Verdana"/>
              <a:cs typeface="Verdana"/>
              <a:sym typeface="Verdana"/>
            </a:endParaRPr>
          </a:p>
          <a:p>
            <a:pPr marL="225020" lvl="1" indent="0" defTabSz="328600">
              <a:spcBef>
                <a:spcPts val="281"/>
              </a:spcBef>
              <a:buSzPct val="40000"/>
              <a:buNone/>
              <a:defRPr sz="1800"/>
            </a:pPr>
            <a:endParaRPr sz="1900" dirty="0">
              <a:latin typeface="Verdana"/>
              <a:ea typeface="Verdana"/>
              <a:cs typeface="Verdana"/>
              <a:sym typeface="Verdana"/>
            </a:endParaRPr>
          </a:p>
          <a:p>
            <a:pPr marL="225020" lvl="1" indent="0" defTabSz="328600">
              <a:spcBef>
                <a:spcPts val="281"/>
              </a:spcBef>
              <a:buSzPct val="40000"/>
              <a:buBlip>
                <a:blip r:embed="rId3"/>
              </a:buBlip>
              <a:defRPr sz="1800"/>
            </a:pPr>
            <a:endParaRPr sz="1900" dirty="0">
              <a:solidFill>
                <a:srgbClr val="625B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2" name="Group 82" descr="C:\Users\sustainintern\Desktop\env pic 5.png"/>
          <p:cNvGrpSpPr/>
          <p:nvPr/>
        </p:nvGrpSpPr>
        <p:grpSpPr>
          <a:xfrm>
            <a:off x="6469859" y="2980007"/>
            <a:ext cx="2136476" cy="1973464"/>
            <a:chOff x="0" y="0"/>
            <a:chExt cx="3038543" cy="2806702"/>
          </a:xfrm>
        </p:grpSpPr>
        <p:pic>
          <p:nvPicPr>
            <p:cNvPr id="80" name="image6.png" descr="C:\Users\sustainintern\Desktop\env pic 5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03200" y="203200"/>
              <a:ext cx="2632144" cy="2362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7.png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-1" y="0"/>
              <a:ext cx="3038545" cy="2806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0441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Communications and </a:t>
            </a:r>
            <a:r>
              <a:rPr lang="en-US" sz="5600" dirty="0" smtClean="0"/>
              <a:t>T</a:t>
            </a:r>
            <a:r>
              <a:rPr sz="5600" dirty="0" smtClean="0"/>
              <a:t>raining</a:t>
            </a: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2314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B Sustain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UCSB Sustainability</Template>
  <TotalTime>456</TotalTime>
  <Words>908</Words>
  <Application>Microsoft Office PowerPoint</Application>
  <PresentationFormat>On-screen Show (4:3)</PresentationFormat>
  <Paragraphs>144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Didot</vt:lpstr>
      <vt:lpstr>Verdana</vt:lpstr>
      <vt:lpstr>Wingdings</vt:lpstr>
      <vt:lpstr>UCSB Sustainability</vt:lpstr>
      <vt:lpstr>     Sustainability &amp; Climate Action Plan </vt:lpstr>
      <vt:lpstr>PowerPoint Presentation</vt:lpstr>
      <vt:lpstr>Energy and Atmosphere</vt:lpstr>
      <vt:lpstr>Natural Light &amp; Sensors</vt:lpstr>
      <vt:lpstr>Areas for Improvement</vt:lpstr>
      <vt:lpstr>Electronic Equipment</vt:lpstr>
      <vt:lpstr>Electronic Equipment</vt:lpstr>
      <vt:lpstr>Computer Energy Settings</vt:lpstr>
      <vt:lpstr>Communications and Training</vt:lpstr>
      <vt:lpstr>Communication &amp; Training</vt:lpstr>
      <vt:lpstr>Communication &amp; Training</vt:lpstr>
      <vt:lpstr>Indoor Environmental Quality</vt:lpstr>
      <vt:lpstr>Invest</vt:lpstr>
      <vt:lpstr>Invest</vt:lpstr>
      <vt:lpstr>Invest</vt:lpstr>
      <vt:lpstr>Knowing What to Look for in Purchasing Sustainable Products</vt:lpstr>
      <vt:lpstr>Ergonomics </vt:lpstr>
      <vt:lpstr>Materials and Resources </vt:lpstr>
      <vt:lpstr>Food Systems</vt:lpstr>
      <vt:lpstr>Recycling </vt:lpstr>
      <vt:lpstr>Transportation</vt:lpstr>
      <vt:lpstr>TAP program</vt:lpstr>
      <vt:lpstr>Overall…</vt:lpstr>
      <vt:lpstr>PACES Scorecard</vt:lpstr>
      <vt:lpstr>PowerPoint Presentation</vt:lpstr>
      <vt:lpstr>PACES Assessment Checklist</vt:lpstr>
      <vt:lpstr>Thank you </vt:lpstr>
    </vt:vector>
  </TitlesOfParts>
  <Company>UCSB MRL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Stewart</dc:creator>
  <cp:lastModifiedBy>Ashley Stewart</cp:lastModifiedBy>
  <cp:revision>85</cp:revision>
  <dcterms:created xsi:type="dcterms:W3CDTF">2012-09-18T22:54:37Z</dcterms:created>
  <dcterms:modified xsi:type="dcterms:W3CDTF">2016-05-25T16:29:04Z</dcterms:modified>
</cp:coreProperties>
</file>