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81" r:id="rId2"/>
    <p:sldId id="282" r:id="rId3"/>
    <p:sldId id="257" r:id="rId4"/>
    <p:sldId id="258" r:id="rId5"/>
    <p:sldId id="260" r:id="rId6"/>
    <p:sldId id="283" r:id="rId7"/>
    <p:sldId id="297" r:id="rId8"/>
    <p:sldId id="303" r:id="rId9"/>
    <p:sldId id="304" r:id="rId10"/>
    <p:sldId id="300" r:id="rId11"/>
    <p:sldId id="301" r:id="rId12"/>
    <p:sldId id="302" r:id="rId13"/>
    <p:sldId id="261" r:id="rId14"/>
    <p:sldId id="306" r:id="rId15"/>
    <p:sldId id="284" r:id="rId16"/>
    <p:sldId id="264" r:id="rId17"/>
    <p:sldId id="265" r:id="rId18"/>
    <p:sldId id="266" r:id="rId19"/>
    <p:sldId id="305" r:id="rId20"/>
    <p:sldId id="286" r:id="rId21"/>
    <p:sldId id="285" r:id="rId22"/>
    <p:sldId id="271" r:id="rId23"/>
    <p:sldId id="272" r:id="rId24"/>
    <p:sldId id="273" r:id="rId25"/>
    <p:sldId id="288" r:id="rId26"/>
    <p:sldId id="308" r:id="rId27"/>
    <p:sldId id="307" r:id="rId28"/>
    <p:sldId id="309" r:id="rId29"/>
    <p:sldId id="275" r:id="rId30"/>
    <p:sldId id="294" r:id="rId31"/>
    <p:sldId id="310" r:id="rId32"/>
    <p:sldId id="312" r:id="rId33"/>
    <p:sldId id="311" r:id="rId34"/>
    <p:sldId id="277" r:id="rId35"/>
    <p:sldId id="296" r:id="rId36"/>
    <p:sldId id="299" r:id="rId37"/>
    <p:sldId id="290" r:id="rId38"/>
    <p:sldId id="292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>
        <p:scale>
          <a:sx n="76" d="100"/>
          <a:sy n="76" d="100"/>
        </p:scale>
        <p:origin x="-116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FB22A-B2CA-48DA-AD91-FDB0E1371D78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9418D-E810-464F-AB75-52E2876C9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4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98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14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0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53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74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30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64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4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688F401-AE9C-407E-ABC2-1B3855D5293A}" type="slidenum">
              <a:rPr lang="en-US" altLang="en-US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14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3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0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08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3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02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58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36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1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851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563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20000"/>
            <a:lum/>
          </a:blip>
          <a:srcRect/>
          <a:stretch>
            <a:fillRect r="-35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44B1-DDC3-4C87-A12E-2C657E37CA75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Julie.McAbee@buss.ucsb.edu" TargetMode="External"/><Relationship Id="rId4" Type="http://schemas.openxmlformats.org/officeDocument/2006/relationships/hyperlink" Target="mailto:julie.mcabee@ehs.ucsb.edu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yn.a.payne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b="1" dirty="0" smtClean="0"/>
              <a:t>Sedgwick Reserve</a:t>
            </a: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4500" b="1" dirty="0" smtClean="0"/>
              <a:t>  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Sustainability &amp; Climate Action </a:t>
            </a:r>
            <a:r>
              <a:rPr lang="en-US" altLang="en-US" sz="3600" dirty="0" smtClean="0"/>
              <a:t>Assessment Results</a:t>
            </a:r>
            <a:r>
              <a:rPr lang="en-US" altLang="en-US" sz="3600" dirty="0" smtClean="0"/>
              <a:t> </a:t>
            </a:r>
            <a:endParaRPr lang="en-US" altLang="en-US" sz="3600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rgbClr val="898989"/>
                </a:solidFill>
              </a:rPr>
              <a:t>Composed and Presented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rgbClr val="898989"/>
                </a:solidFill>
              </a:rPr>
              <a:t>By PACES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900" dirty="0" smtClean="0">
                <a:solidFill>
                  <a:srgbClr val="898989"/>
                </a:solidFill>
              </a:rPr>
              <a:t>April</a:t>
            </a:r>
            <a:r>
              <a:rPr lang="en-US" altLang="en-US" sz="1900" dirty="0" smtClean="0">
                <a:solidFill>
                  <a:srgbClr val="898989"/>
                </a:solidFill>
              </a:rPr>
              <a:t> </a:t>
            </a:r>
            <a:r>
              <a:rPr lang="en-US" altLang="en-US" sz="1900" dirty="0" smtClean="0">
                <a:solidFill>
                  <a:srgbClr val="898989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34797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LCOGT </a:t>
            </a:r>
            <a:r>
              <a:rPr lang="en-US" dirty="0" smtClean="0"/>
              <a:t>Observatory</a:t>
            </a:r>
            <a:endParaRPr lang="en-US" dirty="0"/>
          </a:p>
        </p:txBody>
      </p:sp>
      <p:pic>
        <p:nvPicPr>
          <p:cNvPr id="1026" name="Picture 2" descr="C:\Users\Kristyn\Desktop\agiaiage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LCOGT Observatory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Climate Control</a:t>
            </a:r>
          </a:p>
          <a:p>
            <a:pPr lvl="1"/>
            <a:r>
              <a:rPr lang="en-US" dirty="0" smtClean="0"/>
              <a:t>Constant Climate Control at 60ᵒ F</a:t>
            </a:r>
          </a:p>
          <a:p>
            <a:pPr lvl="2"/>
            <a:r>
              <a:rPr lang="en-US" dirty="0" smtClean="0"/>
              <a:t>even when the dome is open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Meter </a:t>
            </a:r>
            <a:r>
              <a:rPr lang="en-US" dirty="0"/>
              <a:t>reading on: March 22: </a:t>
            </a:r>
            <a:r>
              <a:rPr lang="en-US" dirty="0" smtClean="0"/>
              <a:t>76,843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Meter reading on April 6: </a:t>
            </a:r>
            <a:r>
              <a:rPr lang="en-US" dirty="0" smtClean="0"/>
              <a:t>77,981</a:t>
            </a:r>
          </a:p>
          <a:p>
            <a:pPr marL="914400" lvl="2" indent="0">
              <a:buNone/>
            </a:pPr>
            <a:r>
              <a:rPr lang="en-US" dirty="0" smtClean="0"/>
              <a:t>= </a:t>
            </a:r>
            <a:r>
              <a:rPr lang="en-US" dirty="0"/>
              <a:t>1138 </a:t>
            </a:r>
            <a:r>
              <a:rPr lang="en-US" dirty="0" smtClean="0"/>
              <a:t>kilowatt hours</a:t>
            </a:r>
            <a:r>
              <a:rPr lang="en-US" dirty="0"/>
              <a:t> in 16 days </a:t>
            </a:r>
            <a:endParaRPr lang="en-US" dirty="0" smtClean="0"/>
          </a:p>
          <a:p>
            <a:pPr marL="914400" lvl="2" indent="0" algn="ctr">
              <a:buNone/>
            </a:pPr>
            <a:endParaRPr lang="en-US" sz="3600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5137759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3600" dirty="0"/>
              <a:t>More than 2x the monthly energy use of the average CA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LCOGT Observatory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Recommendations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Refrain from air conditioning when dome 	is open</a:t>
            </a:r>
          </a:p>
          <a:p>
            <a:pPr marL="0" indent="0">
              <a:buNone/>
            </a:pPr>
            <a:r>
              <a:rPr lang="en-US" dirty="0" smtClean="0"/>
              <a:t>- Add to the PV Grid to offset electrical use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3962400"/>
            <a:ext cx="405788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7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Communications and </a:t>
            </a:r>
            <a:r>
              <a:rPr lang="en-US" sz="5600" dirty="0" smtClean="0"/>
              <a:t>T</a:t>
            </a:r>
            <a:r>
              <a:rPr sz="5600" dirty="0" smtClean="0"/>
              <a:t>raining</a:t>
            </a: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2231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&amp;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Areas of Leadership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onservation </a:t>
            </a:r>
            <a:r>
              <a:rPr lang="en-US" dirty="0"/>
              <a:t>and education facility </a:t>
            </a:r>
            <a:endParaRPr lang="en-US" dirty="0" smtClean="0"/>
          </a:p>
          <a:p>
            <a:pPr lvl="1"/>
            <a:r>
              <a:rPr lang="en-US" dirty="0" smtClean="0"/>
              <a:t>Santa Ynez Valley Environmental Watch</a:t>
            </a:r>
            <a:endParaRPr lang="en-US" dirty="0"/>
          </a:p>
          <a:p>
            <a:pPr lvl="1"/>
            <a:r>
              <a:rPr lang="en-US" dirty="0" smtClean="0"/>
              <a:t>Green Building Architect</a:t>
            </a:r>
          </a:p>
          <a:p>
            <a:pPr lvl="1"/>
            <a:r>
              <a:rPr lang="en-US" dirty="0" smtClean="0"/>
              <a:t>Facilities Management Plan</a:t>
            </a:r>
          </a:p>
        </p:txBody>
      </p:sp>
    </p:spTree>
    <p:extLst>
      <p:ext uri="{BB962C8B-B14F-4D97-AF65-F5344CB8AC3E}">
        <p14:creationId xmlns:p14="http://schemas.microsoft.com/office/powerpoint/2010/main" val="15431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 lvl="0">
              <a:defRPr sz="1800"/>
            </a:pPr>
            <a:r>
              <a:rPr sz="4800" dirty="0"/>
              <a:t>Communication </a:t>
            </a:r>
            <a:r>
              <a:rPr lang="en-US" sz="4800" dirty="0"/>
              <a:t>&amp;</a:t>
            </a:r>
            <a:r>
              <a:rPr sz="4800" dirty="0" smtClean="0"/>
              <a:t> </a:t>
            </a:r>
            <a:r>
              <a:rPr lang="en-US" sz="4800" dirty="0" smtClean="0"/>
              <a:t>T</a:t>
            </a:r>
            <a:r>
              <a:rPr sz="4800" dirty="0" smtClean="0"/>
              <a:t>raining</a:t>
            </a:r>
            <a:endParaRPr sz="4800" dirty="0"/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377890">
              <a:spcBef>
                <a:spcPts val="352"/>
              </a:spcBef>
              <a:buSzPct val="40000"/>
              <a:defRPr sz="1800"/>
            </a:pP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Encourage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occupants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and employees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to play an active role in helping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reserve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reduce impact on the 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environment</a:t>
            </a:r>
            <a:endParaRPr lang="en-US" sz="25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 defTabSz="377890">
              <a:spcBef>
                <a:spcPts val="352"/>
              </a:spcBef>
              <a:buSzPct val="40000"/>
              <a:buNone/>
              <a:defRPr sz="1800"/>
            </a:pPr>
            <a:endParaRPr lang="en-US" sz="25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0" indent="0" defTabSz="377890">
              <a:spcBef>
                <a:spcPts val="352"/>
              </a:spcBef>
              <a:buSzPct val="40000"/>
              <a:buNone/>
              <a:defRPr sz="1800"/>
            </a:pPr>
            <a:r>
              <a:rPr lang="en-US" sz="2500" dirty="0"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Provide educational resources to occupants</a:t>
            </a:r>
          </a:p>
          <a:p>
            <a:pPr marL="0" indent="0" defTabSz="377890">
              <a:spcBef>
                <a:spcPts val="352"/>
              </a:spcBef>
              <a:buSzPct val="40000"/>
              <a:buNone/>
              <a:defRPr sz="1800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	- Energy Use</a:t>
            </a:r>
          </a:p>
          <a:p>
            <a:pPr marL="0" indent="0" defTabSz="377890">
              <a:spcBef>
                <a:spcPts val="352"/>
              </a:spcBef>
              <a:buSzPct val="40000"/>
              <a:buNone/>
              <a:defRPr sz="1800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	- Waste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740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818909" y="2471295"/>
            <a:ext cx="7804548" cy="15180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6687">
                <a:solidFill>
                  <a:srgbClr val="8560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/>
              <a:t>Indoor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7626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8560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 smtClean="0"/>
              <a:t>Invest</a:t>
            </a:r>
            <a:endParaRPr sz="5300" dirty="0"/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669726" y="1830586"/>
            <a:ext cx="7940874" cy="4420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57353">
              <a:spcBef>
                <a:spcPts val="352"/>
              </a:spcBef>
              <a:buSzPct val="40000"/>
              <a:buNone/>
              <a:defRPr sz="1800"/>
            </a:pPr>
            <a:endParaRPr sz="2300" dirty="0">
              <a:latin typeface="Verdana"/>
              <a:ea typeface="Verdana"/>
              <a:cs typeface="Verdana"/>
              <a:sym typeface="Verdana"/>
            </a:endParaRPr>
          </a:p>
          <a:p>
            <a:pPr marL="804386" lvl="1" indent="-571329" defTabSz="357353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Reduce </a:t>
            </a:r>
            <a:r>
              <a:rPr sz="2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exposure to toxic chemicals </a:t>
            </a:r>
            <a:r>
              <a:rPr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like bleach </a:t>
            </a:r>
            <a:r>
              <a:rPr sz="2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and ammonia that can cause skin </a:t>
            </a:r>
            <a:r>
              <a:rPr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irritation</a:t>
            </a:r>
            <a:endParaRPr lang="en-US" sz="20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33057" lvl="1" indent="0" defTabSz="357353">
              <a:spcBef>
                <a:spcPts val="352"/>
              </a:spcBef>
              <a:buSzPct val="40000"/>
              <a:buNone/>
              <a:defRPr sz="1800"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804386" lvl="1" indent="-571329" defTabSz="357353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Make sure the cleaning chemical is Green </a:t>
            </a:r>
            <a:r>
              <a:rPr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Seal</a:t>
            </a:r>
            <a:r>
              <a:rPr lang="en-US"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2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certified to avoid potential green </a:t>
            </a:r>
            <a:r>
              <a:rPr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washing</a:t>
            </a:r>
            <a:endParaRPr lang="en-US" sz="20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4386" lvl="1" indent="-571329" defTabSz="357353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lang="en-US" sz="20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4386" lvl="1" indent="-571329" defTabSz="357353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Clear out chemical cabinet of </a:t>
            </a:r>
          </a:p>
          <a:p>
            <a:pPr marL="233057" lvl="1" indent="0" defTabSz="357353">
              <a:spcBef>
                <a:spcPts val="352"/>
              </a:spcBef>
              <a:buSzPct val="40000"/>
              <a:buNone/>
              <a:defRPr sz="1800"/>
            </a:pPr>
            <a:r>
              <a:rPr lang="en-US"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		 chemicals no longer needed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4" name="image3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329570" y="4648200"/>
            <a:ext cx="2362200" cy="2057400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3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 smtClean="0"/>
              <a:t>Invest</a:t>
            </a:r>
            <a:endParaRPr sz="5600" dirty="0"/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669726" y="1830586"/>
            <a:ext cx="7712274" cy="442019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3439" indent="-253439" defTabSz="246451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Use Environmentally friendly cleaning solutions in office </a:t>
            </a:r>
            <a:r>
              <a:rPr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spaces</a:t>
            </a:r>
            <a:r>
              <a:rPr 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(such as Green Star Spray)</a:t>
            </a:r>
          </a:p>
          <a:p>
            <a:pPr marL="253439" indent="-253439" defTabSz="246451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sz="2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volatile organic compounds (VOCs) are the substances that vaporize at room temperature and can cause a variety of health issues from eye and nose irrigation to cancer. </a:t>
            </a:r>
            <a:endParaRPr lang="en-US" sz="20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sz="2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Often found in paints, cleaning supplies, pesticides, office equipment (ex copiers and printers), etc</a:t>
            </a:r>
            <a:r>
              <a:rPr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20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sz="2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Instead of bleach, use </a:t>
            </a:r>
            <a:r>
              <a:rPr sz="2000" dirty="0" err="1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Suprox</a:t>
            </a:r>
            <a:r>
              <a:rPr sz="2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-D, </a:t>
            </a:r>
            <a:r>
              <a:rPr sz="2000" dirty="0" err="1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Oxivir</a:t>
            </a:r>
            <a:r>
              <a:rPr sz="2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2000" dirty="0" err="1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tb</a:t>
            </a:r>
            <a:r>
              <a:rPr sz="2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sz="2000" dirty="0" err="1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Oxivir</a:t>
            </a:r>
            <a:r>
              <a:rPr sz="2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Five 16, and </a:t>
            </a:r>
            <a:r>
              <a:rPr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Quat-64</a:t>
            </a:r>
            <a:r>
              <a:rPr lang="en-US"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(companies: </a:t>
            </a:r>
            <a:r>
              <a:rPr lang="en-US" sz="2000" dirty="0" err="1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Hillyard</a:t>
            </a:r>
            <a:r>
              <a:rPr lang="en-US"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000" dirty="0" err="1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Diversey</a:t>
            </a:r>
            <a:r>
              <a:rPr lang="en-US"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or Buckeye International)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919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Bleach Alternative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Suprox</a:t>
            </a:r>
            <a:r>
              <a:rPr lang="en-US" dirty="0" smtClean="0"/>
              <a:t>-D</a:t>
            </a:r>
          </a:p>
          <a:p>
            <a:pPr lvl="1"/>
            <a:r>
              <a:rPr lang="en-US" dirty="0" smtClean="0"/>
              <a:t>EPA Certified Disinfectant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leaning </a:t>
            </a:r>
            <a:r>
              <a:rPr lang="en-US" dirty="0"/>
              <a:t>power of </a:t>
            </a:r>
            <a:r>
              <a:rPr lang="en-US" dirty="0" smtClean="0"/>
              <a:t>peroxide</a:t>
            </a:r>
          </a:p>
          <a:p>
            <a:pPr lvl="2"/>
            <a:r>
              <a:rPr lang="en-US" dirty="0" smtClean="0"/>
              <a:t>Bactericidal &amp; </a:t>
            </a:r>
            <a:r>
              <a:rPr lang="en-US" dirty="0" err="1" smtClean="0"/>
              <a:t>Virucidal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Versatile; cleans glass, floors and restrooms.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Neutral pH when diluted properly </a:t>
            </a:r>
            <a:endParaRPr lang="en-US" dirty="0" smtClean="0"/>
          </a:p>
          <a:p>
            <a:pPr lvl="1"/>
            <a:r>
              <a:rPr lang="en-US" dirty="0" smtClean="0"/>
              <a:t>Dye-free </a:t>
            </a:r>
            <a:r>
              <a:rPr lang="en-US" dirty="0"/>
              <a:t>and fragrance-free</a:t>
            </a:r>
          </a:p>
        </p:txBody>
      </p:sp>
    </p:spTree>
    <p:extLst>
      <p:ext uri="{BB962C8B-B14F-4D97-AF65-F5344CB8AC3E}">
        <p14:creationId xmlns:p14="http://schemas.microsoft.com/office/powerpoint/2010/main" val="5714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This presentation illustrates the findings from the assessment that PACES (Program for the Assessment and Certification for the Environment and Sustainability) Program completed and includes recommendations for future action.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4191000"/>
            <a:ext cx="461327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8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 smtClean="0"/>
              <a:t>Invest</a:t>
            </a:r>
            <a:endParaRPr sz="5600" dirty="0"/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669726" y="1830586"/>
            <a:ext cx="7636074" cy="4420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0728" lvl="1" indent="0" defTabSz="246451">
              <a:lnSpc>
                <a:spcPct val="80000"/>
              </a:lnSpc>
              <a:spcBef>
                <a:spcPts val="211"/>
              </a:spcBef>
              <a:buSzPct val="40000"/>
              <a:buNone/>
              <a:defRPr sz="1800"/>
            </a:pPr>
            <a:endParaRPr lang="en-US" sz="20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b="1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Resources:</a:t>
            </a:r>
          </a:p>
          <a:p>
            <a:pPr marL="748184" lvl="2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Green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Star cleaning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spray is available for free from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Facilities</a:t>
            </a:r>
          </a:p>
          <a:p>
            <a:pPr marL="748184" lvl="2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endParaRPr lang="en-US"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We brought some with us today!</a:t>
            </a:r>
          </a:p>
          <a:p>
            <a:pPr marL="348134" lvl="1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endParaRPr lang="en-US" sz="24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Please contact us when empty – See Report</a:t>
            </a:r>
          </a:p>
        </p:txBody>
      </p:sp>
    </p:spTree>
    <p:extLst>
      <p:ext uri="{BB962C8B-B14F-4D97-AF65-F5344CB8AC3E}">
        <p14:creationId xmlns:p14="http://schemas.microsoft.com/office/powerpoint/2010/main" val="145699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274638"/>
            <a:ext cx="835818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Knowing What to Look for in Purchasing Sustainable Products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8363" cy="487997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Many companies have found that sustainability sells and are branding their products as sustainable even if they do not meet core criteria (“greenwashing”).  </a:t>
            </a: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Some issues to look for include: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0" indent="0" eaLnBrk="1" hangingPunct="1">
              <a:lnSpc>
                <a:spcPct val="70000"/>
              </a:lnSpc>
            </a:pPr>
            <a:r>
              <a:rPr lang="en-US" altLang="en-US" sz="2000" b="1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Trade-offs.  </a:t>
            </a: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Is the green label focusing on one specific topic and not taking into account other significant </a:t>
            </a:r>
            <a:r>
              <a:rPr lang="en-US" altLang="en-US"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concerns</a:t>
            </a: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?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0" indent="0" eaLnBrk="1" hangingPunct="1">
              <a:lnSpc>
                <a:spcPct val="70000"/>
              </a:lnSpc>
            </a:pPr>
            <a:r>
              <a:rPr lang="en-US" altLang="en-US" sz="2000" b="1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Lack of third party certification </a:t>
            </a: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(verification from an organization that does not have personal commercial interests). 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0" indent="0" eaLnBrk="1" hangingPunct="1">
              <a:lnSpc>
                <a:spcPct val="70000"/>
              </a:lnSpc>
            </a:pPr>
            <a:r>
              <a:rPr lang="en-US" altLang="en-US" sz="2000" b="1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Vagueness.  </a:t>
            </a: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Some companies use terms like “all natural” which tells the consumer very little.  Did you know that arsenic is all natural?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0" indent="0" eaLnBrk="1" hangingPunct="1">
              <a:lnSpc>
                <a:spcPct val="70000"/>
              </a:lnSpc>
            </a:pPr>
            <a:r>
              <a:rPr lang="en-US" altLang="en-US" sz="2000" b="1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Irrelevant Labels. </a:t>
            </a: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Have you noticed “fat-free” appearing on candies? This can give the impression that a high sugar candy is still good for you.  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61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Ergonomics 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65150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7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Information on stretching should be made available to the department </a:t>
            </a:r>
            <a:r>
              <a:rPr sz="2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occupants</a:t>
            </a:r>
            <a:endParaRPr lang="en-US" sz="27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65150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sz="2700" dirty="0">
              <a:latin typeface="Verdana"/>
              <a:ea typeface="Verdana"/>
              <a:cs typeface="Verdana"/>
              <a:sym typeface="Verdana"/>
            </a:endParaRPr>
          </a:p>
          <a:p>
            <a:pPr marL="565150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7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Staff should participate in stretching exercises and ergonomics</a:t>
            </a:r>
            <a:endParaRPr lang="en-US" sz="27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 defTabSz="316278">
              <a:lnSpc>
                <a:spcPct val="90000"/>
              </a:lnSpc>
              <a:spcBef>
                <a:spcPts val="352"/>
              </a:spcBef>
              <a:buSzPct val="40000"/>
              <a:buNone/>
              <a:defRPr sz="1800"/>
            </a:pPr>
            <a:endParaRPr sz="27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65150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7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Ergonomically, it is recommended to take a short walk, stretch, or relaxation break every hour</a:t>
            </a:r>
          </a:p>
          <a:p>
            <a:pPr marL="565150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sz="20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605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4294967295"/>
          </p:nvPr>
        </p:nvSpPr>
        <p:spPr>
          <a:xfrm>
            <a:off x="776883" y="484316"/>
            <a:ext cx="7590234" cy="506904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250"/>
              </a:spcBef>
              <a:buSzPct val="40000"/>
              <a:buNone/>
              <a:defRPr sz="1800"/>
            </a:pPr>
            <a:r>
              <a:rPr sz="2700" b="1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Resources:</a:t>
            </a:r>
            <a:endParaRPr lang="en-US" sz="2700" b="1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2250"/>
              </a:spcBef>
              <a:buSzPct val="40000"/>
              <a:buNone/>
              <a:defRPr sz="1800"/>
            </a:pPr>
            <a:endParaRPr lang="en-US" sz="2700" b="1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352"/>
              </a:spcBef>
              <a:buNone/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Contact the Ergonomics Coordinator</a:t>
            </a:r>
            <a:r>
              <a:rPr lang="en-US"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for an ergonomic workstation evaluation</a:t>
            </a:r>
            <a:endParaRPr lang="en-US" sz="24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352"/>
              </a:spcBef>
              <a:buNone/>
              <a:defRPr sz="1800"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669703" lvl="1" indent="-401822">
              <a:spcBef>
                <a:spcPts val="352"/>
              </a:spcBef>
              <a:buSzPct val="40000"/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Contact:</a:t>
            </a:r>
            <a:r>
              <a:rPr lang="en-US"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Julie McAbee</a:t>
            </a:r>
          </a:p>
          <a:p>
            <a:pPr marL="1528096" lvl="1" indent="-1260215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Phone: (805) 893-3283</a:t>
            </a:r>
          </a:p>
          <a:p>
            <a:pPr marL="1528096" lvl="1" indent="-1260215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2400" dirty="0" err="1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Email:</a:t>
            </a:r>
            <a:r>
              <a:rPr lang="en-US" sz="2500" u="sng" dirty="0" err="1">
                <a:hlinkClick r:id="rId4"/>
              </a:rPr>
              <a:t>julie.mcabee@ehs.ucsb.edu</a:t>
            </a:r>
            <a:endParaRPr sz="250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4091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Materials and Resources </a:t>
            </a:r>
          </a:p>
        </p:txBody>
      </p:sp>
    </p:spTree>
    <p:extLst>
      <p:ext uri="{BB962C8B-B14F-4D97-AF65-F5344CB8AC3E}">
        <p14:creationId xmlns:p14="http://schemas.microsoft.com/office/powerpoint/2010/main" val="13978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600" dirty="0">
                <a:solidFill>
                  <a:srgbClr val="000000"/>
                </a:solidFill>
              </a:rPr>
              <a:t>Food Systems</a:t>
            </a:r>
            <a:endParaRPr sz="5600" dirty="0"/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669726" y="1830586"/>
            <a:ext cx="7483673" cy="4420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98428">
              <a:spcBef>
                <a:spcPts val="281"/>
              </a:spcBef>
              <a:buSzPct val="40000"/>
              <a:buNone/>
              <a:defRPr sz="1800"/>
            </a:pPr>
            <a:endParaRPr lang="en-US" sz="25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97047" indent="-449730" defTabSz="398428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Invest in sustainable catering and food options for events </a:t>
            </a:r>
          </a:p>
          <a:p>
            <a:pPr marL="797097" lvl="1" indent="-449730" defTabSz="398428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USDA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Certified Organic?</a:t>
            </a:r>
          </a:p>
          <a:p>
            <a:pPr marL="797097" lvl="1" indent="-449730" defTabSz="398428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Local (Within 150-250 miles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)?</a:t>
            </a:r>
          </a:p>
          <a:p>
            <a:pPr marL="797097" lvl="1" indent="-449730" defTabSz="398428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Seasonal</a:t>
            </a:r>
            <a:endParaRPr lang="en-US"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97097" lvl="1" indent="-449730" defTabSz="398428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Compostable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Dishes</a:t>
            </a:r>
            <a:endParaRPr lang="en-US"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97047" indent="-449730" defTabSz="398428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IV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Food Co-Op (certified caterer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) instead of Costco</a:t>
            </a:r>
            <a:endParaRPr lang="en-US"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923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Food CO-OP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50 minute drive</a:t>
            </a:r>
          </a:p>
          <a:p>
            <a:r>
              <a:rPr lang="en-US" dirty="0" smtClean="0"/>
              <a:t>Discount for nonprofit and university events</a:t>
            </a:r>
          </a:p>
          <a:p>
            <a:r>
              <a:rPr lang="en-US" dirty="0" smtClean="0"/>
              <a:t>Let them know what you need in advance (2 weeks)</a:t>
            </a:r>
          </a:p>
          <a:p>
            <a:r>
              <a:rPr lang="en-US" dirty="0" smtClean="0"/>
              <a:t>Bulk order</a:t>
            </a:r>
          </a:p>
          <a:p>
            <a:r>
              <a:rPr lang="en-US" dirty="0" smtClean="0"/>
              <a:t>Price Comparable to Costco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1512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8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11822" r="6778" b="15546"/>
          <a:stretch/>
        </p:blipFill>
        <p:spPr bwMode="auto">
          <a:xfrm>
            <a:off x="381000" y="1552183"/>
            <a:ext cx="826570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41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Food Options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Strategize between </a:t>
            </a:r>
            <a:r>
              <a:rPr lang="en-US" dirty="0" err="1" smtClean="0"/>
              <a:t>Lassens</a:t>
            </a:r>
            <a:r>
              <a:rPr lang="en-US" dirty="0" smtClean="0"/>
              <a:t> and Costco</a:t>
            </a:r>
          </a:p>
          <a:p>
            <a:pPr lvl="1"/>
            <a:r>
              <a:rPr lang="en-US" dirty="0" smtClean="0"/>
              <a:t>Balance between budget needs and sustainability</a:t>
            </a:r>
          </a:p>
          <a:p>
            <a:pPr lvl="1"/>
            <a:endParaRPr lang="en-US" dirty="0"/>
          </a:p>
          <a:p>
            <a:r>
              <a:rPr lang="en-US" dirty="0" smtClean="0"/>
              <a:t>What places would you like to see added to the approved caterers list?</a:t>
            </a:r>
          </a:p>
          <a:p>
            <a:endParaRPr lang="en-US" dirty="0"/>
          </a:p>
          <a:p>
            <a:r>
              <a:rPr lang="en-US" dirty="0" smtClean="0"/>
              <a:t>Written Sustainable Food Guide specific to the Reserve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8560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/>
              <a:t>Recycling 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28600">
              <a:spcBef>
                <a:spcPts val="281"/>
              </a:spcBef>
              <a:buSzPct val="40000"/>
              <a:buNone/>
              <a:defRPr sz="1800"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328600">
              <a:spcBef>
                <a:spcPts val="281"/>
              </a:spcBef>
              <a:buSzPct val="40000"/>
              <a:defRPr sz="1800"/>
            </a:pPr>
            <a:r>
              <a:rPr lang="en-US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Post more consistent signs </a:t>
            </a:r>
            <a:r>
              <a:rPr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to </a:t>
            </a:r>
            <a:r>
              <a:rPr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inform occupants what materials are recyclable (PACES can provide</a:t>
            </a:r>
            <a:r>
              <a:rPr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302312">
              <a:spcBef>
                <a:spcPts val="1617"/>
              </a:spcBef>
              <a:buSzPct val="40000"/>
              <a:defRPr sz="1800"/>
            </a:pPr>
            <a:r>
              <a:rPr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Pair Trash and Recycling </a:t>
            </a:r>
            <a:r>
              <a:rPr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Bins</a:t>
            </a:r>
            <a:endParaRPr sz="25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302312">
              <a:spcBef>
                <a:spcPts val="1617"/>
              </a:spcBef>
              <a:buSzPct val="40000"/>
              <a:defRPr sz="1800"/>
            </a:pPr>
            <a:r>
              <a:rPr lang="en-US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Consider </a:t>
            </a: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purchasing </a:t>
            </a:r>
            <a:r>
              <a:rPr lang="en-US" sz="2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100% post-consumer </a:t>
            </a: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recycled paper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455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810133" y="2559050"/>
            <a:ext cx="7804548" cy="1518048"/>
          </a:xfrm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 lvl="0">
              <a:defRPr sz="1800"/>
            </a:pPr>
            <a:r>
              <a:rPr sz="5600"/>
              <a:t>Energy and Atmosphere</a:t>
            </a:r>
          </a:p>
        </p:txBody>
      </p:sp>
    </p:spTree>
    <p:extLst>
      <p:ext uri="{BB962C8B-B14F-4D97-AF65-F5344CB8AC3E}">
        <p14:creationId xmlns:p14="http://schemas.microsoft.com/office/powerpoint/2010/main" val="9224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dirty="0" smtClean="0"/>
              <a:t>Composting</a:t>
            </a:r>
            <a:endParaRPr lang="en-US" sz="5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Need : 45 gallons a month</a:t>
            </a:r>
          </a:p>
          <a:p>
            <a:pPr lvl="1"/>
            <a:r>
              <a:rPr lang="en-US" dirty="0" smtClean="0"/>
              <a:t>Contamination</a:t>
            </a:r>
          </a:p>
          <a:p>
            <a:pPr lvl="1"/>
            <a:r>
              <a:rPr lang="en-US" dirty="0"/>
              <a:t>Travel ( annually 0.13 tons of CO</a:t>
            </a:r>
            <a:r>
              <a:rPr lang="en-US" baseline="-25000" dirty="0"/>
              <a:t>2 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Landfill (annually 1.56 tons of CO</a:t>
            </a:r>
            <a:r>
              <a:rPr lang="en-US" baseline="-25000" dirty="0" smtClean="0"/>
              <a:t>2 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Standard Aerobic Composting techniques</a:t>
            </a:r>
          </a:p>
          <a:p>
            <a:pPr lvl="1"/>
            <a:r>
              <a:rPr lang="en-US" dirty="0" smtClean="0"/>
              <a:t>Pest Management</a:t>
            </a:r>
          </a:p>
          <a:p>
            <a:pPr lvl="1"/>
            <a:r>
              <a:rPr lang="en-US" dirty="0" smtClean="0"/>
              <a:t>Staff Time</a:t>
            </a:r>
          </a:p>
          <a:p>
            <a:pPr lvl="1"/>
            <a:r>
              <a:rPr lang="en-US" dirty="0" smtClean="0"/>
              <a:t>Limited types of material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23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14" y="5029200"/>
            <a:ext cx="1737986" cy="16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In-Vessel Composting Solutions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GMT Earth Cube</a:t>
            </a:r>
          </a:p>
          <a:p>
            <a:pPr lvl="1"/>
            <a:r>
              <a:rPr lang="en-US" dirty="0" smtClean="0"/>
              <a:t>Fully Enclosed</a:t>
            </a:r>
          </a:p>
          <a:p>
            <a:pPr lvl="2"/>
            <a:r>
              <a:rPr lang="en-US" dirty="0" smtClean="0"/>
              <a:t>No odor, no pests</a:t>
            </a:r>
          </a:p>
          <a:p>
            <a:pPr lvl="1"/>
            <a:r>
              <a:rPr lang="en-US" dirty="0" smtClean="0"/>
              <a:t>285 gallons : 50 </a:t>
            </a:r>
            <a:r>
              <a:rPr lang="en-US" dirty="0" err="1" smtClean="0"/>
              <a:t>lbs</a:t>
            </a:r>
            <a:r>
              <a:rPr lang="en-US" dirty="0" smtClean="0"/>
              <a:t>/day</a:t>
            </a:r>
          </a:p>
          <a:p>
            <a:pPr lvl="1"/>
            <a:r>
              <a:rPr lang="en-US" dirty="0" smtClean="0"/>
              <a:t>Accepts meats, dairy, oils, containers</a:t>
            </a:r>
          </a:p>
          <a:p>
            <a:pPr lvl="1"/>
            <a:r>
              <a:rPr lang="en-US" dirty="0" smtClean="0"/>
              <a:t>21 to 30 days in-vessel</a:t>
            </a:r>
          </a:p>
          <a:p>
            <a:pPr lvl="1"/>
            <a:r>
              <a:rPr lang="en-US" dirty="0" smtClean="0"/>
              <a:t>Off-Grid</a:t>
            </a:r>
            <a:r>
              <a:rPr lang="en-US" dirty="0"/>
              <a:t> </a:t>
            </a:r>
            <a:r>
              <a:rPr lang="en-US" dirty="0" smtClean="0"/>
              <a:t>: 50 MW PV</a:t>
            </a:r>
            <a:endParaRPr lang="en-US" dirty="0"/>
          </a:p>
          <a:p>
            <a:pPr lvl="1"/>
            <a:r>
              <a:rPr lang="en-US" dirty="0" smtClean="0"/>
              <a:t>Funded by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8" y="2285999"/>
            <a:ext cx="3871027" cy="330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9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20048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6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Composting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43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Compost Management Plan</a:t>
            </a:r>
          </a:p>
          <a:p>
            <a:pPr marL="0" indent="0">
              <a:buNone/>
            </a:pPr>
            <a:endParaRPr lang="en-US" sz="1400" dirty="0" smtClean="0"/>
          </a:p>
          <a:p>
            <a:pPr>
              <a:buFontTx/>
              <a:buChar char="-"/>
            </a:pPr>
            <a:r>
              <a:rPr lang="en-US" sz="2400" dirty="0" smtClean="0"/>
              <a:t>Mandatory: Compostable utensils &amp; containers</a:t>
            </a:r>
          </a:p>
          <a:p>
            <a:pPr>
              <a:buFontTx/>
              <a:buChar char="-"/>
            </a:pPr>
            <a:r>
              <a:rPr lang="en-US" sz="2400" dirty="0" smtClean="0"/>
              <a:t>Compost bin system</a:t>
            </a:r>
          </a:p>
          <a:p>
            <a:pPr>
              <a:buFontTx/>
              <a:buChar char="-"/>
            </a:pPr>
            <a:r>
              <a:rPr lang="en-US" sz="2400" dirty="0" smtClean="0"/>
              <a:t>Education for permanent and temporary occupants</a:t>
            </a:r>
          </a:p>
          <a:p>
            <a:pPr>
              <a:buFontTx/>
              <a:buChar char="-"/>
            </a:pPr>
            <a:r>
              <a:rPr lang="en-US" sz="2400" dirty="0" smtClean="0"/>
              <a:t>Usage plan: nursery, orchard?</a:t>
            </a:r>
          </a:p>
          <a:p>
            <a:pPr>
              <a:buFontTx/>
              <a:buChar char="-"/>
            </a:pPr>
            <a:r>
              <a:rPr lang="en-US" sz="2400" dirty="0" smtClean="0"/>
              <a:t>Updating policy for other waste types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Student Partnerships</a:t>
            </a:r>
          </a:p>
          <a:p>
            <a:pPr>
              <a:buFontTx/>
              <a:buChar char="-"/>
            </a:pPr>
            <a:r>
              <a:rPr lang="en-US" sz="2400" dirty="0" smtClean="0"/>
              <a:t>PACES</a:t>
            </a:r>
          </a:p>
          <a:p>
            <a:pPr>
              <a:buFontTx/>
              <a:buChar char="-"/>
            </a:pPr>
            <a:r>
              <a:rPr lang="en-US" sz="2400" dirty="0" smtClean="0"/>
              <a:t>Environmental Affairs Board</a:t>
            </a:r>
          </a:p>
          <a:p>
            <a:pPr>
              <a:buFontTx/>
              <a:buChar char="-"/>
            </a:pPr>
            <a:r>
              <a:rPr lang="en-US" sz="2400" dirty="0" smtClean="0"/>
              <a:t>Zero Waste Committee</a:t>
            </a:r>
          </a:p>
          <a:p>
            <a:pPr>
              <a:buFontTx/>
              <a:buChar char="-"/>
            </a:pPr>
            <a:r>
              <a:rPr lang="en-US" sz="2400" dirty="0" smtClean="0"/>
              <a:t>Facilities Interns</a:t>
            </a:r>
          </a:p>
          <a:p>
            <a:pPr>
              <a:buFontTx/>
              <a:buChar char="-"/>
            </a:pPr>
            <a:r>
              <a:rPr lang="en-US" sz="2400" dirty="0" smtClean="0"/>
              <a:t>Others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5388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ZipCar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 Zipcar to day visitors from main campus: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 vehicle car-sharing 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service:</a:t>
            </a:r>
          </a:p>
          <a:p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cars on campus </a:t>
            </a:r>
          </a:p>
          <a:p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Isla 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Vista</a:t>
            </a:r>
          </a:p>
          <a:p>
            <a:pPr marL="0" indent="0">
              <a:buNone/>
            </a:pPr>
            <a:endParaRPr lang="en-US" sz="25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eserve 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car: 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hours or the entire day, online or through your mobile 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device. All UCSB Staff &amp; Faculty have no application fee or membership fee</a:t>
            </a:r>
            <a:endParaRPr lang="en-US" sz="25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Incentivize Carpooling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encouragement and praise for carpooling</a:t>
            </a:r>
          </a:p>
          <a:p>
            <a:r>
              <a:rPr lang="en-US" dirty="0" smtClean="0"/>
              <a:t>Reduce a price</a:t>
            </a:r>
            <a:endParaRPr lang="en-US" dirty="0" smtClean="0"/>
          </a:p>
          <a:p>
            <a:r>
              <a:rPr lang="en-US" dirty="0" smtClean="0"/>
              <a:t>Rewards</a:t>
            </a:r>
          </a:p>
          <a:p>
            <a:pPr lvl="1"/>
            <a:r>
              <a:rPr lang="en-US" dirty="0" smtClean="0"/>
              <a:t>Raffle for the carpoolers of the month</a:t>
            </a:r>
          </a:p>
          <a:p>
            <a:r>
              <a:rPr lang="en-US" dirty="0" smtClean="0"/>
              <a:t>Charge a “per car” fee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Congratulations!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altLang="en-US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altLang="en-US" dirty="0" smtClean="0"/>
              <a:t>The department of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altLang="en-US" dirty="0" smtClean="0"/>
              <a:t>Sedgwick is </a:t>
            </a:r>
            <a:endParaRPr lang="en-US" altLang="en-US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altLang="en-US" sz="5400" b="1" dirty="0" smtClean="0">
                <a:solidFill>
                  <a:srgbClr val="FFC000"/>
                </a:solidFill>
              </a:rPr>
              <a:t>Gold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altLang="en-US" dirty="0" smtClean="0"/>
              <a:t>Certified</a:t>
            </a:r>
            <a:endParaRPr lang="en-US" altLang="en-US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79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PACES Assessment Checklist</a:t>
            </a:r>
          </a:p>
        </p:txBody>
      </p:sp>
      <p:pic>
        <p:nvPicPr>
          <p:cNvPr id="56323" name="Picture 4" descr="https://encrypted-tbn0.gstatic.com/images?q=tbn:ANd9GcQld59odmZFc7wIjEEVw-vk8eSYd14gVwOcjhy_REQDSQHYM8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/>
          <a:stretch>
            <a:fillRect/>
          </a:stretch>
        </p:blipFill>
        <p:spPr bwMode="auto">
          <a:xfrm>
            <a:off x="3638550" y="3581400"/>
            <a:ext cx="20193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3072" y="851237"/>
            <a:ext cx="3510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Next Steps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390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Thank you 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720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700" dirty="0" smtClean="0"/>
              <a:t>For questions, comments, or inquires, please contact: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altLang="en-US" sz="27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 smtClean="0"/>
              <a:t>Kristyn Payne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/>
              <a:t>Green </a:t>
            </a:r>
            <a:r>
              <a:rPr lang="en-US" altLang="en-US" sz="2700" dirty="0" smtClean="0"/>
              <a:t>Office Coordinator</a:t>
            </a:r>
            <a:endParaRPr lang="en-US" altLang="en-US" sz="27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/>
              <a:t>UCSB Sustainability- </a:t>
            </a:r>
            <a:r>
              <a:rPr lang="en-US" altLang="en-US" sz="2700" dirty="0" smtClean="0"/>
              <a:t>PACES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 smtClean="0">
                <a:hlinkClick r:id="rId2"/>
              </a:rPr>
              <a:t>kristyn.a.payne@gmail.com</a:t>
            </a:r>
            <a:endParaRPr lang="en-US" altLang="en-US" sz="27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 smtClean="0"/>
              <a:t>(707) 498-4935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1638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5673">
              <a:defRPr sz="6643">
                <a:solidFill>
                  <a:srgbClr val="8560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/>
              <a:t>Natural Light &amp; Task Lamps 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76200" y="1752600"/>
            <a:ext cx="4897498" cy="548461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36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M</a:t>
            </a:r>
            <a:r>
              <a:rPr lang="en-US" sz="36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ix </a:t>
            </a:r>
            <a:r>
              <a:rPr lang="en-US" sz="36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of overhead and natural lighting </a:t>
            </a:r>
          </a:p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lang="en-US" sz="36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36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We </a:t>
            </a:r>
            <a:r>
              <a:rPr lang="en-US" sz="36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appreciate </a:t>
            </a:r>
            <a:r>
              <a:rPr lang="en-US" sz="36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the use of task lamps to mitigate the use of overhead lighting and centralize lighting</a:t>
            </a:r>
          </a:p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lang="en-US" sz="36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36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Signage for lighting conservation was found </a:t>
            </a:r>
            <a:r>
              <a:rPr lang="en-US" sz="36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in offices and </a:t>
            </a:r>
            <a:r>
              <a:rPr lang="en-US" sz="36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PACES congratulates your department in promoting better energy practices </a:t>
            </a:r>
            <a:endParaRPr lang="en-US" sz="36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422"/>
              </a:spcBef>
              <a:buSzPct val="40000"/>
              <a:buNone/>
              <a:defRPr sz="1800"/>
            </a:pPr>
            <a:endParaRPr lang="en-US" sz="3600" dirty="0" smtClean="0"/>
          </a:p>
          <a:p>
            <a:pPr>
              <a:spcBef>
                <a:spcPts val="422"/>
              </a:spcBef>
              <a:buSzPct val="40000"/>
              <a:buFont typeface="Wingdings" charset="2"/>
              <a:buChar char="q"/>
              <a:defRPr sz="1800"/>
            </a:pPr>
            <a:endParaRPr lang="en-US" sz="3600" dirty="0" smtClean="0"/>
          </a:p>
          <a:p>
            <a:pPr marL="596944" indent="-596944">
              <a:spcBef>
                <a:spcPts val="422"/>
              </a:spcBef>
              <a:buSzPct val="40000"/>
              <a:buBlip>
                <a:blip r:embed="rId3"/>
              </a:buBlip>
              <a:defRPr sz="1800"/>
            </a:pP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35" y="2667000"/>
            <a:ext cx="396278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Electronic </a:t>
            </a:r>
            <a:r>
              <a:rPr lang="en-US" sz="5600" dirty="0" smtClean="0"/>
              <a:t>E</a:t>
            </a:r>
            <a:r>
              <a:rPr sz="5600" dirty="0" smtClean="0"/>
              <a:t>quipment</a:t>
            </a:r>
            <a:endParaRPr sz="5600" dirty="0"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69726" y="1830586"/>
            <a:ext cx="7788474" cy="4420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1883" indent="-351883" defTabSz="328600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Your department makes great use of    centralized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printers</a:t>
            </a:r>
          </a:p>
          <a:p>
            <a:pPr marL="351883" indent="-351883" defTabSz="328600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Unplug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electronic equipment when not in use</a:t>
            </a:r>
          </a:p>
          <a:p>
            <a:pPr marL="461681" lvl="1" indent="-247376" defTabSz="328600">
              <a:lnSpc>
                <a:spcPct val="90000"/>
              </a:lnSpc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Power strips are a great tool for efficiently turning equipment on and off, as long as they are placed in easily accessible 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areas</a:t>
            </a:r>
            <a:endParaRPr lang="en-US"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1681" lvl="1" indent="-247376" defTabSz="328600">
              <a:lnSpc>
                <a:spcPct val="90000"/>
              </a:lnSpc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endParaRPr lang="en-US" sz="25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1681" lvl="1" indent="-247376" defTabSz="328600">
              <a:lnSpc>
                <a:spcPct val="90000"/>
              </a:lnSpc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endParaRPr lang="en-US" sz="18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149153" indent="-247376" defTabSz="328600">
              <a:lnSpc>
                <a:spcPct val="90000"/>
              </a:lnSpc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endParaRPr lang="en-US" sz="24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776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Electronic </a:t>
            </a:r>
            <a:r>
              <a:rPr lang="en-US" sz="5600" dirty="0" smtClean="0"/>
              <a:t>E</a:t>
            </a:r>
            <a:r>
              <a:rPr sz="5600" dirty="0" smtClean="0"/>
              <a:t>quipment</a:t>
            </a:r>
            <a:endParaRPr sz="5600" dirty="0"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4727216" cy="442019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3363" indent="-333363" defTabSz="328600">
              <a:lnSpc>
                <a:spcPct val="90000"/>
              </a:lnSpc>
              <a:spcBef>
                <a:spcPts val="1758"/>
              </a:spcBef>
              <a:buSzPct val="40000"/>
              <a:buBlip>
                <a:blip r:embed="rId3"/>
              </a:buBlip>
              <a:defRPr sz="1800"/>
            </a:pPr>
            <a:r>
              <a:rPr sz="2000" b="1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DID </a:t>
            </a:r>
            <a:r>
              <a:rPr sz="2000" b="1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You Know</a:t>
            </a:r>
            <a:r>
              <a:rPr sz="2000" b="1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??</a:t>
            </a:r>
            <a:endParaRPr lang="en-US" sz="2000" b="1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33363" indent="-333363" defTabSz="328600">
              <a:lnSpc>
                <a:spcPct val="90000"/>
              </a:lnSpc>
              <a:spcBef>
                <a:spcPts val="1758"/>
              </a:spcBef>
              <a:buSzPct val="40000"/>
              <a:buBlip>
                <a:blip r:embed="rId3"/>
              </a:buBlip>
              <a:defRPr sz="1800"/>
            </a:pPr>
            <a:endParaRPr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476233" lvl="1" indent="-261928" defTabSz="328600">
              <a:lnSpc>
                <a:spcPct val="90000"/>
              </a:lnSpc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Known as “vampire plugs,” electronic equipment plugs can consume energy even when turned off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24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14305" lvl="1" indent="0" defTabSz="328600">
              <a:lnSpc>
                <a:spcPct val="90000"/>
              </a:lnSpc>
              <a:spcBef>
                <a:spcPts val="281"/>
              </a:spcBef>
              <a:buSzPct val="40000"/>
              <a:buNone/>
              <a:defRPr sz="1800"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32578" lvl="1" indent="-218273" defTabSz="328600">
              <a:lnSpc>
                <a:spcPct val="90000"/>
              </a:lnSpc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A cell phone charger can consume 0.26 watts when not in use while computer chargers can consume 66 watts!</a:t>
            </a:r>
          </a:p>
        </p:txBody>
      </p:sp>
      <p:pic>
        <p:nvPicPr>
          <p:cNvPr id="46" name="image7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374562" y="2346988"/>
            <a:ext cx="3644893" cy="38796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73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Heaters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PACES discourages </a:t>
            </a:r>
            <a:r>
              <a:rPr lang="en-US" dirty="0"/>
              <a:t>the use of ceramic space heaters or any personal space heaters that use convection (i.e. hot coil and fan). These are the greatest energy user and fire hazard.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70" y="3733800"/>
            <a:ext cx="553034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Refrigerators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Star Refrigerator in Kitchen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Be sure to unplug refrigerators not in use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Apartment mini fridge</a:t>
            </a:r>
          </a:p>
          <a:p>
            <a:pPr lvl="1"/>
            <a:r>
              <a:rPr lang="en-US" dirty="0" smtClean="0"/>
              <a:t>Garage Fridge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5" b="2094"/>
          <a:stretch/>
        </p:blipFill>
        <p:spPr bwMode="auto">
          <a:xfrm>
            <a:off x="4724400" y="3200400"/>
            <a:ext cx="3800605" cy="343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app.box.com/representation/file_version_45266125369/image_2048_jpg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Renovations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 of Leadership</a:t>
            </a:r>
          </a:p>
          <a:p>
            <a:pPr lvl="1"/>
            <a:r>
              <a:rPr lang="en-US" dirty="0" smtClean="0"/>
              <a:t>Contact with multiple sustainability professionals </a:t>
            </a:r>
          </a:p>
          <a:p>
            <a:pPr lvl="1"/>
            <a:r>
              <a:rPr lang="en-US" dirty="0" smtClean="0"/>
              <a:t>Sustainable furniture in previous renovations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LEED Gold</a:t>
            </a:r>
          </a:p>
          <a:p>
            <a:pPr lvl="1"/>
            <a:r>
              <a:rPr lang="en-US" dirty="0" smtClean="0"/>
              <a:t>UCSB precedent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CSB Sustainabil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UCSB Sustainability</Template>
  <TotalTime>1242</TotalTime>
  <Words>1091</Words>
  <Application>Microsoft Office PowerPoint</Application>
  <PresentationFormat>On-screen Show (4:3)</PresentationFormat>
  <Paragraphs>228</Paragraphs>
  <Slides>39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UCSB Sustainability</vt:lpstr>
      <vt:lpstr>Sedgwick Reserve     Sustainability &amp; Climate Action Assessment Results </vt:lpstr>
      <vt:lpstr>Overview</vt:lpstr>
      <vt:lpstr>Energy and Atmosphere</vt:lpstr>
      <vt:lpstr>Natural Light &amp; Task Lamps </vt:lpstr>
      <vt:lpstr>Electronic Equipment</vt:lpstr>
      <vt:lpstr>Electronic Equipment</vt:lpstr>
      <vt:lpstr>Personal Heaters</vt:lpstr>
      <vt:lpstr>Refrigerators </vt:lpstr>
      <vt:lpstr>Renovations</vt:lpstr>
      <vt:lpstr> LCOGT Observatory</vt:lpstr>
      <vt:lpstr>LCOGT Observatory </vt:lpstr>
      <vt:lpstr>LCOGT Observatory</vt:lpstr>
      <vt:lpstr>Communications and Training</vt:lpstr>
      <vt:lpstr>Communications &amp; Training</vt:lpstr>
      <vt:lpstr>Communication &amp; Training</vt:lpstr>
      <vt:lpstr>Indoor Environmental Quality</vt:lpstr>
      <vt:lpstr>Invest</vt:lpstr>
      <vt:lpstr>Invest</vt:lpstr>
      <vt:lpstr>Bleach Alternative</vt:lpstr>
      <vt:lpstr>Invest</vt:lpstr>
      <vt:lpstr>Knowing What to Look for in Purchasing Sustainable Products</vt:lpstr>
      <vt:lpstr>Ergonomics </vt:lpstr>
      <vt:lpstr>PowerPoint Presentation</vt:lpstr>
      <vt:lpstr>Materials and Resources </vt:lpstr>
      <vt:lpstr>Food Systems</vt:lpstr>
      <vt:lpstr>IV Food CO-OP</vt:lpstr>
      <vt:lpstr>Seasonal</vt:lpstr>
      <vt:lpstr>Other Food Options</vt:lpstr>
      <vt:lpstr>Recycling </vt:lpstr>
      <vt:lpstr>Composting</vt:lpstr>
      <vt:lpstr>In-Vessel Composting Solutions</vt:lpstr>
      <vt:lpstr>PowerPoint Presentation</vt:lpstr>
      <vt:lpstr>Composting Next Steps</vt:lpstr>
      <vt:lpstr>Transportation</vt:lpstr>
      <vt:lpstr>ZipCar</vt:lpstr>
      <vt:lpstr>Incentivize Carpooling</vt:lpstr>
      <vt:lpstr>Congratulations! </vt:lpstr>
      <vt:lpstr>PACES Assessment Checklist</vt:lpstr>
      <vt:lpstr>Thank you </vt:lpstr>
    </vt:vector>
  </TitlesOfParts>
  <Company>UCSB MRL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Stewart</dc:creator>
  <cp:lastModifiedBy>Kristyn</cp:lastModifiedBy>
  <cp:revision>91</cp:revision>
  <dcterms:created xsi:type="dcterms:W3CDTF">2012-09-18T22:54:37Z</dcterms:created>
  <dcterms:modified xsi:type="dcterms:W3CDTF">2016-04-22T15:21:31Z</dcterms:modified>
</cp:coreProperties>
</file>