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81" r:id="rId2"/>
    <p:sldId id="282" r:id="rId3"/>
    <p:sldId id="257" r:id="rId4"/>
    <p:sldId id="258" r:id="rId5"/>
    <p:sldId id="294" r:id="rId6"/>
    <p:sldId id="260" r:id="rId7"/>
    <p:sldId id="283" r:id="rId8"/>
    <p:sldId id="269" r:id="rId9"/>
    <p:sldId id="261" r:id="rId10"/>
    <p:sldId id="262" r:id="rId11"/>
    <p:sldId id="284" r:id="rId12"/>
    <p:sldId id="263" r:id="rId13"/>
    <p:sldId id="264" r:id="rId14"/>
    <p:sldId id="265" r:id="rId15"/>
    <p:sldId id="266" r:id="rId16"/>
    <p:sldId id="285" r:id="rId17"/>
    <p:sldId id="268" r:id="rId18"/>
    <p:sldId id="271" r:id="rId19"/>
    <p:sldId id="273" r:id="rId20"/>
    <p:sldId id="274" r:id="rId21"/>
    <p:sldId id="275" r:id="rId22"/>
    <p:sldId id="277" r:id="rId23"/>
    <p:sldId id="278" r:id="rId24"/>
    <p:sldId id="295" r:id="rId25"/>
    <p:sldId id="289" r:id="rId26"/>
    <p:sldId id="290" r:id="rId27"/>
    <p:sldId id="292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FB22A-B2CA-48DA-AD91-FDB0E1371D78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9418D-E810-464F-AB75-52E2876C9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4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98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586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336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8142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60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01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740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03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64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42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87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376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C62468D2-98D3-4434-AFBF-7C70E7F34F7B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2089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688F401-AE9C-407E-ABC2-1B3855D5293A}" type="slidenum">
              <a:rPr lang="en-US" altLang="en-US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149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27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3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02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02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98512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85630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20000"/>
            <a:lum/>
          </a:blip>
          <a:srcRect/>
          <a:stretch>
            <a:fillRect r="-35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44B1-DDC3-4C87-A12E-2C657E37CA75}" type="datetimeFigureOut">
              <a:rPr lang="en-US" smtClean="0"/>
              <a:pPr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hs.ucsb.edu/trainin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tap.ucsb.edu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yn.a.payne@gmail.com" TargetMode="External"/><Relationship Id="rId2" Type="http://schemas.openxmlformats.org/officeDocument/2006/relationships/hyperlink" Target="mailto:ashley.ng.stewart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5400" b="1" dirty="0" smtClean="0"/>
              <a:t>University Center </a:t>
            </a:r>
            <a:br>
              <a:rPr lang="en-US" altLang="en-US" sz="5400" b="1" dirty="0" smtClean="0"/>
            </a:br>
            <a:r>
              <a:rPr lang="en-US" altLang="en-US" sz="5400" b="1" dirty="0" smtClean="0"/>
              <a:t>Administration</a:t>
            </a: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4500" b="1" dirty="0" smtClean="0"/>
              <a:t>  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Sustainability &amp; Climate Action Plan 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Composed and Presented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By PACES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900" dirty="0" smtClean="0">
                <a:solidFill>
                  <a:srgbClr val="898989"/>
                </a:solidFill>
              </a:rPr>
              <a:t>April 2016</a:t>
            </a:r>
          </a:p>
        </p:txBody>
      </p:sp>
    </p:spTree>
    <p:extLst>
      <p:ext uri="{BB962C8B-B14F-4D97-AF65-F5344CB8AC3E}">
        <p14:creationId xmlns:p14="http://schemas.microsoft.com/office/powerpoint/2010/main" val="334797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 lvl="0">
              <a:defRPr sz="1800"/>
            </a:pPr>
            <a:r>
              <a:rPr sz="4800" dirty="0"/>
              <a:t>Communication </a:t>
            </a:r>
            <a:r>
              <a:rPr lang="en-US" sz="4800" dirty="0" smtClean="0"/>
              <a:t>&amp;</a:t>
            </a:r>
            <a:r>
              <a:rPr sz="4800" dirty="0" smtClean="0"/>
              <a:t> </a:t>
            </a:r>
            <a:r>
              <a:rPr lang="en-US" sz="4800" dirty="0"/>
              <a:t>T</a:t>
            </a:r>
            <a:r>
              <a:rPr sz="4800" dirty="0" smtClean="0"/>
              <a:t>raining</a:t>
            </a:r>
            <a:endParaRPr sz="4800" dirty="0"/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Most occupants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have never received any training or education regarding environmental sustainability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Discuss sustainability during meetings and via e-mail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Solicit feedback from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staff, students, and faculty in your department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about sustainability polic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ies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800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 lvl="0">
              <a:defRPr sz="1800"/>
            </a:pPr>
            <a:r>
              <a:rPr sz="4800" dirty="0"/>
              <a:t>Communication </a:t>
            </a:r>
            <a:r>
              <a:rPr lang="en-US" sz="4800" dirty="0"/>
              <a:t>&amp;</a:t>
            </a:r>
            <a:r>
              <a:rPr sz="4800" dirty="0" smtClean="0"/>
              <a:t> </a:t>
            </a:r>
            <a:r>
              <a:rPr lang="en-US" sz="4800" dirty="0" smtClean="0"/>
              <a:t>T</a:t>
            </a:r>
            <a:r>
              <a:rPr sz="4800" dirty="0" smtClean="0"/>
              <a:t>raining</a:t>
            </a:r>
            <a:endParaRPr sz="4800" dirty="0"/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Encourage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employees to play an active role in helping 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department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reduce 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its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impact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on the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environment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77890">
              <a:spcBef>
                <a:spcPts val="352"/>
              </a:spcBef>
              <a:buSzPct val="40000"/>
              <a:buNone/>
              <a:defRPr sz="1800"/>
            </a:pPr>
            <a:endParaRPr lang="en-US" sz="2400" dirty="0"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Increase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knowledge of where materials can be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recycled</a:t>
            </a: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49238" lvl="1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can provide effective signage</a:t>
            </a:r>
            <a:endParaRPr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74093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/>
              <a:t>Communication </a:t>
            </a:r>
            <a:r>
              <a:rPr lang="en-US" sz="4700" dirty="0" smtClean="0"/>
              <a:t>&amp;</a:t>
            </a:r>
            <a:r>
              <a:rPr sz="4700" dirty="0" smtClean="0"/>
              <a:t> </a:t>
            </a:r>
            <a:r>
              <a:rPr lang="en-US" sz="4700" dirty="0" smtClean="0"/>
              <a:t>Training</a:t>
            </a:r>
            <a:endParaRPr sz="4700" dirty="0"/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83524" indent="-483524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Department Sustainability Plan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Invite PACES to help facilitate a more in-depth departmental discussion on how to collectively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practice sustainability</a:t>
            </a:r>
            <a:r>
              <a:rPr 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– training</a:t>
            </a: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Set realistic goals for the next quarter, year, and decade with </a:t>
            </a:r>
            <a:r>
              <a:rPr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timelines</a:t>
            </a:r>
            <a:endParaRPr lang="en-US" sz="20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2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communicating the department’s sustainability goals to the team planning the departmental renovation</a:t>
            </a: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lvl="1" indent="22502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Clr>
                <a:srgbClr val="625B48"/>
              </a:buClr>
              <a:buSzPct val="100000"/>
              <a:buNone/>
              <a:defRPr sz="1800"/>
            </a:pPr>
            <a:r>
              <a:rPr sz="25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  <a:endParaRPr sz="2500" b="1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sz="21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</a:t>
            </a:r>
            <a:r>
              <a:rPr sz="21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can gladly give a presentation on specific sustainability topics to the staff</a:t>
            </a:r>
            <a:endParaRPr sz="21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59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818909" y="2471295"/>
            <a:ext cx="7804548" cy="151804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14095">
              <a:defRPr sz="6687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/>
              <a:t>Indoor Environmental Quality</a:t>
            </a:r>
          </a:p>
        </p:txBody>
      </p:sp>
    </p:spTree>
    <p:extLst>
      <p:ext uri="{BB962C8B-B14F-4D97-AF65-F5344CB8AC3E}">
        <p14:creationId xmlns:p14="http://schemas.microsoft.com/office/powerpoint/2010/main" val="76261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 smtClean="0"/>
              <a:t>Invest</a:t>
            </a:r>
            <a:endParaRPr sz="5300" dirty="0"/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0" y="1752600"/>
            <a:ext cx="9144000" cy="5105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357353">
              <a:spcBef>
                <a:spcPts val="352"/>
              </a:spcBef>
              <a:buSzPct val="40000"/>
              <a:buNone/>
              <a:defRPr sz="1800"/>
            </a:pPr>
            <a:endParaRPr sz="2300" dirty="0">
              <a:latin typeface="Verdana"/>
              <a:ea typeface="Verdana"/>
              <a:cs typeface="Verdana"/>
              <a:sym typeface="Verdana"/>
            </a:endParaRPr>
          </a:p>
          <a:p>
            <a:pPr marL="804386" lvl="1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recommends 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organizing </a:t>
            </a: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 Building Operations space and removing any 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unnecessary </a:t>
            </a: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products or equipment</a:t>
            </a:r>
            <a:endParaRPr lang="en-US" sz="2400" dirty="0">
              <a:latin typeface="Verdana"/>
              <a:ea typeface="Verdana"/>
              <a:cs typeface="Verdana"/>
              <a:sym typeface="Verdana"/>
            </a:endParaRPr>
          </a:p>
          <a:p>
            <a:pPr marL="1204436" lvl="2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Reduce </a:t>
            </a:r>
            <a:r>
              <a:rPr sz="23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exposure to toxic chemicals </a:t>
            </a: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like bleach </a:t>
            </a:r>
            <a:r>
              <a:rPr sz="23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and ammonia that can cause skin </a:t>
            </a: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irritation</a:t>
            </a:r>
            <a:endParaRPr lang="en-US" sz="23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04436" lvl="2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Make </a:t>
            </a:r>
            <a:r>
              <a:rPr sz="23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sure the cleaning chemical is Green </a:t>
            </a: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Seal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3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certified to avoid potential green </a:t>
            </a:r>
            <a:r>
              <a:rPr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washing</a:t>
            </a:r>
            <a:endParaRPr lang="en-US" sz="23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04436" lvl="2" indent="-571329" defTabSz="357353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Clear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out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cabinets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of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paint and sprays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no longer </a:t>
            </a:r>
            <a:r>
              <a:rPr lang="en-US" sz="23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needed</a:t>
            </a:r>
          </a:p>
        </p:txBody>
      </p:sp>
      <p:pic>
        <p:nvPicPr>
          <p:cNvPr id="64" name="image3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7002272" y="280500"/>
            <a:ext cx="1877203" cy="175260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830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Invest</a:t>
            </a:r>
            <a:endParaRPr sz="5600" dirty="0"/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xfrm>
            <a:off x="457200" y="1417638"/>
            <a:ext cx="8393723" cy="6629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3439" indent="-253439" defTabSz="246451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Use Environmentally friendly cleaning solutions in office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spaces</a:t>
            </a:r>
            <a:r>
              <a:rPr lang="en-US"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(such as Green Star Spray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) – not Lysol wipes to clean desks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53439" indent="-253439" defTabSz="246451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V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olatile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organic compounds (VOCs) are the substances that vaporize at room temperature and can cause a variety of health issues from eye and nose irrigation to cancer. 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348134" lvl="1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Often found in paints, cleaning supplies, pesticides, office equipment (ex copiers and printers), etc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8184" lvl="2" indent="-187406" defTabSz="246451">
              <a:spcBef>
                <a:spcPts val="211"/>
              </a:spcBef>
              <a:buSzPct val="40000"/>
              <a:buBlip>
                <a:blip r:embed="rId3"/>
              </a:buBlip>
              <a:defRPr sz="1800"/>
            </a:pPr>
            <a:r>
              <a:rPr lang="en-US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Importance of wearing gloves while changing printer ink and toner </a:t>
            </a:r>
            <a:endParaRPr lang="en-US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60728" lvl="1" indent="0" defTabSz="246451">
              <a:spcBef>
                <a:spcPts val="211"/>
              </a:spcBef>
              <a:buSzPct val="40000"/>
              <a:buNone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9192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274638"/>
            <a:ext cx="83581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Knowing What to Look for in Purchasing Sustainable Products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363" cy="48799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Many companies have found that sustainability sells and are branding their products as sustainable even if they do not meet core criteria (“greenwashing”). 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issues to look for include: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Trade-offs.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Is the green label focusing on one specific topic and not taking into account other significant </a:t>
            </a:r>
            <a:r>
              <a:rPr lang="en-US" alt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concerns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Lack of third party certification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(verification from an organization that does not have personal commercial interests).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Vagueness.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companies use terms like “all natural” which tells the consumer very little.  Did you know that arsenic is all natural?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Irrelevant Labels.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Have you noticed “fat-free” appearing on candies? This can give the impression that a high sugar candy is still good for you. 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61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/>
              <a:t>Thermal Conditions 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5350073" cy="4420195"/>
          </a:xfrm>
          <a:prstGeom prst="rect">
            <a:avLst/>
          </a:prstGeom>
        </p:spPr>
        <p:txBody>
          <a:bodyPr>
            <a:noAutofit/>
          </a:bodyPr>
          <a:lstStyle/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Temperature comfort impacts employee productivity and satisfaction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11626" lvl="1" indent="0" defTabSz="324493">
              <a:spcBef>
                <a:spcPts val="281"/>
              </a:spcBef>
              <a:buSzPct val="40000"/>
              <a:buNone/>
              <a:defRPr sz="1800"/>
            </a:pP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Regularly communicate temperature needs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to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Facilities Management</a:t>
            </a: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628635" lvl="1" indent="-417009" defTabSz="324493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Ensure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that personal heaters and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fans are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less than 500W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76" name="image5.jpeg" descr="C:\Users\sustainintern\Desktop\env pic 4.jpg"/>
          <p:cNvPicPr/>
          <p:nvPr/>
        </p:nvPicPr>
        <p:blipFill rotWithShape="1">
          <a:blip r:embed="rId4" cstate="print">
            <a:extLst/>
          </a:blip>
          <a:srcRect r="16408"/>
          <a:stretch/>
        </p:blipFill>
        <p:spPr>
          <a:xfrm>
            <a:off x="6248400" y="2700347"/>
            <a:ext cx="2714017" cy="2153567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1006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Ergonomics 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congratulates UCEN Admin for working with the Ergonomics Coordinator</a:t>
            </a: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should</a:t>
            </a: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also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participate in stretching exercises and ergonomics</a:t>
            </a: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lvl="1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Partner with UCSB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Ergonomics </a:t>
            </a: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Program to promote stretching exercises and healthy living</a:t>
            </a:r>
          </a:p>
          <a:p>
            <a:pPr marL="0" lvl="1" indent="206268" defTabSz="316278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lang="en-US"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r>
              <a:rPr sz="27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http://</a:t>
            </a:r>
            <a:r>
              <a:rPr sz="27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www.ehs.ucsb.edu/training</a:t>
            </a:r>
            <a:endParaRPr lang="en-US" sz="2700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Ergonomically, it is recommended to take a short walk, stretch, or relaxation break every hour</a:t>
            </a: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6051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Materials and Resources </a:t>
            </a:r>
          </a:p>
        </p:txBody>
      </p:sp>
    </p:spTree>
    <p:extLst>
      <p:ext uri="{BB962C8B-B14F-4D97-AF65-F5344CB8AC3E}">
        <p14:creationId xmlns:p14="http://schemas.microsoft.com/office/powerpoint/2010/main" val="139783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This presentation illustrates the findings from the assessment that PACES (Program for the Assessment and Certification for the Environment and Sustainability) </a:t>
            </a:r>
            <a:r>
              <a:rPr lang="en-US" altLang="en-US" dirty="0" smtClean="0"/>
              <a:t>completed </a:t>
            </a:r>
            <a:r>
              <a:rPr lang="en-US" altLang="en-US" dirty="0" smtClean="0"/>
              <a:t>and includes recommendations for future action. 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225" y="4191000"/>
            <a:ext cx="4613275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87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>
                <a:solidFill>
                  <a:srgbClr val="000000"/>
                </a:solidFill>
              </a:rPr>
              <a:t>Food Systems</a:t>
            </a:r>
            <a:endParaRPr sz="5600"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609600" y="1523405"/>
            <a:ext cx="748367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28969" indent="-528969" defTabSz="398428">
              <a:spcBef>
                <a:spcPts val="2180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Eco-Clamshell program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BPA-free reusable clamshell containers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Purchase at Coral Tree Café and Courtyard Café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Pay a one time fee of $5 and receive a reusable to-go box 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When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are done, they will swap your container for a sanitized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one</a:t>
            </a: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5" name="image12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6017405" y="4419600"/>
            <a:ext cx="3202795" cy="2436074"/>
          </a:xfrm>
          <a:prstGeom prst="rect">
            <a:avLst/>
          </a:prstGeom>
          <a:ln w="12700">
            <a:miter lim="400000"/>
          </a:ln>
          <a:effectLst>
            <a:outerShdw blurRad="50800" dist="25400" dir="5400000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0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/>
              <a:t>Recycling 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328600">
              <a:spcBef>
                <a:spcPts val="281"/>
              </a:spcBef>
              <a:buSzPct val="40000"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Most occupants expressed that they are familiar with recycling guidelines, but had inquiries about bulky or electronic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items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28600">
              <a:spcBef>
                <a:spcPts val="281"/>
              </a:spcBef>
              <a:buSzPct val="40000"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Post more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consistent signs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to inform occupants what materials are recyclable (PACES can provide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02312">
              <a:spcBef>
                <a:spcPts val="1617"/>
              </a:spcBef>
              <a:buSzPct val="40000"/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Pair Trash and Recycling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Bins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302312">
              <a:spcBef>
                <a:spcPts val="1617"/>
              </a:spcBef>
              <a:buSzPct val="40000"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purchasing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100% post-consumer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recycled paper</a:t>
            </a: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4558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53883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TAP program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37250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Promote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 TAP program to the staff 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57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hours complimentary campus parking per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quarter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Discounted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30 day MTD bus passes  and other monthly transit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passes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Emergency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Ride Home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Program</a:t>
            </a: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 receive a free account with </a:t>
            </a:r>
            <a:r>
              <a:rPr lang="en-US" sz="25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ZipCar</a:t>
            </a:r>
            <a:endParaRPr sz="2500" dirty="0">
              <a:latin typeface="Didot"/>
              <a:ea typeface="Didot"/>
              <a:cs typeface="Didot"/>
              <a:sym typeface="Didot"/>
            </a:endParaRPr>
          </a:p>
          <a:p>
            <a:pPr marL="735185" lvl="1" indent="-480698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For further information: </a:t>
            </a:r>
            <a:r>
              <a:rPr sz="25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www.tap.ucsb.edu</a:t>
            </a:r>
          </a:p>
        </p:txBody>
      </p:sp>
    </p:spTree>
    <p:extLst>
      <p:ext uri="{BB962C8B-B14F-4D97-AF65-F5344CB8AC3E}">
        <p14:creationId xmlns:p14="http://schemas.microsoft.com/office/powerpoint/2010/main" val="19022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Overall…</a:t>
            </a:r>
          </a:p>
        </p:txBody>
      </p:sp>
    </p:spTree>
    <p:extLst>
      <p:ext uri="{BB962C8B-B14F-4D97-AF65-F5344CB8AC3E}">
        <p14:creationId xmlns:p14="http://schemas.microsoft.com/office/powerpoint/2010/main" val="166589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PACES Scorecard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The PACES Scorecard is a point system to keep track of the department’s practices and to gauge the overall impact of the department.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5 sections: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Energy and Atmosphere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Communication</a:t>
            </a: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 and Training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Indoor Environmental Quality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Food Systems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Material and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Transportation and water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de-DE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Bronze 25%, Silver 50%, Gold 75%</a:t>
            </a: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UCEN Admin earned 65/86 (76%) 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500" dirty="0" smtClean="0"/>
          </a:p>
          <a:p>
            <a:pPr eaLnBrk="1" hangingPunct="1">
              <a:buFont typeface="Arial" charset="0"/>
              <a:buNone/>
            </a:pP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1023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Congratulations!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sunrise" dir="t"/>
          </a:scene3d>
          <a:sp3d prstMaterial="dkEdge"/>
        </p:spPr>
        <p:txBody>
          <a:bodyPr>
            <a:scene3d>
              <a:camera prst="orthographicFront"/>
              <a:lightRig rig="threePt" dir="t"/>
            </a:scene3d>
            <a:sp3d extrusionH="63500" prstMaterial="metal">
              <a:bevelT w="50800" h="38100" prst="riblet"/>
            </a:sp3d>
          </a:bodyPr>
          <a:lstStyle/>
          <a:p>
            <a:pPr marL="0" indent="0" algn="ctr" eaLnBrk="1" hangingPunct="1">
              <a:buFont typeface="Arial" charset="0"/>
              <a:buNone/>
            </a:pPr>
            <a:endParaRPr lang="en-US" altLang="en-US" dirty="0" smtClean="0">
              <a:effectLst>
                <a:glow rad="127000">
                  <a:schemeClr val="accent1">
                    <a:alpha val="0"/>
                  </a:schemeClr>
                </a:glow>
              </a:effectLst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000" dirty="0" err="1" smtClean="0">
                <a:latin typeface="Verdana"/>
                <a:ea typeface="Verdana"/>
                <a:cs typeface="Verdana"/>
              </a:rPr>
              <a:t>UCen</a:t>
            </a:r>
            <a:r>
              <a:rPr lang="en-US" altLang="en-US" sz="4000" dirty="0" smtClean="0">
                <a:latin typeface="Verdana"/>
                <a:ea typeface="Verdana"/>
                <a:cs typeface="Verdana"/>
              </a:rPr>
              <a:t> </a:t>
            </a:r>
            <a:r>
              <a:rPr lang="en-US" altLang="en-US" sz="4000" dirty="0">
                <a:latin typeface="Verdana"/>
                <a:ea typeface="Verdana"/>
                <a:cs typeface="Verdana"/>
              </a:rPr>
              <a:t>Administration</a:t>
            </a:r>
            <a:r>
              <a:rPr lang="en-US" altLang="en-US" sz="4000" dirty="0">
                <a:latin typeface="Verdana"/>
                <a:ea typeface="Verdana"/>
                <a:cs typeface="Verdana"/>
              </a:rPr>
              <a:t> is 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7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>
                  <a:glow rad="127000">
                    <a:schemeClr val="accent1">
                      <a:alpha val="0"/>
                    </a:schemeClr>
                  </a:glow>
                </a:effectLst>
              </a:rPr>
              <a:t>Gold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altLang="en-US" sz="4000" dirty="0">
                <a:latin typeface="Verdana"/>
                <a:ea typeface="Verdana"/>
                <a:cs typeface="Verdana"/>
              </a:rPr>
              <a:t>Certified</a:t>
            </a:r>
          </a:p>
          <a:p>
            <a:pPr marL="0" indent="0" eaLnBrk="1" hangingPunct="1">
              <a:buFont typeface="Arial" charset="0"/>
              <a:buNone/>
            </a:pPr>
            <a:endParaRPr lang="en-US" altLang="en-US" dirty="0" smtClean="0">
              <a:effectLst>
                <a:glow rad="127000">
                  <a:schemeClr val="accent1">
                    <a:alpha val="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797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PACES Assessment Checklist</a:t>
            </a:r>
          </a:p>
        </p:txBody>
      </p:sp>
      <p:pic>
        <p:nvPicPr>
          <p:cNvPr id="56323" name="Picture 4" descr="https://encrypted-tbn0.gstatic.com/images?q=tbn:ANd9GcQld59odmZFc7wIjEEVw-vk8eSYd14gVwOcjhy_REQDSQHYM8H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"/>
          <a:stretch>
            <a:fillRect/>
          </a:stretch>
        </p:blipFill>
        <p:spPr bwMode="auto">
          <a:xfrm>
            <a:off x="3638550" y="3581400"/>
            <a:ext cx="20193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3072" y="851237"/>
            <a:ext cx="3510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Next Steps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3900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dirty="0" smtClean="0"/>
              <a:t>Thank you 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700" dirty="0" smtClean="0"/>
              <a:t>For questions, comments, or inquires, please contact: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Ashley Stewart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Green Office </a:t>
            </a:r>
            <a:r>
              <a:rPr lang="en-US" altLang="en-US" sz="2700" dirty="0" smtClean="0"/>
              <a:t>Coordinator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UCSB Sustainability- PACES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>
                <a:hlinkClick r:id="rId2"/>
              </a:rPr>
              <a:t>a</a:t>
            </a:r>
            <a:r>
              <a:rPr lang="en-US" altLang="en-US" sz="2700" dirty="0" smtClean="0">
                <a:hlinkClick r:id="rId2"/>
              </a:rPr>
              <a:t>shley.ng.stewart@gmail.com</a:t>
            </a: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(951) 440-4719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Or 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Kristyn Payne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Green </a:t>
            </a:r>
            <a:r>
              <a:rPr lang="en-US" altLang="en-US" sz="2700" dirty="0" smtClean="0"/>
              <a:t>Office Coordinator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UCSB Sustainability- </a:t>
            </a:r>
            <a:r>
              <a:rPr lang="en-US" altLang="en-US" sz="2700" dirty="0" smtClean="0"/>
              <a:t>PACES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>
                <a:hlinkClick r:id="rId3"/>
              </a:rPr>
              <a:t>kristyn.a.payne@gmail.com</a:t>
            </a: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(707) 498-4935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6382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810133" y="2559050"/>
            <a:ext cx="7804548" cy="1518048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5600"/>
              <a:t>Energy and Atmosphere</a:t>
            </a:r>
          </a:p>
        </p:txBody>
      </p:sp>
    </p:spTree>
    <p:extLst>
      <p:ext uri="{BB962C8B-B14F-4D97-AF65-F5344CB8AC3E}">
        <p14:creationId xmlns:p14="http://schemas.microsoft.com/office/powerpoint/2010/main" val="9224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15673">
              <a:defRPr sz="6643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/>
              <a:t>Natural Light &amp; Task Lamps 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191000" cy="51054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</a:t>
            </a:r>
            <a:r>
              <a:rPr lang="en-US" sz="3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ix </a:t>
            </a: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of overhead and natural lighting 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We encourage the use of task lamps to mitigate the use of overhead lighting and centralize lighting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Signage for lighting conservation was found </a:t>
            </a:r>
            <a:r>
              <a:rPr lang="en-US" sz="3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in offices and </a:t>
            </a:r>
            <a:r>
              <a:rPr lang="en-US" sz="3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PACES congratulates your department in promoting better energy practices </a:t>
            </a:r>
            <a:endParaRPr lang="en-US" sz="36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422"/>
              </a:spcBef>
              <a:buSzPct val="40000"/>
              <a:buNone/>
              <a:defRPr sz="1800"/>
            </a:pPr>
            <a:endParaRPr lang="en-US" sz="3600" dirty="0" smtClean="0"/>
          </a:p>
          <a:p>
            <a:pPr>
              <a:spcBef>
                <a:spcPts val="422"/>
              </a:spcBef>
              <a:buSzPct val="40000"/>
              <a:buFont typeface="Wingdings" charset="2"/>
              <a:buChar char="q"/>
              <a:defRPr sz="1800"/>
            </a:pPr>
            <a:endParaRPr lang="en-US" sz="3600" dirty="0" smtClean="0"/>
          </a:p>
          <a:p>
            <a:pPr marL="596944" indent="-596944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endParaRPr lang="en-US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8635" y="2667000"/>
            <a:ext cx="3962781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6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for Improvement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304800" y="1490761"/>
            <a:ext cx="4396154" cy="5059362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Request to have a more detailed energy audit to ensure spaces are being lit with the proper amount of light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pPr marL="0" indent="0">
              <a:buNone/>
            </a:pP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Task lamps are 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more energy </a:t>
            </a:r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efficient because they focus the light to where it is needed most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pPr marL="0" indent="0">
              <a:buNone/>
            </a:pP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r>
              <a:rPr lang="en-US" sz="29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Delamp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areas with ambient 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lighting</a:t>
            </a: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endParaRPr lang="en-US" dirty="0"/>
          </a:p>
        </p:txBody>
      </p:sp>
      <p:pic>
        <p:nvPicPr>
          <p:cNvPr id="5" name="Picture 5" descr="http://thedesignhome.com/wp-content/uploads/2011/10/csys-led-task-light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" r="49174"/>
          <a:stretch>
            <a:fillRect/>
          </a:stretch>
        </p:blipFill>
        <p:spPr bwMode="auto">
          <a:xfrm>
            <a:off x="4887058" y="1600200"/>
            <a:ext cx="356088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8C8C8C"/>
              </a:clrFrom>
              <a:clrTo>
                <a:srgbClr val="8C8C8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9095" y="2514600"/>
            <a:ext cx="2444708" cy="30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2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788474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Your department makes great use of    centralized </a:t>
            </a:r>
            <a:r>
              <a:rPr lang="en-US"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printers</a:t>
            </a: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Unplug </a:t>
            </a: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electronic equipment when not in </a:t>
            </a: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use</a:t>
            </a: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Power </a:t>
            </a: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strips are a great tool for efficiently turning equipment on and off, as long as they are placed in easily accessible areas</a:t>
            </a:r>
            <a:endParaRPr lang="en-US" sz="28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1681" lvl="1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149153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7760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304800" y="1728454"/>
            <a:ext cx="4939743" cy="44981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DID </a:t>
            </a:r>
            <a:r>
              <a:rPr sz="20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Know</a:t>
            </a: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??</a:t>
            </a:r>
            <a:endParaRPr lang="en-US" sz="2000" b="1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endParaRPr sz="2000" b="1" dirty="0">
              <a:latin typeface="Verdana"/>
              <a:ea typeface="Verdana"/>
              <a:cs typeface="Verdana"/>
              <a:sym typeface="Verdana"/>
            </a:endParaRPr>
          </a:p>
          <a:p>
            <a:pPr marL="476233" lvl="1" indent="-261928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Known as “vampire plugs,” electronic equipment plugs can consume energy even when turned off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14305" lvl="1" indent="0" defTabSz="328600">
              <a:lnSpc>
                <a:spcPct val="90000"/>
              </a:lnSpc>
              <a:spcBef>
                <a:spcPts val="281"/>
              </a:spcBef>
              <a:buSzPct val="40000"/>
              <a:buNone/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432578" lvl="1" indent="-218273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 cell phone charger can consume 0.26 watts when not in use while computer chargers can consume 66 watts!</a:t>
            </a:r>
          </a:p>
        </p:txBody>
      </p:sp>
      <p:pic>
        <p:nvPicPr>
          <p:cNvPr id="46" name="image7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374562" y="2346988"/>
            <a:ext cx="3644893" cy="38796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573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38339">
              <a:defRPr sz="6935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900" dirty="0" smtClean="0"/>
              <a:t>Computer Energy Settings</a:t>
            </a:r>
            <a:endParaRPr sz="4900" dirty="0"/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669727" y="1830587"/>
            <a:ext cx="5426273" cy="4265414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Set energy savings settings as the default when establishing computers for new employees</a:t>
            </a: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Avoid using “screen savers” these actually waste energy instead of saving it. Instead let your screen hibernate.</a:t>
            </a: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using Google Black (blackl.com) and having a dark background image for your desktop.</a:t>
            </a: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None/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82" name="Group 82" descr="C:\Users\sustainintern\Desktop\env pic 5.png"/>
          <p:cNvGrpSpPr/>
          <p:nvPr/>
        </p:nvGrpSpPr>
        <p:grpSpPr>
          <a:xfrm>
            <a:off x="6469859" y="2980007"/>
            <a:ext cx="2136476" cy="1973464"/>
            <a:chOff x="0" y="0"/>
            <a:chExt cx="3038543" cy="2806702"/>
          </a:xfrm>
        </p:grpSpPr>
        <p:pic>
          <p:nvPicPr>
            <p:cNvPr id="80" name="image6.png" descr="C:\Users\sustainintern\Desktop\env pic 5.png"/>
            <p:cNvPicPr/>
            <p:nvPr/>
          </p:nvPicPr>
          <p:blipFill>
            <a:blip r:embed="rId4" cstate="print">
              <a:extLst/>
            </a:blip>
            <a:stretch>
              <a:fillRect/>
            </a:stretch>
          </p:blipFill>
          <p:spPr>
            <a:xfrm>
              <a:off x="203200" y="203200"/>
              <a:ext cx="2632144" cy="23622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" name="image7.png"/>
            <p:cNvPicPr/>
            <p:nvPr/>
          </p:nvPicPr>
          <p:blipFill>
            <a:blip r:embed="rId5" cstate="print">
              <a:extLst/>
            </a:blip>
            <a:stretch>
              <a:fillRect/>
            </a:stretch>
          </p:blipFill>
          <p:spPr>
            <a:xfrm>
              <a:off x="-1" y="0"/>
              <a:ext cx="3038545" cy="2806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9044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Communications and </a:t>
            </a:r>
            <a:r>
              <a:rPr lang="en-US" sz="5600" dirty="0" smtClean="0"/>
              <a:t>T</a:t>
            </a:r>
            <a:r>
              <a:rPr sz="5600" dirty="0" smtClean="0"/>
              <a:t>raining</a:t>
            </a:r>
            <a:endParaRPr sz="5600" dirty="0"/>
          </a:p>
        </p:txBody>
      </p:sp>
    </p:spTree>
    <p:extLst>
      <p:ext uri="{BB962C8B-B14F-4D97-AF65-F5344CB8AC3E}">
        <p14:creationId xmlns:p14="http://schemas.microsoft.com/office/powerpoint/2010/main" val="2231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SB Sustainabil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UCSB Sustainability</Template>
  <TotalTime>315</TotalTime>
  <Words>1031</Words>
  <Application>Microsoft Office PowerPoint</Application>
  <PresentationFormat>On-screen Show (4:3)</PresentationFormat>
  <Paragraphs>160</Paragraphs>
  <Slides>28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Didot</vt:lpstr>
      <vt:lpstr>Verdana</vt:lpstr>
      <vt:lpstr>Wingdings</vt:lpstr>
      <vt:lpstr>UCSB Sustainability</vt:lpstr>
      <vt:lpstr>University Center  Administration     Sustainability &amp; Climate Action Plan </vt:lpstr>
      <vt:lpstr>Overview</vt:lpstr>
      <vt:lpstr>Energy and Atmosphere</vt:lpstr>
      <vt:lpstr>Natural Light &amp; Task Lamps </vt:lpstr>
      <vt:lpstr>Areas for Improvement</vt:lpstr>
      <vt:lpstr>Electronic Equipment</vt:lpstr>
      <vt:lpstr>Electronic Equipment</vt:lpstr>
      <vt:lpstr>Computer Energy Settings</vt:lpstr>
      <vt:lpstr>Communications and Training</vt:lpstr>
      <vt:lpstr>Communication &amp; Training</vt:lpstr>
      <vt:lpstr>Communication &amp; Training</vt:lpstr>
      <vt:lpstr>Communication &amp; Training</vt:lpstr>
      <vt:lpstr>Indoor Environmental Quality</vt:lpstr>
      <vt:lpstr>Invest</vt:lpstr>
      <vt:lpstr>Invest</vt:lpstr>
      <vt:lpstr>Knowing What to Look for in Purchasing Sustainable Products</vt:lpstr>
      <vt:lpstr>Thermal Conditions </vt:lpstr>
      <vt:lpstr>Ergonomics </vt:lpstr>
      <vt:lpstr>Materials and Resources </vt:lpstr>
      <vt:lpstr>Food Systems</vt:lpstr>
      <vt:lpstr>Recycling </vt:lpstr>
      <vt:lpstr>Transportation</vt:lpstr>
      <vt:lpstr>TAP program</vt:lpstr>
      <vt:lpstr>Overall…</vt:lpstr>
      <vt:lpstr>PACES Scorecard</vt:lpstr>
      <vt:lpstr>Congratulations! </vt:lpstr>
      <vt:lpstr>PACES Assessment Checklist</vt:lpstr>
      <vt:lpstr>Thank you </vt:lpstr>
    </vt:vector>
  </TitlesOfParts>
  <Company>UCSB MRL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Stewart</dc:creator>
  <cp:lastModifiedBy>Ashley Stewart</cp:lastModifiedBy>
  <cp:revision>70</cp:revision>
  <dcterms:created xsi:type="dcterms:W3CDTF">2012-09-18T22:54:37Z</dcterms:created>
  <dcterms:modified xsi:type="dcterms:W3CDTF">2016-04-05T23:48:26Z</dcterms:modified>
</cp:coreProperties>
</file>