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99" r:id="rId3"/>
    <p:sldId id="300" r:id="rId4"/>
    <p:sldId id="298" r:id="rId5"/>
    <p:sldId id="259" r:id="rId6"/>
    <p:sldId id="260" r:id="rId7"/>
    <p:sldId id="261" r:id="rId8"/>
    <p:sldId id="283" r:id="rId9"/>
    <p:sldId id="284" r:id="rId10"/>
    <p:sldId id="282" r:id="rId11"/>
    <p:sldId id="262" r:id="rId12"/>
    <p:sldId id="263" r:id="rId13"/>
    <p:sldId id="264" r:id="rId14"/>
    <p:sldId id="273" r:id="rId15"/>
    <p:sldId id="272" r:id="rId16"/>
    <p:sldId id="269" r:id="rId17"/>
    <p:sldId id="274" r:id="rId18"/>
    <p:sldId id="265" r:id="rId19"/>
    <p:sldId id="290" r:id="rId20"/>
    <p:sldId id="289" r:id="rId21"/>
    <p:sldId id="268" r:id="rId22"/>
    <p:sldId id="270" r:id="rId23"/>
    <p:sldId id="271" r:id="rId24"/>
    <p:sldId id="266" r:id="rId25"/>
    <p:sldId id="267" r:id="rId26"/>
    <p:sldId id="276" r:id="rId27"/>
    <p:sldId id="291" r:id="rId28"/>
    <p:sldId id="292" r:id="rId29"/>
    <p:sldId id="293" r:id="rId30"/>
    <p:sldId id="294" r:id="rId31"/>
    <p:sldId id="275" r:id="rId32"/>
    <p:sldId id="277" r:id="rId33"/>
    <p:sldId id="278" r:id="rId34"/>
    <p:sldId id="280" r:id="rId35"/>
    <p:sldId id="303" r:id="rId36"/>
    <p:sldId id="304" r:id="rId37"/>
    <p:sldId id="288" r:id="rId38"/>
    <p:sldId id="295" r:id="rId39"/>
    <p:sldId id="306" r:id="rId40"/>
    <p:sldId id="316" r:id="rId41"/>
    <p:sldId id="313" r:id="rId42"/>
    <p:sldId id="310" r:id="rId43"/>
    <p:sldId id="308" r:id="rId44"/>
    <p:sldId id="312" r:id="rId45"/>
    <p:sldId id="311" r:id="rId46"/>
    <p:sldId id="314" r:id="rId47"/>
    <p:sldId id="309" r:id="rId48"/>
    <p:sldId id="307"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6" d="100"/>
          <a:sy n="106" d="100"/>
        </p:scale>
        <p:origin x="-300" y="1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invertIfNegative val="0"/>
          <c:dLbls>
            <c:dLbl>
              <c:idx val="0"/>
              <c:layout/>
              <c:tx>
                <c:rich>
                  <a:bodyPr/>
                  <a:lstStyle/>
                  <a:p>
                    <a:r>
                      <a:rPr lang="en-US" b="0" dirty="0">
                        <a:solidFill>
                          <a:schemeClr val="accent5"/>
                        </a:solidFill>
                      </a:rPr>
                      <a:t>$</a:t>
                    </a:r>
                    <a:r>
                      <a:rPr lang="en-US" dirty="0" smtClean="0"/>
                      <a:t>81M </a:t>
                    </a:r>
                    <a:endParaRPr lang="en-US" dirty="0"/>
                  </a:p>
                </c:rich>
              </c:tx>
              <c:showLegendKey val="0"/>
              <c:showVal val="1"/>
              <c:showCatName val="0"/>
              <c:showSerName val="0"/>
              <c:showPercent val="0"/>
              <c:showBubbleSize val="0"/>
            </c:dLbl>
            <c:dLbl>
              <c:idx val="1"/>
              <c:layout/>
              <c:tx>
                <c:rich>
                  <a:bodyPr/>
                  <a:lstStyle/>
                  <a:p>
                    <a:r>
                      <a:rPr lang="en-US" b="0" dirty="0">
                        <a:solidFill>
                          <a:schemeClr val="accent5"/>
                        </a:solidFill>
                      </a:rPr>
                      <a:t>$</a:t>
                    </a:r>
                    <a:r>
                      <a:rPr lang="en-US" dirty="0" smtClean="0"/>
                      <a:t>115M</a:t>
                    </a:r>
                    <a:endParaRPr lang="en-US" dirty="0"/>
                  </a:p>
                </c:rich>
              </c:tx>
              <c:showLegendKey val="0"/>
              <c:showVal val="1"/>
              <c:showCatName val="0"/>
              <c:showSerName val="0"/>
              <c:showPercent val="0"/>
              <c:showBubbleSize val="0"/>
            </c:dLbl>
            <c:dLbl>
              <c:idx val="2"/>
              <c:layout/>
              <c:tx>
                <c:rich>
                  <a:bodyPr/>
                  <a:lstStyle/>
                  <a:p>
                    <a:r>
                      <a:rPr lang="en-US" b="0" dirty="0">
                        <a:solidFill>
                          <a:schemeClr val="accent5"/>
                        </a:solidFill>
                      </a:rPr>
                      <a:t>$</a:t>
                    </a:r>
                    <a:r>
                      <a:rPr lang="en-US" dirty="0" smtClean="0"/>
                      <a:t>143M</a:t>
                    </a:r>
                    <a:endParaRPr lang="en-US" dirty="0"/>
                  </a:p>
                </c:rich>
              </c:tx>
              <c:showLegendKey val="0"/>
              <c:showVal val="1"/>
              <c:showCatName val="0"/>
              <c:showSerName val="0"/>
              <c:showPercent val="0"/>
              <c:showBubbleSize val="0"/>
            </c:dLbl>
            <c:dLbl>
              <c:idx val="3"/>
              <c:layout/>
              <c:tx>
                <c:rich>
                  <a:bodyPr/>
                  <a:lstStyle/>
                  <a:p>
                    <a:r>
                      <a:rPr lang="en-US" b="0" dirty="0">
                        <a:solidFill>
                          <a:schemeClr val="accent5"/>
                        </a:solidFill>
                      </a:rPr>
                      <a:t>$</a:t>
                    </a:r>
                    <a:r>
                      <a:rPr lang="en-US" dirty="0" smtClean="0"/>
                      <a:t>156M </a:t>
                    </a:r>
                    <a:endParaRPr lang="en-US" dirty="0"/>
                  </a:p>
                </c:rich>
              </c:tx>
              <c:showLegendKey val="0"/>
              <c:showVal val="1"/>
              <c:showCatName val="0"/>
              <c:showSerName val="0"/>
              <c:showPercent val="0"/>
              <c:showBubbleSize val="0"/>
            </c:dLbl>
            <c:txPr>
              <a:bodyPr/>
              <a:lstStyle/>
              <a:p>
                <a:pPr>
                  <a:defRPr b="0">
                    <a:solidFill>
                      <a:schemeClr val="accent5"/>
                    </a:solidFill>
                  </a:defRPr>
                </a:pPr>
                <a:endParaRPr lang="en-US"/>
              </a:p>
            </c:txPr>
            <c:showLegendKey val="0"/>
            <c:showVal val="1"/>
            <c:showCatName val="0"/>
            <c:showSerName val="0"/>
            <c:showPercent val="0"/>
            <c:showBubbleSize val="0"/>
            <c:showLeaderLines val="0"/>
          </c:dLbls>
          <c:val>
            <c:numRef>
              <c:f>Sheet1!$B$1:$B$4</c:f>
              <c:numCache>
                <c:formatCode>"$"#,##0_);[Red]\("$"#,##0\)</c:formatCode>
                <c:ptCount val="4"/>
                <c:pt idx="0">
                  <c:v>81</c:v>
                </c:pt>
                <c:pt idx="1">
                  <c:v>115</c:v>
                </c:pt>
                <c:pt idx="2">
                  <c:v>143</c:v>
                </c:pt>
                <c:pt idx="3">
                  <c:v>156</c:v>
                </c:pt>
              </c:numCache>
            </c:numRef>
          </c:val>
        </c:ser>
        <c:dLbls>
          <c:showLegendKey val="0"/>
          <c:showVal val="1"/>
          <c:showCatName val="0"/>
          <c:showSerName val="0"/>
          <c:showPercent val="0"/>
          <c:showBubbleSize val="0"/>
        </c:dLbls>
        <c:gapWidth val="75"/>
        <c:axId val="44183552"/>
        <c:axId val="44185088"/>
      </c:barChart>
      <c:catAx>
        <c:axId val="44183552"/>
        <c:scaling>
          <c:orientation val="minMax"/>
        </c:scaling>
        <c:delete val="0"/>
        <c:axPos val="b"/>
        <c:majorTickMark val="none"/>
        <c:minorTickMark val="none"/>
        <c:tickLblPos val="none"/>
        <c:crossAx val="44185088"/>
        <c:crosses val="autoZero"/>
        <c:auto val="1"/>
        <c:lblAlgn val="ctr"/>
        <c:lblOffset val="100"/>
        <c:noMultiLvlLbl val="0"/>
      </c:catAx>
      <c:valAx>
        <c:axId val="44185088"/>
        <c:scaling>
          <c:orientation val="minMax"/>
        </c:scaling>
        <c:delete val="1"/>
        <c:axPos val="l"/>
        <c:numFmt formatCode="&quot;$&quot;#,##0_);[Red]\(&quot;$&quot;#,##0\)" sourceLinked="1"/>
        <c:majorTickMark val="none"/>
        <c:minorTickMark val="none"/>
        <c:tickLblPos val="none"/>
        <c:crossAx val="441835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717F0A-D4F1-4775-80B2-4E0A630DB113}" type="datetimeFigureOut">
              <a:rPr lang="en-US" smtClean="0"/>
              <a:pPr/>
              <a:t>11/3/2014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3F4502-9604-493E-BBA6-4660564544B1}" type="slidenum">
              <a:rPr lang="en-US" smtClean="0"/>
              <a:pPr/>
              <a:t>‹#›</a:t>
            </a:fld>
            <a:endParaRPr lang="en-US"/>
          </a:p>
        </p:txBody>
      </p:sp>
    </p:spTree>
    <p:extLst>
      <p:ext uri="{BB962C8B-B14F-4D97-AF65-F5344CB8AC3E}">
        <p14:creationId xmlns:p14="http://schemas.microsoft.com/office/powerpoint/2010/main" val="17195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ree.com/lighting/products/warrant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096">
              <a:defRPr/>
            </a:pPr>
            <a:r>
              <a:rPr lang="en-US" dirty="0" smtClean="0">
                <a:solidFill>
                  <a:srgbClr val="FFFF00"/>
                </a:solidFill>
                <a:latin typeface="Calibri"/>
                <a:cs typeface="ＭＳ Ｐゴシック" charset="0"/>
              </a:rPr>
              <a:t>Kevin to Walk Major Projects</a:t>
            </a:r>
          </a:p>
          <a:p>
            <a:pPr defTabSz="897096">
              <a:defRPr/>
            </a:pPr>
            <a:r>
              <a:rPr lang="en-US" dirty="0" smtClean="0">
                <a:solidFill>
                  <a:srgbClr val="FFFF00"/>
                </a:solidFill>
                <a:latin typeface="Calibri"/>
                <a:cs typeface="ＭＳ Ｐゴシック" charset="0"/>
              </a:rPr>
              <a:t>City from Mount Wilson Before &amp; Three Years after City of LA LED Upgrade Project – 2012</a:t>
            </a:r>
            <a:r>
              <a:rPr lang="en-US" dirty="0" smtClean="0">
                <a:cs typeface="ＭＳ Ｐゴシック" charset="0"/>
              </a:rPr>
              <a:t>.</a:t>
            </a:r>
            <a:endParaRPr lang="en-US" dirty="0" smtClean="0">
              <a:solidFill>
                <a:srgbClr val="FFFF00"/>
              </a:solidFill>
              <a:latin typeface="Calibri"/>
              <a:cs typeface="ＭＳ Ｐゴシック" charset="0"/>
            </a:endParaRPr>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2</a:t>
            </a:fld>
            <a:endParaRPr lang="en-US" dirty="0"/>
          </a:p>
        </p:txBody>
      </p:sp>
    </p:spTree>
    <p:extLst>
      <p:ext uri="{BB962C8B-B14F-4D97-AF65-F5344CB8AC3E}">
        <p14:creationId xmlns:p14="http://schemas.microsoft.com/office/powerpoint/2010/main" val="4076034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1"/>
            <a:ext cx="5486400" cy="4648200"/>
          </a:xfrm>
        </p:spPr>
        <p:txBody>
          <a:bodyPr>
            <a:normAutofit/>
          </a:bodyPr>
          <a:lstStyle/>
          <a:p>
            <a:pPr defTabSz="896965">
              <a:defRPr/>
            </a:pPr>
            <a:r>
              <a:rPr lang="en-US" dirty="0" smtClean="0"/>
              <a:t>Introducing THE EDGE</a:t>
            </a:r>
            <a:r>
              <a:rPr lang="en-US" baseline="0" dirty="0" smtClean="0"/>
              <a:t> High Output (H.O.) LED luminaire from Cree. Two sizes/four wattages.</a:t>
            </a:r>
            <a:endParaRPr lang="en-US" dirty="0" smtClean="0"/>
          </a:p>
        </p:txBody>
      </p:sp>
      <p:sp>
        <p:nvSpPr>
          <p:cNvPr id="4" name="Slide Number Placeholder 3"/>
          <p:cNvSpPr>
            <a:spLocks noGrp="1"/>
          </p:cNvSpPr>
          <p:nvPr>
            <p:ph type="sldNum" sz="quarter" idx="10"/>
          </p:nvPr>
        </p:nvSpPr>
        <p:spPr/>
        <p:txBody>
          <a:bodyPr/>
          <a:lstStyle/>
          <a:p>
            <a:fld id="{15C17542-52F5-4B80-8F34-240DAF7B4C2C}" type="slidenum">
              <a:rPr lang="en-US" smtClean="0"/>
              <a:pPr/>
              <a:t>20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3F4502-9604-493E-BBA6-4660564544B1}" type="slidenum">
              <a:rPr lang="en-US" smtClean="0"/>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F64B9B-3FB1-4854-B7C8-8BB879B15DF4}" type="slidenum">
              <a:rPr lang="en-US"/>
              <a:pPr fontAlgn="base">
                <a:spcBef>
                  <a:spcPct val="0"/>
                </a:spcBef>
                <a:spcAft>
                  <a:spcPct val="0"/>
                </a:spcAft>
                <a:defRPr/>
              </a:pPr>
              <a:t>33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Eric-Cree’s NanoOptic</a:t>
            </a:r>
            <a:r>
              <a:rPr lang="en-US" b="0" baseline="30000" dirty="0" smtClean="0"/>
              <a:t>®</a:t>
            </a:r>
            <a:r>
              <a:rPr lang="en-US" b="0" dirty="0" smtClean="0"/>
              <a:t>  Technology is best-in-class in the lighting industry.  </a:t>
            </a:r>
          </a:p>
          <a:p>
            <a:endParaRPr lang="en-US" b="0" dirty="0" smtClean="0"/>
          </a:p>
          <a:p>
            <a:pPr>
              <a:buFontTx/>
              <a:buChar char="-"/>
            </a:pPr>
            <a:r>
              <a:rPr lang="en-US" b="0" dirty="0" smtClean="0"/>
              <a:t> It gets the light out of the fixture with up to 96% efficiency</a:t>
            </a:r>
          </a:p>
          <a:p>
            <a:pPr>
              <a:buFontTx/>
              <a:buChar char="-"/>
            </a:pPr>
            <a:r>
              <a:rPr lang="en-US" b="0" dirty="0" smtClean="0"/>
              <a:t> Provides increased target efficiency – lighting what you want to be lighted</a:t>
            </a:r>
          </a:p>
          <a:p>
            <a:pPr>
              <a:buFontTx/>
              <a:buChar char="-"/>
            </a:pPr>
            <a:r>
              <a:rPr lang="en-US" b="0" dirty="0" smtClean="0"/>
              <a:t>  Available with eyelid technology that provides sharp cutoff on house-side lighting distribution to reduce/eliminate light trespass</a:t>
            </a:r>
          </a:p>
          <a:p>
            <a:pPr>
              <a:buFontTx/>
              <a:buChar char="-"/>
            </a:pPr>
            <a:r>
              <a:rPr lang="en-US" b="0" dirty="0" smtClean="0"/>
              <a:t>  Available in multiple lighting distribution types</a:t>
            </a:r>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34</a:t>
            </a:fld>
            <a:endParaRPr lang="en-US" dirty="0"/>
          </a:p>
        </p:txBody>
      </p:sp>
    </p:spTree>
    <p:extLst>
      <p:ext uri="{BB962C8B-B14F-4D97-AF65-F5344CB8AC3E}">
        <p14:creationId xmlns:p14="http://schemas.microsoft.com/office/powerpoint/2010/main" val="510780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prstGeom prst="rect">
            <a:avLst/>
          </a:prstGeom>
        </p:spPr>
        <p:txBody>
          <a:bodyPr/>
          <a:lstStyle/>
          <a:p>
            <a:pPr lvl="0"/>
            <a:endParaRPr/>
          </a:p>
        </p:txBody>
      </p:sp>
      <p:sp>
        <p:nvSpPr>
          <p:cNvPr id="373" name="Shape 373"/>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6</a:t>
            </a:r>
            <a:r>
              <a:rPr sz="1200" baseline="30000">
                <a:latin typeface="Arial"/>
                <a:ea typeface="Arial"/>
                <a:cs typeface="Arial"/>
                <a:sym typeface="Arial"/>
              </a:rPr>
              <a:t>th</a:t>
            </a:r>
            <a:r>
              <a:rPr sz="1200">
                <a:latin typeface="Arial"/>
                <a:ea typeface="Arial"/>
                <a:cs typeface="Arial"/>
                <a:sym typeface="Arial"/>
              </a:rPr>
              <a:t> Street Bridge - Los Angeles, CA</a:t>
            </a:r>
          </a:p>
          <a:p>
            <a:pPr lvl="0" defTabSz="914400">
              <a:lnSpc>
                <a:spcPct val="100000"/>
              </a:lnSpc>
              <a:spcBef>
                <a:spcPts val="400"/>
              </a:spcBef>
              <a:defRPr sz="1800"/>
            </a:pPr>
            <a:r>
              <a:rPr sz="1200">
                <a:latin typeface="Arial"/>
                <a:ea typeface="Arial"/>
                <a:cs typeface="Arial"/>
                <a:sym typeface="Arial"/>
              </a:rPr>
              <a:t>Chubbuck, ID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096">
              <a:defRPr/>
            </a:pPr>
            <a:r>
              <a:rPr lang="en-US" dirty="0" smtClean="0">
                <a:solidFill>
                  <a:srgbClr val="FFFF00"/>
                </a:solidFill>
                <a:latin typeface="Calibri"/>
                <a:cs typeface="ＭＳ Ｐゴシック" charset="0"/>
              </a:rPr>
              <a:t>Kevin to Walk Major Projects</a:t>
            </a:r>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38</a:t>
            </a:fld>
            <a:endParaRPr lang="en-US" dirty="0"/>
          </a:p>
        </p:txBody>
      </p:sp>
    </p:spTree>
    <p:extLst>
      <p:ext uri="{BB962C8B-B14F-4D97-AF65-F5344CB8AC3E}">
        <p14:creationId xmlns:p14="http://schemas.microsoft.com/office/powerpoint/2010/main" val="4076034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pPr lvl="0"/>
            <a:endParaRPr/>
          </a:p>
        </p:txBody>
      </p:sp>
      <p:sp>
        <p:nvSpPr>
          <p:cNvPr id="468" name="Shape 468"/>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24W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989868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pPr lvl="0"/>
            <a:endParaRPr/>
          </a:p>
        </p:txBody>
      </p:sp>
      <p:sp>
        <p:nvSpPr>
          <p:cNvPr id="685" name="Shape 685"/>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Close with a Warren Buffet quote. Price, Performance, Reliability, Color Quality, Warranty (how ever you define warranty) – Nobody provides the Value than Cree.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096">
              <a:defRPr/>
            </a:pPr>
            <a:r>
              <a:rPr lang="en-US" dirty="0" smtClean="0">
                <a:solidFill>
                  <a:srgbClr val="FFFF00"/>
                </a:solidFill>
                <a:latin typeface="Calibri"/>
                <a:cs typeface="ＭＳ Ｐゴシック" charset="0"/>
              </a:rPr>
              <a:t>City from Mount Wilson Before &amp; Three Years after City of LA LED Upgrade Project – 2012</a:t>
            </a:r>
            <a:r>
              <a:rPr lang="en-US" dirty="0" smtClean="0">
                <a:cs typeface="ＭＳ Ｐゴシック" charset="0"/>
              </a:rPr>
              <a:t>.</a:t>
            </a:r>
            <a:endParaRPr lang="en-US" dirty="0" smtClean="0">
              <a:solidFill>
                <a:srgbClr val="FFFF00"/>
              </a:solidFill>
              <a:latin typeface="Calibri"/>
              <a:cs typeface="ＭＳ Ｐゴシック" charset="0"/>
            </a:endParaRPr>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3</a:t>
            </a:fld>
            <a:endParaRPr lang="en-US" dirty="0"/>
          </a:p>
        </p:txBody>
      </p:sp>
    </p:spTree>
    <p:extLst>
      <p:ext uri="{BB962C8B-B14F-4D97-AF65-F5344CB8AC3E}">
        <p14:creationId xmlns:p14="http://schemas.microsoft.com/office/powerpoint/2010/main" val="407603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096">
              <a:defRPr/>
            </a:pPr>
            <a:r>
              <a:rPr lang="en-US" dirty="0" smtClean="0">
                <a:solidFill>
                  <a:srgbClr val="FFFF00"/>
                </a:solidFill>
                <a:latin typeface="Calibri"/>
                <a:cs typeface="ＭＳ Ｐゴシック" charset="0"/>
              </a:rPr>
              <a:t>Kevin to Walk Credibility</a:t>
            </a:r>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dirty="0" smtClean="0"/>
              <a:t>With over 6,000 employees</a:t>
            </a:r>
            <a:r>
              <a:rPr lang="en-US" baseline="0" dirty="0" smtClean="0"/>
              <a:t> in </a:t>
            </a:r>
            <a:r>
              <a:rPr lang="en-US" dirty="0" smtClean="0"/>
              <a:t>15 location</a:t>
            </a:r>
            <a:r>
              <a:rPr lang="en-US" baseline="0" dirty="0" smtClean="0"/>
              <a:t>s around the world and a strong balance sheet – Cree provides peace of mind in knowing that you’re working with a financially stable lighting industry leader who is committed to LED lighting adoption.</a:t>
            </a:r>
            <a:endParaRPr lang="en-US" dirty="0" smtClean="0"/>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5</a:t>
            </a:fld>
            <a:endParaRPr lang="en-US" dirty="0"/>
          </a:p>
        </p:txBody>
      </p:sp>
    </p:spTree>
    <p:extLst>
      <p:ext uri="{BB962C8B-B14F-4D97-AF65-F5344CB8AC3E}">
        <p14:creationId xmlns:p14="http://schemas.microsoft.com/office/powerpoint/2010/main" val="244123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continue to reinvest in the development of LED technology</a:t>
            </a:r>
            <a:r>
              <a:rPr lang="en-US" baseline="0" dirty="0" smtClean="0"/>
              <a:t>.  Our issued patents exceed 3,000.  Another proof point that Cree is totally focused on LED.</a:t>
            </a:r>
            <a:endParaRPr lang="en-US" dirty="0"/>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6</a:t>
            </a:fld>
            <a:endParaRPr lang="en-US" dirty="0"/>
          </a:p>
        </p:txBody>
      </p:sp>
    </p:spTree>
    <p:extLst>
      <p:ext uri="{BB962C8B-B14F-4D97-AF65-F5344CB8AC3E}">
        <p14:creationId xmlns:p14="http://schemas.microsoft.com/office/powerpoint/2010/main" val="215548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dirty="0">
                <a:latin typeface="Arial" pitchFamily="34" charset="0"/>
                <a:ea typeface="ＭＳ Ｐゴシック"/>
              </a:rPr>
              <a:t>Proof of the benefits of Cree’s drive toward innovation is our track record of consistent leadership in LED development and performance.  Starting with the first blue LED through the first power chips, lighting class LEDs, and record setting efficacy.  These improvements make our revolutionary LED Lighting Systems possible, from the first downlight and area light in 2007 to the latest innovations today.</a:t>
            </a:r>
          </a:p>
          <a:p>
            <a:pPr defTabSz="897301" eaLnBrk="0" fontAlgn="base" hangingPunct="0">
              <a:spcBef>
                <a:spcPct val="30000"/>
              </a:spcBef>
              <a:spcAft>
                <a:spcPct val="0"/>
              </a:spcAft>
              <a:defRPr/>
            </a:pPr>
            <a:endParaRPr lang="en-US" dirty="0">
              <a:latin typeface="Arial" pitchFamily="34" charset="0"/>
              <a:ea typeface="ＭＳ Ｐゴシック"/>
            </a:endParaRPr>
          </a:p>
          <a:p>
            <a:pPr defTabSz="897301" eaLnBrk="0" fontAlgn="base" hangingPunct="0">
              <a:spcBef>
                <a:spcPct val="30000"/>
              </a:spcBef>
              <a:spcAft>
                <a:spcPct val="0"/>
              </a:spcAft>
              <a:defRPr/>
            </a:pPr>
            <a:r>
              <a:rPr lang="en-US" dirty="0">
                <a:latin typeface="Arial" pitchFamily="34" charset="0"/>
                <a:ea typeface="ＭＳ Ｐゴシック"/>
              </a:rPr>
              <a:t>Turning points in history: Key acquisitions of suppliers and customers that brought with it further expertise.</a:t>
            </a:r>
          </a:p>
          <a:p>
            <a:pPr defTabSz="897301" eaLnBrk="0" fontAlgn="base" hangingPunct="0">
              <a:spcBef>
                <a:spcPct val="30000"/>
              </a:spcBef>
              <a:spcAft>
                <a:spcPct val="0"/>
              </a:spcAft>
              <a:defRPr/>
            </a:pPr>
            <a:endParaRPr lang="en-US" dirty="0">
              <a:latin typeface="Arial" pitchFamily="34" charset="0"/>
              <a:ea typeface="ＭＳ Ｐゴシック"/>
            </a:endParaRPr>
          </a:p>
          <a:p>
            <a:pPr defTabSz="897301" eaLnBrk="0" fontAlgn="base" hangingPunct="0">
              <a:spcBef>
                <a:spcPct val="30000"/>
              </a:spcBef>
              <a:spcAft>
                <a:spcPct val="0"/>
              </a:spcAft>
              <a:defRPr/>
            </a:pPr>
            <a:r>
              <a:rPr lang="en-US" dirty="0">
                <a:latin typeface="Arial" pitchFamily="34" charset="0"/>
                <a:ea typeface="ＭＳ Ｐゴシック"/>
              </a:rPr>
              <a:t>2008 LLF: LED Indoor Fixtures</a:t>
            </a:r>
          </a:p>
          <a:p>
            <a:pPr defTabSz="897301" eaLnBrk="0" fontAlgn="base" hangingPunct="0">
              <a:spcBef>
                <a:spcPct val="30000"/>
              </a:spcBef>
              <a:spcAft>
                <a:spcPct val="0"/>
              </a:spcAft>
              <a:defRPr/>
            </a:pPr>
            <a:r>
              <a:rPr lang="en-US" dirty="0">
                <a:latin typeface="Arial" pitchFamily="34" charset="0"/>
                <a:ea typeface="ＭＳ Ｐゴシック"/>
              </a:rPr>
              <a:t>2011 RUUD Lighting: LED Outdoor Fixtures, Distribution, and customer service</a:t>
            </a:r>
          </a:p>
          <a:p>
            <a:pPr defTabSz="897301" eaLnBrk="0" fontAlgn="base" hangingPunct="0">
              <a:spcBef>
                <a:spcPct val="30000"/>
              </a:spcBef>
              <a:spcAft>
                <a:spcPct val="0"/>
              </a:spcAft>
              <a:defRPr/>
            </a:pPr>
            <a:r>
              <a:rPr lang="en-US" dirty="0">
                <a:latin typeface="Arial" pitchFamily="34" charset="0"/>
                <a:ea typeface="ＭＳ Ｐゴシック"/>
              </a:rPr>
              <a:t>2012: Cree launches an industry leading 10-year warranty</a:t>
            </a:r>
          </a:p>
          <a:p>
            <a:pPr defTabSz="897301" eaLnBrk="0" fontAlgn="base" hangingPunct="0">
              <a:spcBef>
                <a:spcPct val="30000"/>
              </a:spcBef>
              <a:spcAft>
                <a:spcPct val="0"/>
              </a:spcAft>
              <a:defRPr/>
            </a:pPr>
            <a:r>
              <a:rPr lang="en-US" dirty="0">
                <a:latin typeface="Arial" pitchFamily="34" charset="0"/>
                <a:ea typeface="ＭＳ Ｐゴシック"/>
              </a:rPr>
              <a:t>2013: Cree launches the new A19 lightbulb</a:t>
            </a:r>
          </a:p>
          <a:p>
            <a:pPr defTabSz="897301" eaLnBrk="0" fontAlgn="base" hangingPunct="0">
              <a:spcBef>
                <a:spcPct val="30000"/>
              </a:spcBef>
              <a:spcAft>
                <a:spcPct val="0"/>
              </a:spcAft>
              <a:defRPr/>
            </a:pPr>
            <a:r>
              <a:rPr lang="en-US" dirty="0">
                <a:latin typeface="Arial" pitchFamily="34" charset="0"/>
                <a:ea typeface="ＭＳ Ｐゴシック"/>
              </a:rPr>
              <a:t>2014: Cree simplifies controls with SmartCast Technology</a:t>
            </a:r>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7</a:t>
            </a:fld>
            <a:endParaRPr lang="en-US" dirty="0"/>
          </a:p>
        </p:txBody>
      </p:sp>
    </p:spTree>
    <p:extLst>
      <p:ext uri="{BB962C8B-B14F-4D97-AF65-F5344CB8AC3E}">
        <p14:creationId xmlns:p14="http://schemas.microsoft.com/office/powerpoint/2010/main" val="2760267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Eric to Add Slide Content</a:t>
            </a:r>
            <a:endParaRPr lang="en-US" dirty="0"/>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096">
              <a:defRPr/>
            </a:pPr>
            <a:r>
              <a:rPr lang="en-US" dirty="0" smtClean="0">
                <a:cs typeface="ＭＳ Ｐゴシック" charset="0"/>
              </a:rPr>
              <a:t>Eric-With leading LED research and development, a strong financial balance sheet and some of the industry’s longest-running field LED lighting installations, our10-year limited warranty underscores Cree’s commitment to the long-term performance and reliability of our products. Added to the energy savings LEDs offer over traditional technologies, this warranty is a win-win for everyone.</a:t>
            </a:r>
          </a:p>
          <a:p>
            <a:endParaRPr lang="en-US" dirty="0" smtClean="0"/>
          </a:p>
          <a:p>
            <a:r>
              <a:rPr lang="en-US" dirty="0" smtClean="0">
                <a:cs typeface="ＭＳ Ｐゴシック" charset="0"/>
              </a:rPr>
              <a:t>Cree’s new 10-year warranty covers nearly all Cree globally available commercial-grade indoor and outdoor fixtures. To learn more about products covered under the new warranty, visit </a:t>
            </a:r>
            <a:r>
              <a:rPr lang="en-US" u="sng" dirty="0" smtClean="0">
                <a:cs typeface="ＭＳ Ｐゴシック" charset="0"/>
                <a:hlinkClick r:id="rId3"/>
              </a:rPr>
              <a:t>http://www.cree.com/lighting/products/warranty</a:t>
            </a:r>
            <a:r>
              <a:rPr lang="en-US" dirty="0" smtClean="0">
                <a:cs typeface="ＭＳ Ｐゴシック" charset="0"/>
              </a:rPr>
              <a:t>.</a:t>
            </a:r>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9</a:t>
            </a:fld>
            <a:endParaRPr lang="en-US" dirty="0"/>
          </a:p>
        </p:txBody>
      </p:sp>
    </p:spTree>
    <p:extLst>
      <p:ext uri="{BB962C8B-B14F-4D97-AF65-F5344CB8AC3E}">
        <p14:creationId xmlns:p14="http://schemas.microsoft.com/office/powerpoint/2010/main" val="2219914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096">
              <a:defRPr/>
            </a:pPr>
            <a:r>
              <a:rPr lang="en-US" dirty="0" smtClean="0"/>
              <a:t>DeltaGuard® Finish is the finest industrial-grade finish available, is exclusive to Cree outdoor fixtures and poles, and carries an industry-leading ten-year warranty.</a:t>
            </a:r>
          </a:p>
          <a:p>
            <a:pPr defTabSz="897096">
              <a:defRPr/>
            </a:pPr>
            <a:endParaRPr lang="en-US" dirty="0" smtClean="0"/>
          </a:p>
          <a:p>
            <a:pPr defTabSz="897096">
              <a:defRPr/>
            </a:pPr>
            <a:r>
              <a:rPr lang="en-US" dirty="0" smtClean="0"/>
              <a:t>Each outdoor fixture follows an immersion process that includes six cleaning stages, eight pre-treatment states, and an epoxy e-coat before the topcoat is applied.</a:t>
            </a:r>
          </a:p>
          <a:p>
            <a:pPr defTabSz="897096">
              <a:defRPr/>
            </a:pPr>
            <a:endParaRPr lang="en-US" dirty="0" smtClean="0"/>
          </a:p>
          <a:p>
            <a:pPr defTabSz="897096">
              <a:defRPr/>
            </a:pPr>
            <a:r>
              <a:rPr lang="en-US" dirty="0" smtClean="0"/>
              <a:t>The baked-on ultra-durable powder topcoat is the last step to a truly outstanding finish that provides ultraviolet-light resistance, corrosion resistance, fade protection and more.</a:t>
            </a:r>
          </a:p>
        </p:txBody>
      </p:sp>
      <p:sp>
        <p:nvSpPr>
          <p:cNvPr id="4" name="Slide Number Placeholder 3"/>
          <p:cNvSpPr>
            <a:spLocks noGrp="1"/>
          </p:cNvSpPr>
          <p:nvPr>
            <p:ph type="sldNum" sz="quarter" idx="10"/>
          </p:nvPr>
        </p:nvSpPr>
        <p:spPr/>
        <p:txBody>
          <a:bodyPr/>
          <a:lstStyle/>
          <a:p>
            <a:pPr>
              <a:defRPr/>
            </a:pPr>
            <a:fld id="{3CBA8083-174A-4311-8FA7-E61831C095F6}" type="slidenum">
              <a:rPr lang="en-US" smtClean="0"/>
              <a:pPr>
                <a:defRPr/>
              </a:pPr>
              <a:t>10</a:t>
            </a:fld>
            <a:endParaRPr lang="en-US" dirty="0"/>
          </a:p>
        </p:txBody>
      </p:sp>
    </p:spTree>
    <p:extLst>
      <p:ext uri="{BB962C8B-B14F-4D97-AF65-F5344CB8AC3E}">
        <p14:creationId xmlns:p14="http://schemas.microsoft.com/office/powerpoint/2010/main" val="2491408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64B74-85F3-4CFB-8E9A-32246EEAC1FA}"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5944209"/>
            <a:ext cx="9143991" cy="91378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pic>
        <p:nvPicPr>
          <p:cNvPr id="10" name="image.jpg"/>
          <p:cNvPicPr/>
          <p:nvPr/>
        </p:nvPicPr>
        <p:blipFill>
          <a:blip r:embed="rId2" cstate="print">
            <a:extLst/>
          </a:blip>
          <a:stretch>
            <a:fillRect/>
          </a:stretch>
        </p:blipFill>
        <p:spPr>
          <a:xfrm>
            <a:off x="0" y="665162"/>
            <a:ext cx="9144000" cy="171451"/>
          </a:xfrm>
          <a:prstGeom prst="rect">
            <a:avLst/>
          </a:prstGeom>
          <a:ln w="12700">
            <a:miter lim="400000"/>
          </a:ln>
        </p:spPr>
      </p:pic>
      <p:pic>
        <p:nvPicPr>
          <p:cNvPr id="11" name="image.jpg"/>
          <p:cNvPicPr/>
          <p:nvPr/>
        </p:nvPicPr>
        <p:blipFill>
          <a:blip r:embed="rId3" cstate="print">
            <a:extLst/>
          </a:blip>
          <a:stretch>
            <a:fillRect/>
          </a:stretch>
        </p:blipFill>
        <p:spPr>
          <a:xfrm>
            <a:off x="0" y="5943600"/>
            <a:ext cx="9144000" cy="914400"/>
          </a:xfrm>
          <a:prstGeom prst="rect">
            <a:avLst/>
          </a:prstGeom>
          <a:ln w="12700">
            <a:miter lim="400000"/>
          </a:ln>
        </p:spPr>
      </p:pic>
      <p:sp>
        <p:nvSpPr>
          <p:cNvPr id="12" name="Shape 12"/>
          <p:cNvSpPr/>
          <p:nvPr/>
        </p:nvSpPr>
        <p:spPr>
          <a:xfrm>
            <a:off x="274637" y="6397236"/>
            <a:ext cx="3565526" cy="3417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lvl="0"/>
            <a:r>
              <a:rPr sz="900">
                <a:solidFill>
                  <a:srgbClr val="606060"/>
                </a:solidFill>
              </a:rPr>
              <a:t>© 2013 Cree, Inc.</a:t>
            </a:r>
          </a:p>
          <a:p>
            <a:pPr lvl="0"/>
            <a:r>
              <a:rPr sz="900">
                <a:solidFill>
                  <a:srgbClr val="606060"/>
                </a:solidFill>
              </a:rPr>
              <a:t>All rights reserved. </a:t>
            </a:r>
          </a:p>
        </p:txBody>
      </p:sp>
      <p:sp>
        <p:nvSpPr>
          <p:cNvPr id="13" name="Shape 13"/>
          <p:cNvSpPr>
            <a:spLocks noGrp="1"/>
          </p:cNvSpPr>
          <p:nvPr>
            <p:ph type="sldNum" sz="quarter" idx="2"/>
          </p:nvPr>
        </p:nvSpPr>
        <p:spPr>
          <a:xfrm>
            <a:off x="6967537" y="6536180"/>
            <a:ext cx="2130426" cy="239271"/>
          </a:xfrm>
          <a:prstGeom prst="rect">
            <a:avLst/>
          </a:prstGeom>
        </p:spPr>
        <p:txBody>
          <a:bodyPr anchor="b"/>
          <a:lstStyle>
            <a:lvl1pPr>
              <a:defRPr sz="1100">
                <a:solidFill>
                  <a:srgbClr val="F2F2F2"/>
                </a:solidFill>
              </a:defRPr>
            </a:lvl1pPr>
          </a:lstStyle>
          <a:p>
            <a:pPr lvl="0"/>
            <a:fld id="{86CB4B4D-7CA3-9044-876B-883B54F8677D}" type="slidenum">
              <a:rPr/>
              <a:pPr lvl="0"/>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bg>
      <p:bgPr shadeToTitle="1">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099" y="101600"/>
            <a:ext cx="8457476" cy="622300"/>
          </a:xfrm>
        </p:spPr>
        <p:txBody>
          <a:bodyPr/>
          <a:lstStyle/>
          <a:p>
            <a:r>
              <a:rPr lang="en-US" dirty="0" smtClean="0"/>
              <a:t>Click to edit Master title style</a:t>
            </a:r>
            <a:endParaRPr lang="en-US" dirty="0"/>
          </a:p>
        </p:txBody>
      </p:sp>
      <p:sp>
        <p:nvSpPr>
          <p:cNvPr id="9" name="Slide Number Placeholder 5"/>
          <p:cNvSpPr>
            <a:spLocks noGrp="1"/>
          </p:cNvSpPr>
          <p:nvPr>
            <p:ph type="sldNum" sz="quarter" idx="4"/>
          </p:nvPr>
        </p:nvSpPr>
        <p:spPr>
          <a:xfrm>
            <a:off x="6968059" y="6407150"/>
            <a:ext cx="2133600" cy="365125"/>
          </a:xfrm>
          <a:prstGeom prst="rect">
            <a:avLst/>
          </a:prstGeom>
        </p:spPr>
        <p:txBody>
          <a:bodyPr vert="horz" lIns="91440" tIns="45720" rIns="91440" bIns="45720" rtlCol="0" anchor="b"/>
          <a:lstStyle>
            <a:lvl1pPr algn="r">
              <a:defRPr sz="1100">
                <a:solidFill>
                  <a:schemeClr val="bg1"/>
                </a:solidFill>
                <a:latin typeface="Arial"/>
                <a:cs typeface="Arial"/>
              </a:defRPr>
            </a:lvl1pPr>
          </a:lstStyle>
          <a:p>
            <a:pPr fontAlgn="base">
              <a:spcBef>
                <a:spcPct val="0"/>
              </a:spcBef>
              <a:spcAft>
                <a:spcPct val="0"/>
              </a:spcAft>
            </a:pPr>
            <a:fld id="{DEDB4F7F-CD53-AB41-B824-21E0DF52DF44}" type="slidenum">
              <a:rPr lang="en-US" i="1" smtClean="0">
                <a:solidFill>
                  <a:srgbClr val="FFFFFF"/>
                </a:solidFill>
                <a:ea typeface="ＭＳ Ｐゴシック"/>
              </a:rPr>
              <a:pPr fontAlgn="base">
                <a:spcBef>
                  <a:spcPct val="0"/>
                </a:spcBef>
                <a:spcAft>
                  <a:spcPct val="0"/>
                </a:spcAft>
              </a:pPr>
              <a:t>‹#›</a:t>
            </a:fld>
            <a:endParaRPr lang="en-US" i="1">
              <a:solidFill>
                <a:srgbClr val="FFFFFF"/>
              </a:solidFill>
              <a:ea typeface="ＭＳ Ｐゴシック"/>
            </a:endParaRPr>
          </a:p>
        </p:txBody>
      </p:sp>
    </p:spTree>
    <p:extLst>
      <p:ext uri="{BB962C8B-B14F-4D97-AF65-F5344CB8AC3E}">
        <p14:creationId xmlns:p14="http://schemas.microsoft.com/office/powerpoint/2010/main" val="154107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FC4EF-267D-4C1C-9533-3BE503979BDC}" type="datetimeFigureOut">
              <a:rPr lang="en-US" smtClean="0"/>
              <a:pPr/>
              <a:t>11/3/2014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764B74-85F3-4CFB-8E9A-32246EEAC1F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FC4EF-267D-4C1C-9533-3BE503979BDC}" type="datetimeFigureOut">
              <a:rPr lang="en-US" smtClean="0"/>
              <a:pPr/>
              <a:t>11/3/2014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764B74-85F3-4CFB-8E9A-32246EEAC1FA}" type="slidenum">
              <a:rPr lang="en-US" smtClean="0"/>
              <a:pPr/>
              <a:t>‹#›</a:t>
            </a:fld>
            <a:endParaRPr lang="en-US" dirty="0"/>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 y="5944209"/>
            <a:ext cx="9143991" cy="9137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0.jpe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86.jpe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3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8.wdp"/><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05.png"/><Relationship Id="rId11" Type="http://schemas.microsoft.com/office/2007/relationships/hdphoto" Target="../media/hdphoto7.wdp"/><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microsoft.com/office/2007/relationships/hdphoto" Target="../media/hdphoto6.wdp"/></Relationships>
</file>

<file path=ppt/slides/_rels/slide4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2.xml"/><Relationship Id="rId4" Type="http://schemas.openxmlformats.org/officeDocument/2006/relationships/image" Target="../media/image120.jpeg"/></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7772400" cy="1470025"/>
          </a:xfrm>
        </p:spPr>
        <p:txBody>
          <a:bodyPr>
            <a:normAutofit/>
          </a:bodyPr>
          <a:lstStyle/>
          <a:p>
            <a:r>
              <a:rPr lang="en-US" dirty="0" smtClean="0"/>
              <a:t>November 13, 2014</a:t>
            </a:r>
            <a:endParaRPr lang="en-US" dirty="0"/>
          </a:p>
        </p:txBody>
      </p:sp>
      <p:sp>
        <p:nvSpPr>
          <p:cNvPr id="3" name="Subtitle 2"/>
          <p:cNvSpPr>
            <a:spLocks noGrp="1"/>
          </p:cNvSpPr>
          <p:nvPr>
            <p:ph type="subTitle" idx="1"/>
          </p:nvPr>
        </p:nvSpPr>
        <p:spPr>
          <a:xfrm>
            <a:off x="1371600" y="1143000"/>
            <a:ext cx="6400800" cy="1752600"/>
          </a:xfrm>
        </p:spPr>
        <p:txBody>
          <a:bodyPr>
            <a:noAutofit/>
          </a:bodyPr>
          <a:lstStyle/>
          <a:p>
            <a:r>
              <a:rPr lang="en-US" sz="4400" b="1" dirty="0" smtClean="0">
                <a:solidFill>
                  <a:schemeClr val="tx1"/>
                </a:solidFill>
                <a:effectLst>
                  <a:outerShdw blurRad="38100" dist="38100" dir="2700000" algn="tl">
                    <a:srgbClr val="000000">
                      <a:alpha val="43137"/>
                    </a:srgbClr>
                  </a:outerShdw>
                </a:effectLst>
              </a:rPr>
              <a:t>Central Coast Sustainability Summit</a:t>
            </a:r>
            <a:endParaRPr lang="en-US" sz="4400" b="1" dirty="0">
              <a:solidFill>
                <a:schemeClr val="tx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u="sng" dirty="0" smtClean="0">
                <a:solidFill>
                  <a:schemeClr val="tx2"/>
                </a:solidFill>
                <a:latin typeface="+mn-lt"/>
              </a:rPr>
              <a:t>DeltaGuard</a:t>
            </a:r>
            <a:r>
              <a:rPr lang="en-US" u="sng" baseline="30000" dirty="0" smtClean="0">
                <a:solidFill>
                  <a:schemeClr val="tx2"/>
                </a:solidFill>
              </a:rPr>
              <a:t>®</a:t>
            </a:r>
            <a:endParaRPr lang="en-US" u="sng" baseline="30000" dirty="0">
              <a:solidFill>
                <a:schemeClr val="tx2"/>
              </a:solidFill>
            </a:endParaRPr>
          </a:p>
        </p:txBody>
      </p:sp>
      <p:sp>
        <p:nvSpPr>
          <p:cNvPr id="3" name="Content Placeholder 2"/>
          <p:cNvSpPr txBox="1">
            <a:spLocks/>
          </p:cNvSpPr>
          <p:nvPr/>
        </p:nvSpPr>
        <p:spPr>
          <a:xfrm>
            <a:off x="152400" y="1524000"/>
            <a:ext cx="4515930" cy="3877985"/>
          </a:xfrm>
          <a:prstGeom prst="rect">
            <a:avLst/>
          </a:prstGeom>
        </p:spPr>
        <p:txBody>
          <a:bodyPr>
            <a:spAutoFit/>
          </a:bodyPr>
          <a:lstStyle>
            <a:lvl1pPr marL="227013" indent="-227013" algn="l" rtl="0" eaLnBrk="1" fontAlgn="base" hangingPunct="1">
              <a:spcBef>
                <a:spcPts val="0"/>
              </a:spcBef>
              <a:spcAft>
                <a:spcPts val="800"/>
              </a:spcAft>
              <a:buChar char="•"/>
              <a:defRPr sz="1800" b="0">
                <a:solidFill>
                  <a:schemeClr val="tx1"/>
                </a:solidFill>
                <a:latin typeface="+mn-lt"/>
                <a:ea typeface="+mn-ea"/>
                <a:cs typeface="+mn-cs"/>
              </a:defRPr>
            </a:lvl1pPr>
            <a:lvl2pPr marL="742950" indent="-285750" algn="l" rtl="0" eaLnBrk="1" fontAlgn="base" hangingPunct="1">
              <a:spcBef>
                <a:spcPts val="0"/>
              </a:spcBef>
              <a:spcAft>
                <a:spcPts val="800"/>
              </a:spcAft>
              <a:buChar char="–"/>
              <a:defRPr sz="1800" b="0">
                <a:solidFill>
                  <a:schemeClr val="tx1"/>
                </a:solidFill>
                <a:latin typeface="+mn-lt"/>
                <a:ea typeface="+mn-ea"/>
              </a:defRPr>
            </a:lvl2pPr>
            <a:lvl3pPr marL="1085850" indent="-228600" algn="l" rtl="0" eaLnBrk="1" fontAlgn="base" hangingPunct="1">
              <a:spcBef>
                <a:spcPts val="0"/>
              </a:spcBef>
              <a:spcAft>
                <a:spcPts val="800"/>
              </a:spcAft>
              <a:buChar char="•"/>
              <a:defRPr sz="1800" b="0">
                <a:solidFill>
                  <a:schemeClr val="tx1"/>
                </a:solidFill>
                <a:latin typeface="+mn-lt"/>
                <a:ea typeface="+mn-ea"/>
              </a:defRPr>
            </a:lvl3pPr>
            <a:lvl4pPr marL="1428750" indent="-228600" algn="l" rtl="0" eaLnBrk="1" fontAlgn="base" hangingPunct="1">
              <a:spcBef>
                <a:spcPts val="0"/>
              </a:spcBef>
              <a:spcAft>
                <a:spcPts val="800"/>
              </a:spcAft>
              <a:buChar char="–"/>
              <a:defRPr sz="1800" b="0">
                <a:solidFill>
                  <a:schemeClr val="tx1"/>
                </a:solidFill>
                <a:latin typeface="+mn-lt"/>
                <a:ea typeface="+mn-ea"/>
              </a:defRPr>
            </a:lvl4pPr>
            <a:lvl5pPr marL="1771650" indent="-228600" algn="l" rtl="0" eaLnBrk="1" fontAlgn="base" hangingPunct="1">
              <a:spcBef>
                <a:spcPts val="0"/>
              </a:spcBef>
              <a:spcAft>
                <a:spcPts val="800"/>
              </a:spcAft>
              <a:buChar char="»"/>
              <a:defRPr sz="1800" b="0">
                <a:solidFill>
                  <a:schemeClr val="tx1"/>
                </a:solidFill>
                <a:latin typeface="+mn-lt"/>
                <a:ea typeface="+mn-ea"/>
              </a:defRPr>
            </a:lvl5pPr>
            <a:lvl6pPr marL="2228850" indent="-228600" algn="l" rtl="0" eaLnBrk="1" fontAlgn="base" hangingPunct="1">
              <a:spcBef>
                <a:spcPct val="20000"/>
              </a:spcBef>
              <a:spcAft>
                <a:spcPct val="0"/>
              </a:spcAft>
              <a:buChar char="»"/>
              <a:defRPr sz="1400" b="1">
                <a:solidFill>
                  <a:srgbClr val="435683"/>
                </a:solidFill>
                <a:latin typeface="+mn-lt"/>
                <a:ea typeface="+mn-ea"/>
              </a:defRPr>
            </a:lvl6pPr>
            <a:lvl7pPr marL="2686050" indent="-228600" algn="l" rtl="0" eaLnBrk="1" fontAlgn="base" hangingPunct="1">
              <a:spcBef>
                <a:spcPct val="20000"/>
              </a:spcBef>
              <a:spcAft>
                <a:spcPct val="0"/>
              </a:spcAft>
              <a:buChar char="»"/>
              <a:defRPr sz="1400" b="1">
                <a:solidFill>
                  <a:srgbClr val="435683"/>
                </a:solidFill>
                <a:latin typeface="+mn-lt"/>
                <a:ea typeface="+mn-ea"/>
              </a:defRPr>
            </a:lvl7pPr>
            <a:lvl8pPr marL="3143250" indent="-228600" algn="l" rtl="0" eaLnBrk="1" fontAlgn="base" hangingPunct="1">
              <a:spcBef>
                <a:spcPct val="20000"/>
              </a:spcBef>
              <a:spcAft>
                <a:spcPct val="0"/>
              </a:spcAft>
              <a:buChar char="»"/>
              <a:defRPr sz="1400" b="1">
                <a:solidFill>
                  <a:srgbClr val="435683"/>
                </a:solidFill>
                <a:latin typeface="+mn-lt"/>
                <a:ea typeface="+mn-ea"/>
              </a:defRPr>
            </a:lvl8pPr>
            <a:lvl9pPr marL="3600450" indent="-228600" algn="l" rtl="0" eaLnBrk="1" fontAlgn="base" hangingPunct="1">
              <a:spcBef>
                <a:spcPct val="20000"/>
              </a:spcBef>
              <a:spcAft>
                <a:spcPct val="0"/>
              </a:spcAft>
              <a:buChar char="»"/>
              <a:defRPr sz="1400" b="1">
                <a:solidFill>
                  <a:srgbClr val="435683"/>
                </a:solidFill>
                <a:latin typeface="+mn-lt"/>
                <a:ea typeface="+mn-ea"/>
              </a:defRPr>
            </a:lvl9pPr>
          </a:lstStyle>
          <a:p>
            <a:pPr>
              <a:spcAft>
                <a:spcPts val="1800"/>
              </a:spcAft>
            </a:pPr>
            <a:r>
              <a:rPr lang="en-US" sz="2400" kern="0" dirty="0" smtClean="0">
                <a:solidFill>
                  <a:schemeClr val="tx2"/>
                </a:solidFill>
              </a:rPr>
              <a:t>The finest </a:t>
            </a:r>
            <a:r>
              <a:rPr lang="en-US" sz="2400" b="1" kern="0" dirty="0" smtClean="0">
                <a:solidFill>
                  <a:schemeClr val="tx2"/>
                </a:solidFill>
              </a:rPr>
              <a:t>industrial-grade finish</a:t>
            </a:r>
            <a:r>
              <a:rPr lang="en-US" sz="2400" kern="0" dirty="0" smtClean="0">
                <a:solidFill>
                  <a:schemeClr val="tx2"/>
                </a:solidFill>
              </a:rPr>
              <a:t> available </a:t>
            </a:r>
          </a:p>
          <a:p>
            <a:pPr>
              <a:spcAft>
                <a:spcPts val="1800"/>
              </a:spcAft>
            </a:pPr>
            <a:r>
              <a:rPr lang="en-US" sz="2400" kern="0" dirty="0" smtClean="0">
                <a:solidFill>
                  <a:schemeClr val="tx2"/>
                </a:solidFill>
              </a:rPr>
              <a:t>Industry-leading </a:t>
            </a:r>
            <a:r>
              <a:rPr lang="en-US" sz="2400" b="1" kern="0" dirty="0" smtClean="0">
                <a:solidFill>
                  <a:schemeClr val="tx2"/>
                </a:solidFill>
              </a:rPr>
              <a:t>10-year warranty</a:t>
            </a:r>
            <a:r>
              <a:rPr lang="en-US" sz="2400" kern="0" dirty="0" smtClean="0">
                <a:solidFill>
                  <a:schemeClr val="tx2"/>
                </a:solidFill>
              </a:rPr>
              <a:t> features</a:t>
            </a:r>
          </a:p>
          <a:p>
            <a:pPr>
              <a:spcAft>
                <a:spcPts val="1800"/>
              </a:spcAft>
            </a:pPr>
            <a:r>
              <a:rPr lang="en-US" sz="2400" kern="0" dirty="0" smtClean="0">
                <a:solidFill>
                  <a:schemeClr val="tx2"/>
                </a:solidFill>
              </a:rPr>
              <a:t>Six cleaning stages, eight pretreatment stages and an epoxy e-coat before the baked on, ultra-durable powder topcoat is applied</a:t>
            </a:r>
          </a:p>
        </p:txBody>
      </p:sp>
      <p:pic>
        <p:nvPicPr>
          <p:cNvPr id="4" name="Picture 3" descr="Deltaguard 017.jpg"/>
          <p:cNvPicPr>
            <a:picLocks noChangeAspect="1"/>
          </p:cNvPicPr>
          <p:nvPr/>
        </p:nvPicPr>
        <p:blipFill>
          <a:blip r:embed="rId3" cstate="email"/>
          <a:stretch>
            <a:fillRect/>
          </a:stretch>
        </p:blipFill>
        <p:spPr>
          <a:xfrm>
            <a:off x="4826208" y="1389724"/>
            <a:ext cx="4201913" cy="2801276"/>
          </a:xfrm>
          <a:prstGeom prst="rect">
            <a:avLst/>
          </a:prstGeom>
          <a:ln>
            <a:solidFill>
              <a:schemeClr val="accent2"/>
            </a:solidFill>
          </a:ln>
        </p:spPr>
      </p:pic>
      <p:pic>
        <p:nvPicPr>
          <p:cNvPr id="5" name="Picture 4" descr="10yr_DeltaGuard-Finishing2.png"/>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105400" y="4648200"/>
            <a:ext cx="3461416" cy="843446"/>
          </a:xfrm>
          <a:prstGeom prst="rect">
            <a:avLst/>
          </a:prstGeom>
          <a:solidFill>
            <a:schemeClr val="tx2"/>
          </a:solidFill>
        </p:spPr>
      </p:pic>
    </p:spTree>
    <p:extLst>
      <p:ext uri="{BB962C8B-B14F-4D97-AF65-F5344CB8AC3E}">
        <p14:creationId xmlns:p14="http://schemas.microsoft.com/office/powerpoint/2010/main" val="2151548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3600" dirty="0" smtClean="0">
                <a:solidFill>
                  <a:schemeClr val="tx2"/>
                </a:solidFill>
              </a:rPr>
              <a:t>Boston Logan (before) </a:t>
            </a:r>
            <a:endParaRPr lang="en-US" sz="3600" dirty="0">
              <a:solidFill>
                <a:schemeClr val="tx2"/>
              </a:solidFill>
            </a:endParaRPr>
          </a:p>
        </p:txBody>
      </p:sp>
      <p:pic>
        <p:nvPicPr>
          <p:cNvPr id="4" name="Content Placeholder 3" descr="Boston Logan 1.jpg"/>
          <p:cNvPicPr>
            <a:picLocks noGrp="1" noChangeAspect="1"/>
          </p:cNvPicPr>
          <p:nvPr>
            <p:ph idx="1"/>
          </p:nvPr>
        </p:nvPicPr>
        <p:blipFill>
          <a:blip r:embed="rId2" cstate="print"/>
          <a:stretch>
            <a:fillRect/>
          </a:stretch>
        </p:blipFill>
        <p:spPr>
          <a:xfrm>
            <a:off x="493429" y="914401"/>
            <a:ext cx="8193372" cy="5464296"/>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smtClean="0">
                <a:solidFill>
                  <a:schemeClr val="tx2"/>
                </a:solidFill>
              </a:rPr>
              <a:t>Boston Logan (during) </a:t>
            </a:r>
            <a:endParaRPr lang="en-US" sz="3600" dirty="0">
              <a:solidFill>
                <a:schemeClr val="tx2"/>
              </a:solidFill>
            </a:endParaRPr>
          </a:p>
        </p:txBody>
      </p:sp>
      <p:pic>
        <p:nvPicPr>
          <p:cNvPr id="4" name="Content Placeholder 3" descr="Boston Logan 2.jpg"/>
          <p:cNvPicPr>
            <a:picLocks noGrp="1" noChangeAspect="1"/>
          </p:cNvPicPr>
          <p:nvPr>
            <p:ph idx="1"/>
          </p:nvPr>
        </p:nvPicPr>
        <p:blipFill>
          <a:blip r:embed="rId2" cstate="print"/>
          <a:stretch>
            <a:fillRect/>
          </a:stretch>
        </p:blipFill>
        <p:spPr>
          <a:xfrm>
            <a:off x="533400" y="838200"/>
            <a:ext cx="8271295" cy="551656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6096000" cy="838200"/>
          </a:xfrm>
        </p:spPr>
        <p:txBody>
          <a:bodyPr>
            <a:normAutofit/>
          </a:bodyPr>
          <a:lstStyle/>
          <a:p>
            <a:r>
              <a:rPr lang="en-US" sz="3600" dirty="0" smtClean="0">
                <a:solidFill>
                  <a:schemeClr val="tx2"/>
                </a:solidFill>
              </a:rPr>
              <a:t>Boston Logan (after)</a:t>
            </a:r>
            <a:endParaRPr lang="en-US" sz="3600" dirty="0">
              <a:solidFill>
                <a:schemeClr val="tx2"/>
              </a:solidFill>
            </a:endParaRPr>
          </a:p>
        </p:txBody>
      </p:sp>
      <p:pic>
        <p:nvPicPr>
          <p:cNvPr id="4" name="Content Placeholder 3" descr="Boston Logan 3.jpg"/>
          <p:cNvPicPr>
            <a:picLocks noGrp="1" noChangeAspect="1"/>
          </p:cNvPicPr>
          <p:nvPr>
            <p:ph idx="1"/>
          </p:nvPr>
        </p:nvPicPr>
        <p:blipFill>
          <a:blip r:embed="rId2" cstate="print"/>
          <a:stretch>
            <a:fillRect/>
          </a:stretch>
        </p:blipFill>
        <p:spPr>
          <a:xfrm>
            <a:off x="287918" y="838200"/>
            <a:ext cx="8568163" cy="5287963"/>
          </a:xfrm>
        </p:spPr>
      </p:pic>
      <p:pic>
        <p:nvPicPr>
          <p:cNvPr id="5" name="Picture 2" descr="S:\DXF\THE EDGE-parking structure-091509-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5010" y="381000"/>
            <a:ext cx="3508990" cy="13890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DXF\LTG-VG-Parking-052413-3315.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76733">
                        <a14:foregroundMark x1="18062" y1="7643" x2="18062" y2="7643"/>
                        <a14:foregroundMark x1="17285" y1="8280" x2="17285" y2="8280"/>
                      </a14:backgroundRemoval>
                    </a14:imgEffect>
                  </a14:imgLayer>
                </a14:imgProps>
              </a:ext>
              <a:ext uri="{28A0092B-C50C-407E-A947-70E740481C1C}">
                <a14:useLocalDpi xmlns:a14="http://schemas.microsoft.com/office/drawing/2010/main" val="0"/>
              </a:ext>
            </a:extLst>
          </a:blip>
          <a:srcRect/>
          <a:stretch>
            <a:fillRect/>
          </a:stretch>
        </p:blipFill>
        <p:spPr bwMode="auto">
          <a:xfrm>
            <a:off x="0" y="228601"/>
            <a:ext cx="2286000" cy="1001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92162"/>
          </a:xfrm>
        </p:spPr>
        <p:txBody>
          <a:bodyPr>
            <a:normAutofit/>
          </a:bodyPr>
          <a:lstStyle/>
          <a:p>
            <a:r>
              <a:rPr lang="en-US" sz="3600" dirty="0" smtClean="0">
                <a:solidFill>
                  <a:schemeClr val="tx2"/>
                </a:solidFill>
              </a:rPr>
              <a:t>Healthcare Before </a:t>
            </a:r>
            <a:r>
              <a:rPr lang="en-US" sz="2800" dirty="0" smtClean="0">
                <a:solidFill>
                  <a:schemeClr val="tx2"/>
                </a:solidFill>
              </a:rPr>
              <a:t>(Fresno) </a:t>
            </a:r>
            <a:endParaRPr lang="en-US" sz="2800" dirty="0">
              <a:solidFill>
                <a:schemeClr val="tx2"/>
              </a:solidFill>
            </a:endParaRPr>
          </a:p>
        </p:txBody>
      </p:sp>
      <p:pic>
        <p:nvPicPr>
          <p:cNvPr id="4" name="Content Placeholder 3" descr="HC before.jpg"/>
          <p:cNvPicPr>
            <a:picLocks noGrp="1" noChangeAspect="1"/>
          </p:cNvPicPr>
          <p:nvPr>
            <p:ph idx="1"/>
          </p:nvPr>
        </p:nvPicPr>
        <p:blipFill>
          <a:blip r:embed="rId2" cstate="print"/>
          <a:stretch>
            <a:fillRect/>
          </a:stretch>
        </p:blipFill>
        <p:spPr>
          <a:xfrm>
            <a:off x="1143000" y="838200"/>
            <a:ext cx="7278072" cy="546825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6400800" cy="762000"/>
          </a:xfrm>
        </p:spPr>
        <p:txBody>
          <a:bodyPr>
            <a:normAutofit/>
          </a:bodyPr>
          <a:lstStyle/>
          <a:p>
            <a:r>
              <a:rPr lang="en-US" sz="3600" dirty="0" smtClean="0">
                <a:solidFill>
                  <a:schemeClr val="tx2"/>
                </a:solidFill>
              </a:rPr>
              <a:t>Healthcare after</a:t>
            </a:r>
            <a:endParaRPr lang="en-US" sz="3600" dirty="0">
              <a:solidFill>
                <a:schemeClr val="tx2"/>
              </a:solidFill>
            </a:endParaRPr>
          </a:p>
        </p:txBody>
      </p:sp>
      <p:pic>
        <p:nvPicPr>
          <p:cNvPr id="4" name="Content Placeholder 3" descr="HC after.jpg"/>
          <p:cNvPicPr>
            <a:picLocks noGrp="1" noChangeAspect="1"/>
          </p:cNvPicPr>
          <p:nvPr>
            <p:ph idx="1"/>
          </p:nvPr>
        </p:nvPicPr>
        <p:blipFill>
          <a:blip r:embed="rId2" cstate="print"/>
          <a:stretch>
            <a:fillRect/>
          </a:stretch>
        </p:blipFill>
        <p:spPr>
          <a:xfrm>
            <a:off x="990600" y="762000"/>
            <a:ext cx="7391399" cy="5548895"/>
          </a:xfrm>
        </p:spPr>
      </p:pic>
      <p:pic>
        <p:nvPicPr>
          <p:cNvPr id="5" name="Picture 3" descr="S:\DXF\Beta-Area-Catalo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28600"/>
            <a:ext cx="2841520"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solidFill>
                  <a:schemeClr val="tx2"/>
                </a:solidFill>
              </a:rPr>
              <a:t>Hollywood Blvd. </a:t>
            </a:r>
            <a:endParaRPr lang="en-US" dirty="0">
              <a:solidFill>
                <a:schemeClr val="tx2"/>
              </a:solidFill>
            </a:endParaRPr>
          </a:p>
        </p:txBody>
      </p:sp>
      <p:pic>
        <p:nvPicPr>
          <p:cNvPr id="4" name="Content Placeholder 3" descr="Hollywood Blvd.JPG"/>
          <p:cNvPicPr>
            <a:picLocks noGrp="1" noChangeAspect="1"/>
          </p:cNvPicPr>
          <p:nvPr>
            <p:ph idx="1"/>
          </p:nvPr>
        </p:nvPicPr>
        <p:blipFill>
          <a:blip r:embed="rId2" cstate="print"/>
          <a:stretch>
            <a:fillRect/>
          </a:stretch>
        </p:blipFill>
        <p:spPr>
          <a:xfrm>
            <a:off x="68552" y="1219200"/>
            <a:ext cx="8869168" cy="4906963"/>
          </a:xfrm>
        </p:spPr>
      </p:pic>
      <p:pic>
        <p:nvPicPr>
          <p:cNvPr id="5" name="Picture 5" descr="C:\Users\Cawley Desktop\Desktop\XSP_Underside_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6490" y="0"/>
            <a:ext cx="2567510" cy="1714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781800" cy="762000"/>
          </a:xfrm>
        </p:spPr>
        <p:txBody>
          <a:bodyPr/>
          <a:lstStyle/>
          <a:p>
            <a:r>
              <a:rPr lang="en-US" dirty="0" smtClean="0">
                <a:solidFill>
                  <a:schemeClr val="tx2"/>
                </a:solidFill>
              </a:rPr>
              <a:t>Retail Grocery parking lot</a:t>
            </a:r>
            <a:endParaRPr lang="en-US" dirty="0">
              <a:solidFill>
                <a:schemeClr val="tx2"/>
              </a:solidFill>
            </a:endParaRPr>
          </a:p>
        </p:txBody>
      </p:sp>
      <p:pic>
        <p:nvPicPr>
          <p:cNvPr id="4" name="Content Placeholder 3" descr="Cub Foods.JPG"/>
          <p:cNvPicPr>
            <a:picLocks noGrp="1" noChangeAspect="1"/>
          </p:cNvPicPr>
          <p:nvPr>
            <p:ph idx="1"/>
          </p:nvPr>
        </p:nvPicPr>
        <p:blipFill>
          <a:blip r:embed="rId2" cstate="print"/>
          <a:stretch>
            <a:fillRect/>
          </a:stretch>
        </p:blipFill>
        <p:spPr>
          <a:xfrm>
            <a:off x="381000" y="1066800"/>
            <a:ext cx="8046245" cy="5364163"/>
          </a:xfrm>
        </p:spPr>
      </p:pic>
      <p:pic>
        <p:nvPicPr>
          <p:cNvPr id="5" name="Picture 3" descr="S:\DXF\Beta-Area-Catalo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7495" y="0"/>
            <a:ext cx="2306505" cy="19947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3600" dirty="0" smtClean="0">
                <a:solidFill>
                  <a:schemeClr val="tx2"/>
                </a:solidFill>
              </a:rPr>
              <a:t>Fort Irwin - Barstow, CA</a:t>
            </a:r>
            <a:endParaRPr lang="en-US" sz="3600" dirty="0">
              <a:solidFill>
                <a:schemeClr val="tx2"/>
              </a:solidFill>
            </a:endParaRPr>
          </a:p>
        </p:txBody>
      </p:sp>
      <p:pic>
        <p:nvPicPr>
          <p:cNvPr id="4" name="Content Placeholder 3" descr="Barstow LEDway - May, 2012.JPG"/>
          <p:cNvPicPr>
            <a:picLocks noGrp="1" noChangeAspect="1"/>
          </p:cNvPicPr>
          <p:nvPr>
            <p:ph idx="1"/>
          </p:nvPr>
        </p:nvPicPr>
        <p:blipFill>
          <a:blip r:embed="rId2" cstate="print"/>
          <a:stretch>
            <a:fillRect/>
          </a:stretch>
        </p:blipFill>
        <p:spPr>
          <a:xfrm>
            <a:off x="0" y="762000"/>
            <a:ext cx="8958706" cy="5364163"/>
          </a:xfrm>
        </p:spPr>
      </p:pic>
      <p:pic>
        <p:nvPicPr>
          <p:cNvPr id="5" name="Picture 2" descr="C:\Users\duhenderson\AppData\Local\Microsoft\Windows\Temporary Internet Files\Content.IE5\RDFDWKOF\ARE-EHO-073112-DirectDownLight-0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5800" l="4467" r="90000"/>
                    </a14:imgEffect>
                  </a14:imgLayer>
                </a14:imgProps>
              </a:ext>
              <a:ext uri="{28A0092B-C50C-407E-A947-70E740481C1C}">
                <a14:useLocalDpi xmlns:a14="http://schemas.microsoft.com/office/drawing/2010/main" val="0"/>
              </a:ext>
            </a:extLst>
          </a:blip>
          <a:srcRect/>
          <a:stretch>
            <a:fillRect/>
          </a:stretch>
        </p:blipFill>
        <p:spPr bwMode="auto">
          <a:xfrm rot="10800000">
            <a:off x="0" y="0"/>
            <a:ext cx="1600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Cawley Desktop\Desktop\LEDway_side_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762001"/>
            <a:ext cx="2286000" cy="1028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ee Mock Up1.JPG"/>
          <p:cNvPicPr>
            <a:picLocks noChangeAspect="1"/>
          </p:cNvPicPr>
          <p:nvPr/>
        </p:nvPicPr>
        <p:blipFill>
          <a:blip r:embed="rId2" cstate="print"/>
          <a:stretch>
            <a:fillRect/>
          </a:stretch>
        </p:blipFill>
        <p:spPr>
          <a:xfrm>
            <a:off x="0" y="1"/>
            <a:ext cx="6109139" cy="6858000"/>
          </a:xfrm>
          <a:prstGeom prst="rect">
            <a:avLst/>
          </a:prstGeom>
        </p:spPr>
      </p:pic>
      <p:pic>
        <p:nvPicPr>
          <p:cNvPr id="6" name="Picture 5" descr="Cree Mock Up5.jpg"/>
          <p:cNvPicPr>
            <a:picLocks noChangeAspect="1"/>
          </p:cNvPicPr>
          <p:nvPr/>
        </p:nvPicPr>
        <p:blipFill>
          <a:blip r:embed="rId3" cstate="print"/>
          <a:srcRect l="22145" r="18697" b="11265"/>
          <a:stretch>
            <a:fillRect/>
          </a:stretch>
        </p:blipFill>
        <p:spPr>
          <a:xfrm>
            <a:off x="6101255" y="0"/>
            <a:ext cx="3042745" cy="6858000"/>
          </a:xfrm>
          <a:prstGeom prst="rect">
            <a:avLst/>
          </a:prstGeom>
        </p:spPr>
      </p:pic>
      <p:sp>
        <p:nvSpPr>
          <p:cNvPr id="4" name="Title 3"/>
          <p:cNvSpPr>
            <a:spLocks noGrp="1"/>
          </p:cNvSpPr>
          <p:nvPr>
            <p:ph type="title"/>
          </p:nvPr>
        </p:nvSpPr>
        <p:spPr>
          <a:xfrm>
            <a:off x="2362200" y="152400"/>
            <a:ext cx="6705600" cy="1143000"/>
          </a:xfrm>
        </p:spPr>
        <p:txBody>
          <a:bodyPr>
            <a:normAutofit fontScale="90000"/>
          </a:bodyPr>
          <a:lstStyle/>
          <a:p>
            <a:r>
              <a:rPr lang="en-US" dirty="0" smtClean="0">
                <a:solidFill>
                  <a:schemeClr val="bg1"/>
                </a:solidFill>
              </a:rPr>
              <a:t>Edge HO High Mast Applications</a:t>
            </a:r>
            <a:endParaRPr lang="en-US" dirty="0">
              <a:solidFill>
                <a:schemeClr val="bg1"/>
              </a:solidFill>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2"/>
          <p:cNvSpPr txBox="1">
            <a:spLocks noChangeArrowheads="1"/>
          </p:cNvSpPr>
          <p:nvPr/>
        </p:nvSpPr>
        <p:spPr bwMode="auto">
          <a:xfrm>
            <a:off x="710345" y="6284671"/>
            <a:ext cx="1964643" cy="338554"/>
          </a:xfrm>
          <a:prstGeom prst="rect">
            <a:avLst/>
          </a:prstGeom>
          <a:noFill/>
          <a:ln w="9525">
            <a:noFill/>
            <a:miter lim="800000"/>
            <a:headEnd/>
            <a:tailEnd/>
          </a:ln>
        </p:spPr>
        <p:txBody>
          <a:bodyPr wrap="square">
            <a:spAutoFit/>
          </a:bodyPr>
          <a:lstStyle/>
          <a:p>
            <a:pPr marL="1588" lvl="1" indent="-1588" algn="ctr" eaLnBrk="1" hangingPunct="1">
              <a:spcBef>
                <a:spcPts val="0"/>
              </a:spcBef>
              <a:spcAft>
                <a:spcPts val="0"/>
              </a:spcAft>
            </a:pPr>
            <a:r>
              <a:rPr lang="en-US" sz="1600" kern="0" dirty="0" smtClean="0">
                <a:solidFill>
                  <a:schemeClr val="bg1">
                    <a:lumMod val="65000"/>
                  </a:schemeClr>
                </a:solidFill>
                <a:latin typeface="Arial"/>
                <a:ea typeface="+mn-ea"/>
              </a:rPr>
              <a:t>BEFORE - HPS</a:t>
            </a:r>
          </a:p>
        </p:txBody>
      </p:sp>
      <p:pic>
        <p:nvPicPr>
          <p:cNvPr id="1026" name="Picture 2"/>
          <p:cNvPicPr>
            <a:picLocks noChangeAspect="1" noChangeArrowheads="1"/>
          </p:cNvPicPr>
          <p:nvPr/>
        </p:nvPicPr>
        <p:blipFill>
          <a:blip r:embed="rId3" cstate="print"/>
          <a:srcRect t="4224" b="14853"/>
          <a:stretch>
            <a:fillRect/>
          </a:stretch>
        </p:blipFill>
        <p:spPr bwMode="auto">
          <a:xfrm>
            <a:off x="0" y="0"/>
            <a:ext cx="9144000" cy="6553200"/>
          </a:xfrm>
          <a:prstGeom prst="rect">
            <a:avLst/>
          </a:prstGeom>
          <a:noFill/>
          <a:ln w="9525">
            <a:noFill/>
            <a:miter lim="800000"/>
            <a:headEnd/>
            <a:tailEnd/>
          </a:ln>
        </p:spPr>
      </p:pic>
      <p:sp>
        <p:nvSpPr>
          <p:cNvPr id="3" name="Title 2"/>
          <p:cNvSpPr>
            <a:spLocks noGrp="1"/>
          </p:cNvSpPr>
          <p:nvPr>
            <p:ph type="title"/>
          </p:nvPr>
        </p:nvSpPr>
        <p:spPr>
          <a:xfrm>
            <a:off x="533400" y="152400"/>
            <a:ext cx="8229600" cy="1143000"/>
          </a:xfrm>
        </p:spPr>
        <p:txBody>
          <a:bodyPr>
            <a:normAutofit fontScale="90000"/>
          </a:bodyPr>
          <a:lstStyle/>
          <a:p>
            <a:pPr lvl="0"/>
            <a:r>
              <a:rPr lang="en-US" dirty="0" smtClean="0">
                <a:solidFill>
                  <a:schemeClr val="bg1"/>
                </a:solidFill>
              </a:rPr>
              <a:t>Major Opportunity to Change the World!</a:t>
            </a:r>
            <a:endParaRPr lang="en-US" dirty="0">
              <a:solidFill>
                <a:schemeClr val="bg1"/>
              </a:solidFill>
            </a:endParaRPr>
          </a:p>
        </p:txBody>
      </p:sp>
      <p:sp>
        <p:nvSpPr>
          <p:cNvPr id="4" name="Rectangle 3"/>
          <p:cNvSpPr/>
          <p:nvPr/>
        </p:nvSpPr>
        <p:spPr>
          <a:xfrm>
            <a:off x="5943600" y="1524000"/>
            <a:ext cx="2790700" cy="307777"/>
          </a:xfrm>
          <a:prstGeom prst="rect">
            <a:avLst/>
          </a:prstGeom>
        </p:spPr>
        <p:txBody>
          <a:bodyPr wrap="square">
            <a:spAutoFit/>
          </a:bodyPr>
          <a:lstStyle/>
          <a:p>
            <a:pPr fontAlgn="auto">
              <a:spcAft>
                <a:spcPts val="0"/>
              </a:spcAft>
              <a:defRPr/>
            </a:pPr>
            <a:r>
              <a:rPr lang="en-US" sz="1400" dirty="0">
                <a:solidFill>
                  <a:schemeClr val="accent1">
                    <a:lumMod val="60000"/>
                    <a:lumOff val="40000"/>
                  </a:schemeClr>
                </a:solidFill>
              </a:rPr>
              <a:t>Los Angeles, CA  (2008-2012)</a:t>
            </a:r>
          </a:p>
        </p:txBody>
      </p:sp>
    </p:spTree>
    <p:extLst>
      <p:ext uri="{BB962C8B-B14F-4D97-AF65-F5344CB8AC3E}">
        <p14:creationId xmlns:p14="http://schemas.microsoft.com/office/powerpoint/2010/main" val="3025934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40429_054804.jpg"/>
          <p:cNvPicPr>
            <a:picLocks noChangeAspect="1"/>
          </p:cNvPicPr>
          <p:nvPr/>
        </p:nvPicPr>
        <p:blipFill>
          <a:blip r:embed="rId3" cstate="print"/>
          <a:stretch>
            <a:fillRect/>
          </a:stretch>
        </p:blipFill>
        <p:spPr>
          <a:xfrm>
            <a:off x="0" y="0"/>
            <a:ext cx="9195156" cy="6403770"/>
          </a:xfrm>
          <a:prstGeom prst="rect">
            <a:avLst/>
          </a:prstGeom>
        </p:spPr>
      </p:pic>
      <p:sp>
        <p:nvSpPr>
          <p:cNvPr id="6" name="TextBox 5"/>
          <p:cNvSpPr txBox="1"/>
          <p:nvPr/>
        </p:nvSpPr>
        <p:spPr>
          <a:xfrm>
            <a:off x="7162800" y="853374"/>
            <a:ext cx="1981200" cy="3570208"/>
          </a:xfrm>
          <a:prstGeom prst="rect">
            <a:avLst/>
          </a:prstGeom>
          <a:noFill/>
        </p:spPr>
        <p:txBody>
          <a:bodyPr wrap="square" rtlCol="0">
            <a:spAutoFit/>
          </a:bodyPr>
          <a:lstStyle/>
          <a:p>
            <a:pPr algn="r"/>
            <a:r>
              <a:rPr lang="en-US" dirty="0" smtClean="0">
                <a:solidFill>
                  <a:schemeClr val="bg1"/>
                </a:solidFill>
              </a:rPr>
              <a:t>Two Sizes / Four Wattages</a:t>
            </a:r>
          </a:p>
          <a:p>
            <a:pPr algn="r"/>
            <a:endParaRPr lang="en-US" sz="1000" dirty="0">
              <a:solidFill>
                <a:schemeClr val="bg1"/>
              </a:solidFill>
            </a:endParaRPr>
          </a:p>
          <a:p>
            <a:pPr algn="r"/>
            <a:r>
              <a:rPr lang="en-US" dirty="0" smtClean="0">
                <a:solidFill>
                  <a:schemeClr val="bg1"/>
                </a:solidFill>
              </a:rPr>
              <a:t>	- 120 LED and 240 LED</a:t>
            </a:r>
          </a:p>
          <a:p>
            <a:pPr algn="r"/>
            <a:r>
              <a:rPr lang="en-US" dirty="0">
                <a:solidFill>
                  <a:schemeClr val="bg1"/>
                </a:solidFill>
              </a:rPr>
              <a:t>	</a:t>
            </a:r>
            <a:r>
              <a:rPr lang="en-US" dirty="0" smtClean="0">
                <a:solidFill>
                  <a:schemeClr val="bg1"/>
                </a:solidFill>
              </a:rPr>
              <a:t>-  25,000 to 76,000   </a:t>
            </a:r>
          </a:p>
          <a:p>
            <a:pPr lvl="2" algn="r">
              <a:buFontTx/>
              <a:buChar char="-"/>
            </a:pPr>
            <a:r>
              <a:rPr lang="en-US" dirty="0" smtClean="0">
                <a:solidFill>
                  <a:schemeClr val="bg1"/>
                </a:solidFill>
              </a:rPr>
              <a:t>  Type II, III, IV &amp; V </a:t>
            </a:r>
          </a:p>
          <a:p>
            <a:pPr algn="r"/>
            <a:r>
              <a:rPr lang="en-US" dirty="0" smtClean="0">
                <a:solidFill>
                  <a:schemeClr val="bg1"/>
                </a:solidFill>
              </a:rPr>
              <a:t>	-  UL wet locations</a:t>
            </a:r>
          </a:p>
          <a:p>
            <a:pPr algn="r"/>
            <a:r>
              <a:rPr lang="en-US" dirty="0" smtClean="0">
                <a:solidFill>
                  <a:schemeClr val="bg1"/>
                </a:solidFill>
              </a:rPr>
              <a:t>	-  10kV surge TVSS</a:t>
            </a:r>
          </a:p>
        </p:txBody>
      </p:sp>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50"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5189261" y="3686958"/>
            <a:ext cx="3750244"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486400" y="0"/>
            <a:ext cx="3810000" cy="685800"/>
          </a:xfrm>
        </p:spPr>
        <p:txBody>
          <a:bodyPr>
            <a:normAutofit fontScale="90000"/>
          </a:bodyPr>
          <a:lstStyle/>
          <a:p>
            <a:r>
              <a:rPr lang="en-US" sz="2400" u="sng" dirty="0" smtClean="0">
                <a:solidFill>
                  <a:schemeClr val="bg1"/>
                </a:solidFill>
              </a:rPr>
              <a:t>The EDGE HO – High Mast Replacement</a:t>
            </a:r>
            <a:endParaRPr lang="en-US" sz="2400" u="sng" dirty="0">
              <a:solidFill>
                <a:schemeClr val="bg1"/>
              </a:solidFill>
            </a:endParaRPr>
          </a:p>
        </p:txBody>
      </p:sp>
    </p:spTree>
    <p:extLst>
      <p:ext uri="{BB962C8B-B14F-4D97-AF65-F5344CB8AC3E}">
        <p14:creationId xmlns:p14="http://schemas.microsoft.com/office/powerpoint/2010/main" val="3334608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6781800" cy="762000"/>
          </a:xfrm>
        </p:spPr>
        <p:txBody>
          <a:bodyPr/>
          <a:lstStyle/>
          <a:p>
            <a:r>
              <a:rPr lang="en-US" dirty="0" smtClean="0">
                <a:solidFill>
                  <a:schemeClr val="tx2"/>
                </a:solidFill>
              </a:rPr>
              <a:t>Train Station, Minnesota</a:t>
            </a:r>
            <a:endParaRPr lang="en-US" dirty="0">
              <a:solidFill>
                <a:schemeClr val="tx2"/>
              </a:solidFill>
            </a:endParaRPr>
          </a:p>
        </p:txBody>
      </p:sp>
      <p:pic>
        <p:nvPicPr>
          <p:cNvPr id="4" name="Content Placeholder 3" descr="Northstar commuter rail.jpg"/>
          <p:cNvPicPr>
            <a:picLocks noGrp="1" noChangeAspect="1"/>
          </p:cNvPicPr>
          <p:nvPr>
            <p:ph idx="1"/>
          </p:nvPr>
        </p:nvPicPr>
        <p:blipFill>
          <a:blip r:embed="rId2" cstate="print"/>
          <a:stretch>
            <a:fillRect/>
          </a:stretch>
        </p:blipFill>
        <p:spPr>
          <a:xfrm>
            <a:off x="304800" y="914400"/>
            <a:ext cx="8141835" cy="5422938"/>
          </a:xfrm>
        </p:spPr>
      </p:pic>
      <p:pic>
        <p:nvPicPr>
          <p:cNvPr id="5" name="Picture 2" descr="S:\DXF\THE EDGE-ROUND-Area-0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1308" y="0"/>
            <a:ext cx="1452692" cy="273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solidFill>
                  <a:schemeClr val="tx2"/>
                </a:solidFill>
              </a:rPr>
              <a:t>Bridge, Italy</a:t>
            </a:r>
            <a:endParaRPr lang="en-US" dirty="0">
              <a:solidFill>
                <a:schemeClr val="tx2"/>
              </a:solidFill>
            </a:endParaRPr>
          </a:p>
        </p:txBody>
      </p:sp>
      <p:pic>
        <p:nvPicPr>
          <p:cNvPr id="4" name="Content Placeholder 3" descr="Bridge_Rome,Italy.JPG"/>
          <p:cNvPicPr>
            <a:picLocks noGrp="1" noChangeAspect="1"/>
          </p:cNvPicPr>
          <p:nvPr>
            <p:ph idx="1"/>
          </p:nvPr>
        </p:nvPicPr>
        <p:blipFill>
          <a:blip r:embed="rId2" cstate="print"/>
          <a:stretch>
            <a:fillRect/>
          </a:stretch>
        </p:blipFill>
        <p:spPr>
          <a:xfrm>
            <a:off x="533400" y="762000"/>
            <a:ext cx="8350877" cy="5561684"/>
          </a:xfrm>
        </p:spPr>
      </p:pic>
      <p:pic>
        <p:nvPicPr>
          <p:cNvPr id="5" name="Picture 6" descr="C:\Users\Cawley Desktop\Desktop\theedgetsp_v2_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28600"/>
            <a:ext cx="2360366" cy="1576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urch Steeple.JPG"/>
          <p:cNvPicPr>
            <a:picLocks noGrp="1" noChangeAspect="1"/>
          </p:cNvPicPr>
          <p:nvPr>
            <p:ph idx="1"/>
          </p:nvPr>
        </p:nvPicPr>
        <p:blipFill>
          <a:blip r:embed="rId2" cstate="print"/>
          <a:stretch>
            <a:fillRect/>
          </a:stretch>
        </p:blipFill>
        <p:spPr>
          <a:xfrm>
            <a:off x="3810000" y="0"/>
            <a:ext cx="3386096" cy="6506390"/>
          </a:xfrm>
        </p:spPr>
      </p:pic>
      <p:pic>
        <p:nvPicPr>
          <p:cNvPr id="5" name="Picture 2" descr="C:\Users\Cawley Desktop\Desktop\theedgeflood_v2_28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460000">
            <a:off x="144342" y="4036377"/>
            <a:ext cx="3223424"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solidFill>
                  <a:schemeClr val="tx2"/>
                </a:solidFill>
              </a:rPr>
              <a:t>Retail Center on low</a:t>
            </a:r>
            <a:endParaRPr lang="en-US" dirty="0">
              <a:solidFill>
                <a:schemeClr val="tx2"/>
              </a:solidFill>
            </a:endParaRPr>
          </a:p>
        </p:txBody>
      </p:sp>
      <p:pic>
        <p:nvPicPr>
          <p:cNvPr id="4" name="Content Placeholder 3" descr="Area 20%.jpg"/>
          <p:cNvPicPr>
            <a:picLocks noGrp="1" noChangeAspect="1"/>
          </p:cNvPicPr>
          <p:nvPr>
            <p:ph idx="1"/>
          </p:nvPr>
        </p:nvPicPr>
        <p:blipFill>
          <a:blip r:embed="rId2" cstate="print"/>
          <a:stretch>
            <a:fillRect/>
          </a:stretch>
        </p:blipFill>
        <p:spPr>
          <a:xfrm>
            <a:off x="1" y="673022"/>
            <a:ext cx="9122620" cy="545314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6629400" cy="762000"/>
          </a:xfrm>
        </p:spPr>
        <p:txBody>
          <a:bodyPr/>
          <a:lstStyle/>
          <a:p>
            <a:r>
              <a:rPr lang="en-US" dirty="0" smtClean="0">
                <a:solidFill>
                  <a:schemeClr val="tx2"/>
                </a:solidFill>
              </a:rPr>
              <a:t>Retail Center - on high</a:t>
            </a:r>
            <a:endParaRPr lang="en-US" dirty="0">
              <a:solidFill>
                <a:schemeClr val="tx2"/>
              </a:solidFill>
            </a:endParaRPr>
          </a:p>
        </p:txBody>
      </p:sp>
      <p:pic>
        <p:nvPicPr>
          <p:cNvPr id="4" name="Content Placeholder 3" descr="Area 80%.jpg"/>
          <p:cNvPicPr>
            <a:picLocks noGrp="1" noChangeAspect="1"/>
          </p:cNvPicPr>
          <p:nvPr>
            <p:ph idx="1"/>
          </p:nvPr>
        </p:nvPicPr>
        <p:blipFill>
          <a:blip r:embed="rId2" cstate="print"/>
          <a:stretch>
            <a:fillRect/>
          </a:stretch>
        </p:blipFill>
        <p:spPr>
          <a:xfrm>
            <a:off x="0" y="685800"/>
            <a:ext cx="9143999" cy="5779345"/>
          </a:xfrm>
        </p:spPr>
      </p:pic>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28600"/>
            <a:ext cx="2737338" cy="1718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562600" cy="762000"/>
          </a:xfrm>
        </p:spPr>
        <p:txBody>
          <a:bodyPr/>
          <a:lstStyle/>
          <a:p>
            <a:r>
              <a:rPr lang="en-US" dirty="0" smtClean="0">
                <a:solidFill>
                  <a:schemeClr val="tx2"/>
                </a:solidFill>
              </a:rPr>
              <a:t>Backlight control…</a:t>
            </a:r>
            <a:endParaRPr lang="en-US" dirty="0">
              <a:solidFill>
                <a:schemeClr val="tx2"/>
              </a:solidFill>
            </a:endParaRPr>
          </a:p>
        </p:txBody>
      </p:sp>
      <p:pic>
        <p:nvPicPr>
          <p:cNvPr id="5" name="Picture 2" descr="C:\Users\Marshall Dunbar\Desktop\Photos\San Leandro HS\San Leandro HS House Side Shield.JPG"/>
          <p:cNvPicPr>
            <a:picLocks noChangeAspect="1" noChangeArrowheads="1"/>
          </p:cNvPicPr>
          <p:nvPr/>
        </p:nvPicPr>
        <p:blipFill>
          <a:blip r:embed="rId2" cstate="print"/>
          <a:srcRect/>
          <a:stretch>
            <a:fillRect/>
          </a:stretch>
        </p:blipFill>
        <p:spPr bwMode="auto">
          <a:xfrm>
            <a:off x="0" y="990600"/>
            <a:ext cx="8145694" cy="5410200"/>
          </a:xfrm>
          <a:prstGeom prst="rect">
            <a:avLst/>
          </a:prstGeom>
          <a:noFill/>
          <a:ln w="9525">
            <a:noFill/>
            <a:miter lim="800000"/>
            <a:headEnd/>
            <a:tailEnd/>
          </a:ln>
        </p:spPr>
      </p:pic>
      <p:pic>
        <p:nvPicPr>
          <p:cNvPr id="4" name="Content Placeholder 3" descr="Back Light shields.jpg"/>
          <p:cNvPicPr>
            <a:picLocks noGrp="1" noChangeAspect="1"/>
          </p:cNvPicPr>
          <p:nvPr>
            <p:ph idx="1"/>
          </p:nvPr>
        </p:nvPicPr>
        <p:blipFill>
          <a:blip r:embed="rId3" cstate="print"/>
          <a:stretch>
            <a:fillRect/>
          </a:stretch>
        </p:blipFill>
        <p:spPr>
          <a:xfrm>
            <a:off x="6183720" y="0"/>
            <a:ext cx="2960280" cy="19812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70.jpg"/>
          <p:cNvPicPr>
            <a:picLocks noChangeAspect="1"/>
          </p:cNvPicPr>
          <p:nvPr/>
        </p:nvPicPr>
        <p:blipFill>
          <a:blip r:embed="rId2" cstate="print"/>
          <a:srcRect b="17300"/>
          <a:stretch>
            <a:fillRect/>
          </a:stretch>
        </p:blipFill>
        <p:spPr>
          <a:xfrm>
            <a:off x="0" y="185260"/>
            <a:ext cx="10668000" cy="5884465"/>
          </a:xfrm>
          <a:prstGeom prst="rect">
            <a:avLst/>
          </a:prstGeom>
        </p:spPr>
      </p:pic>
      <p:pic>
        <p:nvPicPr>
          <p:cNvPr id="3" name="Picture 2" descr="THE EDGE-ParkingStructure-TSP-60LED-060711-001.png"/>
          <p:cNvPicPr>
            <a:picLocks noChangeAspect="1"/>
          </p:cNvPicPr>
          <p:nvPr/>
        </p:nvPicPr>
        <p:blipFill>
          <a:blip r:embed="rId3" cstate="email"/>
          <a:stretch>
            <a:fillRect/>
          </a:stretch>
        </p:blipFill>
        <p:spPr>
          <a:xfrm>
            <a:off x="5675587" y="1167350"/>
            <a:ext cx="2528991" cy="1823401"/>
          </a:xfrm>
          <a:prstGeom prst="rect">
            <a:avLst/>
          </a:prstGeom>
        </p:spPr>
      </p:pic>
      <p:sp>
        <p:nvSpPr>
          <p:cNvPr id="4" name="Title 3"/>
          <p:cNvSpPr>
            <a:spLocks noGrp="1"/>
          </p:cNvSpPr>
          <p:nvPr>
            <p:ph type="title"/>
          </p:nvPr>
        </p:nvSpPr>
        <p:spPr/>
        <p:txBody>
          <a:bodyPr>
            <a:normAutofit fontScale="90000"/>
          </a:bodyPr>
          <a:lstStyle/>
          <a:p>
            <a:r>
              <a:rPr lang="en-US" dirty="0" smtClean="0"/>
              <a:t>TSP Transportation Mount Tunnel Luminaire</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794" y="0"/>
            <a:ext cx="823803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06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0" y="2438400"/>
            <a:ext cx="2790700" cy="307777"/>
          </a:xfrm>
          <a:prstGeom prst="rect">
            <a:avLst/>
          </a:prstGeom>
        </p:spPr>
        <p:txBody>
          <a:bodyPr wrap="square">
            <a:spAutoFit/>
          </a:bodyPr>
          <a:lstStyle/>
          <a:p>
            <a:pPr fontAlgn="auto">
              <a:spcAft>
                <a:spcPts val="0"/>
              </a:spcAft>
              <a:defRPr/>
            </a:pPr>
            <a:r>
              <a:rPr lang="en-US" sz="1400" dirty="0">
                <a:solidFill>
                  <a:schemeClr val="accent1">
                    <a:lumMod val="60000"/>
                    <a:lumOff val="40000"/>
                  </a:schemeClr>
                </a:solidFill>
              </a:rPr>
              <a:t>Los Angeles, CA  (2008-2012)</a:t>
            </a:r>
          </a:p>
        </p:txBody>
      </p:sp>
      <p:pic>
        <p:nvPicPr>
          <p:cNvPr id="1026" name="Picture 2"/>
          <p:cNvPicPr>
            <a:picLocks noChangeAspect="1" noChangeArrowheads="1"/>
          </p:cNvPicPr>
          <p:nvPr/>
        </p:nvPicPr>
        <p:blipFill>
          <a:blip r:embed="rId3" cstate="print"/>
          <a:srcRect b="24379"/>
          <a:stretch>
            <a:fillRect/>
          </a:stretch>
        </p:blipFill>
        <p:spPr bwMode="auto">
          <a:xfrm>
            <a:off x="0" y="1"/>
            <a:ext cx="9144000" cy="6416566"/>
          </a:xfrm>
          <a:prstGeom prst="rect">
            <a:avLst/>
          </a:prstGeom>
          <a:noFill/>
          <a:ln w="9525">
            <a:noFill/>
            <a:miter lim="800000"/>
            <a:headEnd/>
            <a:tailEnd/>
          </a:ln>
        </p:spPr>
      </p:pic>
      <p:sp>
        <p:nvSpPr>
          <p:cNvPr id="3" name="Title 2"/>
          <p:cNvSpPr>
            <a:spLocks noGrp="1"/>
          </p:cNvSpPr>
          <p:nvPr>
            <p:ph type="title"/>
          </p:nvPr>
        </p:nvSpPr>
        <p:spPr>
          <a:xfrm>
            <a:off x="533400" y="304800"/>
            <a:ext cx="8229600" cy="563562"/>
          </a:xfrm>
        </p:spPr>
        <p:txBody>
          <a:bodyPr>
            <a:normAutofit fontScale="90000"/>
          </a:bodyPr>
          <a:lstStyle/>
          <a:p>
            <a:pPr lvl="0"/>
            <a:r>
              <a:rPr lang="en-US" dirty="0" smtClean="0">
                <a:solidFill>
                  <a:schemeClr val="bg1"/>
                </a:solidFill>
              </a:rPr>
              <a:t>Major Opportunity to Change the World!</a:t>
            </a:r>
            <a:endParaRPr lang="en-US" dirty="0">
              <a:solidFill>
                <a:schemeClr val="bg1"/>
              </a:solidFill>
            </a:endParaRPr>
          </a:p>
        </p:txBody>
      </p:sp>
    </p:spTree>
    <p:extLst>
      <p:ext uri="{BB962C8B-B14F-4D97-AF65-F5344CB8AC3E}">
        <p14:creationId xmlns:p14="http://schemas.microsoft.com/office/powerpoint/2010/main" val="3025934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91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chemeClr val="tx2"/>
                </a:solidFill>
              </a:rPr>
              <a:t>Design to IESNA recommendations</a:t>
            </a:r>
            <a:endParaRPr lang="en-US" u="sng" dirty="0">
              <a:solidFill>
                <a:schemeClr val="tx2"/>
              </a:solidFill>
            </a:endParaRPr>
          </a:p>
        </p:txBody>
      </p:sp>
      <p:sp>
        <p:nvSpPr>
          <p:cNvPr id="3" name="Content Placeholder 2"/>
          <p:cNvSpPr>
            <a:spLocks noGrp="1"/>
          </p:cNvSpPr>
          <p:nvPr>
            <p:ph idx="1"/>
          </p:nvPr>
        </p:nvSpPr>
        <p:spPr/>
        <p:txBody>
          <a:bodyPr/>
          <a:lstStyle/>
          <a:p>
            <a:r>
              <a:rPr lang="en-US" dirty="0" smtClean="0">
                <a:solidFill>
                  <a:schemeClr val="tx2"/>
                </a:solidFill>
              </a:rPr>
              <a:t>Roadway lighting (ramps, freeways, etc)</a:t>
            </a:r>
          </a:p>
          <a:p>
            <a:pPr lvl="1"/>
            <a:r>
              <a:rPr lang="en-US" dirty="0" smtClean="0">
                <a:solidFill>
                  <a:schemeClr val="tx2"/>
                </a:solidFill>
              </a:rPr>
              <a:t>Intersection Lighting</a:t>
            </a:r>
          </a:p>
          <a:p>
            <a:pPr lvl="1"/>
            <a:endParaRPr lang="en-US" dirty="0" smtClean="0">
              <a:solidFill>
                <a:schemeClr val="tx2"/>
              </a:solidFill>
            </a:endParaRPr>
          </a:p>
          <a:p>
            <a:r>
              <a:rPr lang="en-US" dirty="0" smtClean="0">
                <a:solidFill>
                  <a:schemeClr val="tx2"/>
                </a:solidFill>
              </a:rPr>
              <a:t>Parking lot lighting for Park N Rides</a:t>
            </a:r>
          </a:p>
          <a:p>
            <a:endParaRPr lang="en-US" dirty="0" smtClean="0">
              <a:solidFill>
                <a:schemeClr val="tx2"/>
              </a:solidFill>
            </a:endParaRPr>
          </a:p>
          <a:p>
            <a:r>
              <a:rPr lang="en-US" dirty="0" smtClean="0">
                <a:solidFill>
                  <a:schemeClr val="tx2"/>
                </a:solidFill>
              </a:rPr>
              <a:t>Bike </a:t>
            </a:r>
            <a:r>
              <a:rPr lang="en-US" dirty="0">
                <a:solidFill>
                  <a:schemeClr val="tx2"/>
                </a:solidFill>
              </a:rPr>
              <a:t>Facility Lighting</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3521" name="Title 1"/>
          <p:cNvSpPr>
            <a:spLocks noGrp="1"/>
          </p:cNvSpPr>
          <p:nvPr>
            <p:ph type="title"/>
          </p:nvPr>
        </p:nvSpPr>
        <p:spPr>
          <a:xfrm>
            <a:off x="488950" y="0"/>
            <a:ext cx="8229600" cy="1143000"/>
          </a:xfrm>
        </p:spPr>
        <p:txBody>
          <a:bodyPr anchor="t"/>
          <a:lstStyle/>
          <a:p>
            <a:pPr algn="ctr" eaLnBrk="1" hangingPunct="1"/>
            <a:r>
              <a:rPr lang="en-US" sz="3600" u="sng" dirty="0" smtClean="0">
                <a:solidFill>
                  <a:schemeClr val="bg1"/>
                </a:solidFill>
                <a:latin typeface="+mn-lt"/>
                <a:ea typeface="ＭＳ Ｐゴシック"/>
                <a:cs typeface="Arial" charset="0"/>
              </a:rPr>
              <a:t>Vertical Integration Has Advantages</a:t>
            </a:r>
          </a:p>
        </p:txBody>
      </p:sp>
      <p:sp>
        <p:nvSpPr>
          <p:cNvPr id="363522" name="Content Placeholder 2"/>
          <p:cNvSpPr>
            <a:spLocks noGrp="1"/>
          </p:cNvSpPr>
          <p:nvPr>
            <p:ph idx="1"/>
          </p:nvPr>
        </p:nvSpPr>
        <p:spPr>
          <a:xfrm>
            <a:off x="4953000" y="838200"/>
            <a:ext cx="3759200" cy="5041900"/>
          </a:xfrm>
        </p:spPr>
        <p:txBody>
          <a:bodyPr/>
          <a:lstStyle/>
          <a:p>
            <a:pPr eaLnBrk="1" hangingPunct="1">
              <a:spcBef>
                <a:spcPct val="0"/>
              </a:spcBef>
              <a:spcAft>
                <a:spcPts val="1200"/>
              </a:spcAft>
            </a:pPr>
            <a:r>
              <a:rPr lang="en-US" sz="2400" b="1" dirty="0" smtClean="0">
                <a:solidFill>
                  <a:schemeClr val="bg1"/>
                </a:solidFill>
                <a:ea typeface="ＭＳ Ｐゴシック"/>
                <a:cs typeface="Arial" charset="0"/>
              </a:rPr>
              <a:t>Harmonize innovation at all points of development</a:t>
            </a:r>
          </a:p>
          <a:p>
            <a:pPr eaLnBrk="1" hangingPunct="1">
              <a:spcBef>
                <a:spcPct val="0"/>
              </a:spcBef>
              <a:spcAft>
                <a:spcPts val="1200"/>
              </a:spcAft>
            </a:pPr>
            <a:r>
              <a:rPr lang="en-US" sz="2400" b="1" dirty="0" smtClean="0">
                <a:solidFill>
                  <a:schemeClr val="bg1"/>
                </a:solidFill>
                <a:ea typeface="ＭＳ Ｐゴシック"/>
                <a:cs typeface="Arial" charset="0"/>
              </a:rPr>
              <a:t>Optimize the hand-offs, interface points</a:t>
            </a:r>
          </a:p>
          <a:p>
            <a:pPr eaLnBrk="1" hangingPunct="1">
              <a:spcBef>
                <a:spcPct val="0"/>
              </a:spcBef>
              <a:spcAft>
                <a:spcPts val="1200"/>
              </a:spcAft>
            </a:pPr>
            <a:r>
              <a:rPr lang="en-US" sz="2400" b="1" dirty="0" smtClean="0">
                <a:solidFill>
                  <a:schemeClr val="bg1"/>
                </a:solidFill>
                <a:ea typeface="ＭＳ Ｐゴシック"/>
                <a:cs typeface="Arial" charset="0"/>
              </a:rPr>
              <a:t>Eliminate unnecessary time delays and margin stacking</a:t>
            </a:r>
          </a:p>
          <a:p>
            <a:pPr eaLnBrk="1" hangingPunct="1">
              <a:spcBef>
                <a:spcPct val="0"/>
              </a:spcBef>
              <a:spcAft>
                <a:spcPts val="1200"/>
              </a:spcAft>
            </a:pPr>
            <a:r>
              <a:rPr lang="en-US" sz="2400" b="1" dirty="0" smtClean="0">
                <a:solidFill>
                  <a:schemeClr val="bg1"/>
                </a:solidFill>
                <a:ea typeface="ＭＳ Ｐゴシック"/>
                <a:cs typeface="Arial" charset="0"/>
              </a:rPr>
              <a:t>Single point of accountability for end results</a:t>
            </a:r>
          </a:p>
        </p:txBody>
      </p:sp>
      <p:pic>
        <p:nvPicPr>
          <p:cNvPr id="363523" name="Picture 5"/>
          <p:cNvPicPr>
            <a:picLocks noChangeAspect="1" noChangeArrowheads="1"/>
          </p:cNvPicPr>
          <p:nvPr/>
        </p:nvPicPr>
        <p:blipFill>
          <a:blip r:embed="rId3" cstate="print"/>
          <a:srcRect/>
          <a:stretch>
            <a:fillRect/>
          </a:stretch>
        </p:blipFill>
        <p:spPr bwMode="auto">
          <a:xfrm>
            <a:off x="2592388" y="5340350"/>
            <a:ext cx="1581150" cy="1185863"/>
          </a:xfrm>
          <a:prstGeom prst="rect">
            <a:avLst/>
          </a:prstGeom>
          <a:noFill/>
          <a:ln w="9525">
            <a:noFill/>
            <a:miter lim="800000"/>
            <a:headEnd/>
            <a:tailEnd/>
          </a:ln>
        </p:spPr>
      </p:pic>
      <p:pic>
        <p:nvPicPr>
          <p:cNvPr id="363524" name="Picture 7" descr="https://encrypted-tbn2.gstatic.com/images?q=tbn:ANd9GcSzlPrQZ_ATieX-MuIJpsnpel2i8-rPi_zDwKIXVL7oebmzWOQSoA"/>
          <p:cNvPicPr>
            <a:picLocks noChangeAspect="1" noChangeArrowheads="1"/>
          </p:cNvPicPr>
          <p:nvPr/>
        </p:nvPicPr>
        <p:blipFill>
          <a:blip r:embed="rId4" cstate="print"/>
          <a:srcRect/>
          <a:stretch>
            <a:fillRect/>
          </a:stretch>
        </p:blipFill>
        <p:spPr bwMode="auto">
          <a:xfrm>
            <a:off x="2490788" y="4019550"/>
            <a:ext cx="1785937" cy="1189038"/>
          </a:xfrm>
          <a:prstGeom prst="rect">
            <a:avLst/>
          </a:prstGeom>
          <a:noFill/>
          <a:ln w="9525">
            <a:noFill/>
            <a:miter lim="800000"/>
            <a:headEnd/>
            <a:tailEnd/>
          </a:ln>
        </p:spPr>
      </p:pic>
      <p:pic>
        <p:nvPicPr>
          <p:cNvPr id="363525" name="Picture 9" descr="http://www.cree.com/~/media/Images/Cree/Chips%20Materials/archive/EZ900_lg.jpg"/>
          <p:cNvPicPr>
            <a:picLocks noChangeAspect="1" noChangeArrowheads="1"/>
          </p:cNvPicPr>
          <p:nvPr/>
        </p:nvPicPr>
        <p:blipFill>
          <a:blip r:embed="rId5" cstate="print"/>
          <a:srcRect/>
          <a:stretch>
            <a:fillRect/>
          </a:stretch>
        </p:blipFill>
        <p:spPr bwMode="auto">
          <a:xfrm>
            <a:off x="2784475" y="2938463"/>
            <a:ext cx="1196975" cy="892175"/>
          </a:xfrm>
          <a:prstGeom prst="rect">
            <a:avLst/>
          </a:prstGeom>
          <a:noFill/>
          <a:ln w="9525">
            <a:noFill/>
            <a:miter lim="800000"/>
            <a:headEnd/>
            <a:tailEnd/>
          </a:ln>
        </p:spPr>
      </p:pic>
      <p:pic>
        <p:nvPicPr>
          <p:cNvPr id="363526" name="Picture 10"/>
          <p:cNvPicPr>
            <a:picLocks noChangeAspect="1" noChangeArrowheads="1"/>
          </p:cNvPicPr>
          <p:nvPr/>
        </p:nvPicPr>
        <p:blipFill>
          <a:blip r:embed="rId6" cstate="print"/>
          <a:srcRect/>
          <a:stretch>
            <a:fillRect/>
          </a:stretch>
        </p:blipFill>
        <p:spPr bwMode="auto">
          <a:xfrm>
            <a:off x="2616200" y="1762125"/>
            <a:ext cx="1533525" cy="1085850"/>
          </a:xfrm>
          <a:prstGeom prst="rect">
            <a:avLst/>
          </a:prstGeom>
          <a:noFill/>
          <a:ln w="9525">
            <a:noFill/>
            <a:miter lim="800000"/>
            <a:headEnd/>
            <a:tailEnd/>
          </a:ln>
        </p:spPr>
      </p:pic>
      <p:sp>
        <p:nvSpPr>
          <p:cNvPr id="363527" name="TextBox 15"/>
          <p:cNvSpPr txBox="1">
            <a:spLocks noChangeArrowheads="1"/>
          </p:cNvSpPr>
          <p:nvPr/>
        </p:nvSpPr>
        <p:spPr bwMode="auto">
          <a:xfrm>
            <a:off x="587375" y="5649913"/>
            <a:ext cx="1360488" cy="461962"/>
          </a:xfrm>
          <a:prstGeom prst="rect">
            <a:avLst/>
          </a:prstGeom>
          <a:noFill/>
          <a:ln w="9525">
            <a:noFill/>
            <a:miter lim="800000"/>
            <a:headEnd/>
            <a:tailEnd/>
          </a:ln>
        </p:spPr>
        <p:txBody>
          <a:bodyPr wrap="none">
            <a:spAutoFit/>
          </a:bodyPr>
          <a:lstStyle/>
          <a:p>
            <a:pPr algn="ctr" eaLnBrk="0" hangingPunct="0"/>
            <a:r>
              <a:rPr lang="en-US" dirty="0">
                <a:solidFill>
                  <a:schemeClr val="bg1"/>
                </a:solidFill>
                <a:latin typeface="Calibri" pitchFamily="34" charset="0"/>
              </a:rPr>
              <a:t>Materials</a:t>
            </a:r>
          </a:p>
        </p:txBody>
      </p:sp>
      <p:sp>
        <p:nvSpPr>
          <p:cNvPr id="363528" name="TextBox 16"/>
          <p:cNvSpPr txBox="1">
            <a:spLocks noChangeArrowheads="1"/>
          </p:cNvSpPr>
          <p:nvPr/>
        </p:nvSpPr>
        <p:spPr bwMode="auto">
          <a:xfrm>
            <a:off x="765175" y="4373563"/>
            <a:ext cx="1055688" cy="461962"/>
          </a:xfrm>
          <a:prstGeom prst="rect">
            <a:avLst/>
          </a:prstGeom>
          <a:noFill/>
          <a:ln w="9525">
            <a:noFill/>
            <a:miter lim="800000"/>
            <a:headEnd/>
            <a:tailEnd/>
          </a:ln>
        </p:spPr>
        <p:txBody>
          <a:bodyPr wrap="none">
            <a:spAutoFit/>
          </a:bodyPr>
          <a:lstStyle/>
          <a:p>
            <a:pPr algn="ctr" eaLnBrk="0" hangingPunct="0"/>
            <a:r>
              <a:rPr lang="en-US" dirty="0">
                <a:solidFill>
                  <a:schemeClr val="bg1"/>
                </a:solidFill>
                <a:latin typeface="Calibri" pitchFamily="34" charset="0"/>
              </a:rPr>
              <a:t>Wafers</a:t>
            </a:r>
          </a:p>
        </p:txBody>
      </p:sp>
      <p:sp>
        <p:nvSpPr>
          <p:cNvPr id="363529" name="TextBox 17"/>
          <p:cNvSpPr txBox="1">
            <a:spLocks noChangeArrowheads="1"/>
          </p:cNvSpPr>
          <p:nvPr/>
        </p:nvSpPr>
        <p:spPr bwMode="auto">
          <a:xfrm>
            <a:off x="568325" y="3168650"/>
            <a:ext cx="1398588" cy="461963"/>
          </a:xfrm>
          <a:prstGeom prst="rect">
            <a:avLst/>
          </a:prstGeom>
          <a:noFill/>
          <a:ln w="9525">
            <a:noFill/>
            <a:miter lim="800000"/>
            <a:headEnd/>
            <a:tailEnd/>
          </a:ln>
        </p:spPr>
        <p:txBody>
          <a:bodyPr wrap="none">
            <a:spAutoFit/>
          </a:bodyPr>
          <a:lstStyle/>
          <a:p>
            <a:pPr algn="ctr" eaLnBrk="0" hangingPunct="0"/>
            <a:r>
              <a:rPr lang="en-US" dirty="0">
                <a:solidFill>
                  <a:schemeClr val="bg1"/>
                </a:solidFill>
                <a:latin typeface="Calibri" pitchFamily="34" charset="0"/>
              </a:rPr>
              <a:t>LED Chips</a:t>
            </a:r>
          </a:p>
        </p:txBody>
      </p:sp>
      <p:sp>
        <p:nvSpPr>
          <p:cNvPr id="363530" name="TextBox 18"/>
          <p:cNvSpPr txBox="1">
            <a:spLocks noChangeArrowheads="1"/>
          </p:cNvSpPr>
          <p:nvPr/>
        </p:nvSpPr>
        <p:spPr bwMode="auto">
          <a:xfrm>
            <a:off x="438150" y="1916113"/>
            <a:ext cx="1658938" cy="830262"/>
          </a:xfrm>
          <a:prstGeom prst="rect">
            <a:avLst/>
          </a:prstGeom>
          <a:noFill/>
          <a:ln w="9525">
            <a:noFill/>
            <a:miter lim="800000"/>
            <a:headEnd/>
            <a:tailEnd/>
          </a:ln>
        </p:spPr>
        <p:txBody>
          <a:bodyPr wrap="none">
            <a:spAutoFit/>
          </a:bodyPr>
          <a:lstStyle/>
          <a:p>
            <a:pPr algn="ctr" eaLnBrk="0" hangingPunct="0"/>
            <a:r>
              <a:rPr lang="en-US" dirty="0">
                <a:solidFill>
                  <a:schemeClr val="bg1"/>
                </a:solidFill>
                <a:latin typeface="Calibri" pitchFamily="34" charset="0"/>
              </a:rPr>
              <a:t>Phosphor &amp;</a:t>
            </a:r>
            <a:br>
              <a:rPr lang="en-US" dirty="0">
                <a:solidFill>
                  <a:schemeClr val="bg1"/>
                </a:solidFill>
                <a:latin typeface="Calibri" pitchFamily="34" charset="0"/>
              </a:rPr>
            </a:br>
            <a:r>
              <a:rPr lang="en-US" dirty="0">
                <a:solidFill>
                  <a:schemeClr val="bg1"/>
                </a:solidFill>
                <a:latin typeface="Calibri" pitchFamily="34" charset="0"/>
              </a:rPr>
              <a:t>Packaging</a:t>
            </a:r>
          </a:p>
        </p:txBody>
      </p:sp>
      <p:sp>
        <p:nvSpPr>
          <p:cNvPr id="363531" name="TextBox 19"/>
          <p:cNvSpPr txBox="1">
            <a:spLocks noChangeArrowheads="1"/>
          </p:cNvSpPr>
          <p:nvPr/>
        </p:nvSpPr>
        <p:spPr bwMode="auto">
          <a:xfrm>
            <a:off x="492824" y="973138"/>
            <a:ext cx="1549591" cy="461665"/>
          </a:xfrm>
          <a:prstGeom prst="rect">
            <a:avLst/>
          </a:prstGeom>
          <a:noFill/>
          <a:ln w="9525">
            <a:noFill/>
            <a:miter lim="800000"/>
            <a:headEnd/>
            <a:tailEnd/>
          </a:ln>
        </p:spPr>
        <p:txBody>
          <a:bodyPr wrap="none">
            <a:spAutoFit/>
          </a:bodyPr>
          <a:lstStyle/>
          <a:p>
            <a:pPr algn="ctr" eaLnBrk="0" hangingPunct="0"/>
            <a:r>
              <a:rPr lang="en-US" dirty="0">
                <a:solidFill>
                  <a:schemeClr val="bg1"/>
                </a:solidFill>
                <a:latin typeface="Calibri" pitchFamily="34" charset="0"/>
              </a:rPr>
              <a:t>Luminaires</a:t>
            </a:r>
          </a:p>
        </p:txBody>
      </p:sp>
      <p:sp>
        <p:nvSpPr>
          <p:cNvPr id="363532" name="Down Arrow 20"/>
          <p:cNvSpPr>
            <a:spLocks noChangeArrowheads="1"/>
          </p:cNvSpPr>
          <p:nvPr/>
        </p:nvSpPr>
        <p:spPr bwMode="auto">
          <a:xfrm flipV="1">
            <a:off x="987425" y="5126038"/>
            <a:ext cx="561975" cy="449262"/>
          </a:xfrm>
          <a:prstGeom prst="downArrow">
            <a:avLst>
              <a:gd name="adj1" fmla="val 50000"/>
              <a:gd name="adj2" fmla="val 50000"/>
            </a:avLst>
          </a:prstGeom>
          <a:solidFill>
            <a:schemeClr val="accent1"/>
          </a:solidFill>
          <a:ln w="9525" algn="ctr">
            <a:solidFill>
              <a:schemeClr val="tx1"/>
            </a:solidFill>
            <a:round/>
            <a:headEnd/>
            <a:tailEnd/>
          </a:ln>
        </p:spPr>
        <p:txBody>
          <a:bodyPr rot="10800000"/>
          <a:lstStyle/>
          <a:p>
            <a:pPr eaLnBrk="0" hangingPunct="0"/>
            <a:endParaRPr lang="en-US" dirty="0">
              <a:solidFill>
                <a:srgbClr val="101F3F"/>
              </a:solidFill>
              <a:latin typeface="Calibri" pitchFamily="34" charset="0"/>
            </a:endParaRPr>
          </a:p>
        </p:txBody>
      </p:sp>
      <p:sp>
        <p:nvSpPr>
          <p:cNvPr id="363533" name="Down Arrow 21"/>
          <p:cNvSpPr>
            <a:spLocks noChangeArrowheads="1"/>
          </p:cNvSpPr>
          <p:nvPr/>
        </p:nvSpPr>
        <p:spPr bwMode="auto">
          <a:xfrm flipV="1">
            <a:off x="987425" y="3829050"/>
            <a:ext cx="561975" cy="450850"/>
          </a:xfrm>
          <a:prstGeom prst="downArrow">
            <a:avLst>
              <a:gd name="adj1" fmla="val 50000"/>
              <a:gd name="adj2" fmla="val 50000"/>
            </a:avLst>
          </a:prstGeom>
          <a:solidFill>
            <a:schemeClr val="accent1"/>
          </a:solidFill>
          <a:ln w="9525" algn="ctr">
            <a:solidFill>
              <a:schemeClr val="tx1"/>
            </a:solidFill>
            <a:round/>
            <a:headEnd/>
            <a:tailEnd/>
          </a:ln>
        </p:spPr>
        <p:txBody>
          <a:bodyPr rot="10800000"/>
          <a:lstStyle/>
          <a:p>
            <a:pPr eaLnBrk="0" hangingPunct="0"/>
            <a:endParaRPr lang="en-US" dirty="0">
              <a:solidFill>
                <a:srgbClr val="101F3F"/>
              </a:solidFill>
              <a:latin typeface="Calibri" pitchFamily="34" charset="0"/>
            </a:endParaRPr>
          </a:p>
        </p:txBody>
      </p:sp>
      <p:sp>
        <p:nvSpPr>
          <p:cNvPr id="363534" name="Down Arrow 22"/>
          <p:cNvSpPr>
            <a:spLocks noChangeArrowheads="1"/>
          </p:cNvSpPr>
          <p:nvPr/>
        </p:nvSpPr>
        <p:spPr bwMode="auto">
          <a:xfrm flipV="1">
            <a:off x="987425" y="2732088"/>
            <a:ext cx="561975" cy="450850"/>
          </a:xfrm>
          <a:prstGeom prst="downArrow">
            <a:avLst>
              <a:gd name="adj1" fmla="val 50000"/>
              <a:gd name="adj2" fmla="val 50000"/>
            </a:avLst>
          </a:prstGeom>
          <a:solidFill>
            <a:schemeClr val="accent1"/>
          </a:solidFill>
          <a:ln w="9525" algn="ctr">
            <a:solidFill>
              <a:schemeClr val="tx1"/>
            </a:solidFill>
            <a:round/>
            <a:headEnd/>
            <a:tailEnd/>
          </a:ln>
        </p:spPr>
        <p:txBody>
          <a:bodyPr rot="10800000"/>
          <a:lstStyle/>
          <a:p>
            <a:pPr eaLnBrk="0" hangingPunct="0"/>
            <a:endParaRPr lang="en-US" dirty="0">
              <a:solidFill>
                <a:srgbClr val="101F3F"/>
              </a:solidFill>
              <a:latin typeface="Calibri" pitchFamily="34" charset="0"/>
            </a:endParaRPr>
          </a:p>
        </p:txBody>
      </p:sp>
      <p:sp>
        <p:nvSpPr>
          <p:cNvPr id="363535" name="Down Arrow 23"/>
          <p:cNvSpPr>
            <a:spLocks noChangeArrowheads="1"/>
          </p:cNvSpPr>
          <p:nvPr/>
        </p:nvSpPr>
        <p:spPr bwMode="auto">
          <a:xfrm flipV="1">
            <a:off x="987425" y="1465263"/>
            <a:ext cx="561975" cy="450850"/>
          </a:xfrm>
          <a:prstGeom prst="downArrow">
            <a:avLst>
              <a:gd name="adj1" fmla="val 50000"/>
              <a:gd name="adj2" fmla="val 50000"/>
            </a:avLst>
          </a:prstGeom>
          <a:solidFill>
            <a:schemeClr val="accent1"/>
          </a:solidFill>
          <a:ln w="9525" algn="ctr">
            <a:solidFill>
              <a:schemeClr val="tx1"/>
            </a:solidFill>
            <a:round/>
            <a:headEnd/>
            <a:tailEnd/>
          </a:ln>
        </p:spPr>
        <p:txBody>
          <a:bodyPr rot="10800000"/>
          <a:lstStyle/>
          <a:p>
            <a:pPr eaLnBrk="0" hangingPunct="0"/>
            <a:endParaRPr lang="en-US" dirty="0">
              <a:solidFill>
                <a:srgbClr val="101F3F"/>
              </a:solidFill>
              <a:latin typeface="Calibri" pitchFamily="34" charset="0"/>
            </a:endParaRPr>
          </a:p>
        </p:txBody>
      </p:sp>
      <p:pic>
        <p:nvPicPr>
          <p:cNvPr id="363536" name="Picture 17" descr="C:\Users\Cawley Desktop\Desktop\XSP_Underside_280.jpg"/>
          <p:cNvPicPr>
            <a:picLocks noChangeAspect="1" noChangeArrowheads="1"/>
          </p:cNvPicPr>
          <p:nvPr/>
        </p:nvPicPr>
        <p:blipFill>
          <a:blip r:embed="rId7" cstate="print"/>
          <a:srcRect/>
          <a:stretch>
            <a:fillRect/>
          </a:stretch>
        </p:blipFill>
        <p:spPr bwMode="auto">
          <a:xfrm>
            <a:off x="1998663" y="568325"/>
            <a:ext cx="2352675" cy="1570038"/>
          </a:xfrm>
          <a:prstGeom prst="rect">
            <a:avLst/>
          </a:prstGeom>
          <a:noFill/>
          <a:ln w="9525">
            <a:noFill/>
            <a:miter lim="800000"/>
            <a:headEnd/>
            <a:tailEnd/>
          </a:ln>
        </p:spPr>
      </p:pic>
    </p:spTree>
    <p:extLst>
      <p:ext uri="{BB962C8B-B14F-4D97-AF65-F5344CB8AC3E}">
        <p14:creationId xmlns:p14="http://schemas.microsoft.com/office/powerpoint/2010/main" val="98969877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bwMode="auto">
          <a:xfrm>
            <a:off x="381000" y="74613"/>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u="sng" dirty="0" smtClean="0">
                <a:solidFill>
                  <a:schemeClr val="tx2"/>
                </a:solidFill>
              </a:rPr>
              <a:t>Control of all the Building Blocks</a:t>
            </a:r>
          </a:p>
        </p:txBody>
      </p:sp>
      <p:sp>
        <p:nvSpPr>
          <p:cNvPr id="50178" name="Content Placeholder 8"/>
          <p:cNvSpPr>
            <a:spLocks noGrp="1"/>
          </p:cNvSpPr>
          <p:nvPr>
            <p:ph idx="1"/>
          </p:nvPr>
        </p:nvSpPr>
        <p:spPr bwMode="auto">
          <a:xfrm>
            <a:off x="4572000" y="838200"/>
            <a:ext cx="4572000" cy="1905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chemeClr val="tx2"/>
                </a:solidFill>
              </a:rPr>
              <a:t>Multiple chips</a:t>
            </a:r>
          </a:p>
          <a:p>
            <a:pPr eaLnBrk="1" hangingPunct="1"/>
            <a:r>
              <a:rPr lang="en-US" sz="2400" b="1" dirty="0" smtClean="0">
                <a:solidFill>
                  <a:schemeClr val="tx2"/>
                </a:solidFill>
              </a:rPr>
              <a:t>Custom Asymmetric  Primary Optic</a:t>
            </a:r>
          </a:p>
          <a:p>
            <a:pPr eaLnBrk="1" hangingPunct="1"/>
            <a:r>
              <a:rPr lang="en-US" sz="2400" b="1" dirty="0" smtClean="0">
                <a:solidFill>
                  <a:schemeClr val="tx2"/>
                </a:solidFill>
              </a:rPr>
              <a:t>Exclusive to Cree Lighting</a:t>
            </a:r>
          </a:p>
        </p:txBody>
      </p:sp>
      <p:sp>
        <p:nvSpPr>
          <p:cNvPr id="50179" name="TextBox 7"/>
          <p:cNvSpPr txBox="1">
            <a:spLocks noChangeArrowheads="1"/>
          </p:cNvSpPr>
          <p:nvPr/>
        </p:nvSpPr>
        <p:spPr bwMode="auto">
          <a:xfrm>
            <a:off x="762000" y="1200150"/>
            <a:ext cx="2570163" cy="40005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Cree XSP Custom Array</a:t>
            </a:r>
          </a:p>
        </p:txBody>
      </p:sp>
      <p:sp>
        <p:nvSpPr>
          <p:cNvPr id="50180" name="Rounded Rectangle 9"/>
          <p:cNvSpPr>
            <a:spLocks noChangeArrowheads="1"/>
          </p:cNvSpPr>
          <p:nvPr/>
        </p:nvSpPr>
        <p:spPr bwMode="auto">
          <a:xfrm>
            <a:off x="4876800" y="2743200"/>
            <a:ext cx="4152900" cy="2082800"/>
          </a:xfrm>
          <a:prstGeom prst="roundRect">
            <a:avLst>
              <a:gd name="adj" fmla="val 16667"/>
            </a:avLst>
          </a:prstGeom>
          <a:solidFill>
            <a:schemeClr val="accent1"/>
          </a:solidFill>
          <a:ln w="9525" algn="ctr">
            <a:solidFill>
              <a:schemeClr val="tx1"/>
            </a:solidFill>
            <a:round/>
            <a:headEnd/>
            <a:tailEnd/>
          </a:ln>
        </p:spPr>
        <p:txBody>
          <a:bodyPr anchor="ctr"/>
          <a:lstStyle/>
          <a:p>
            <a:pPr marL="342900" indent="-342900">
              <a:buFont typeface="Arial" charset="0"/>
              <a:buChar char="•"/>
            </a:pPr>
            <a:r>
              <a:rPr lang="en-US" b="1" dirty="0">
                <a:solidFill>
                  <a:schemeClr val="bg1"/>
                </a:solidFill>
                <a:latin typeface="Calibri" pitchFamily="34" charset="0"/>
              </a:rPr>
              <a:t>Optimized Performance</a:t>
            </a:r>
          </a:p>
          <a:p>
            <a:pPr marL="342900" indent="-342900" eaLnBrk="0" hangingPunct="0">
              <a:buFont typeface="Arial" charset="0"/>
              <a:buChar char="•"/>
            </a:pPr>
            <a:r>
              <a:rPr lang="en-US" b="1" dirty="0">
                <a:solidFill>
                  <a:schemeClr val="bg1"/>
                </a:solidFill>
                <a:latin typeface="Calibri" pitchFamily="34" charset="0"/>
              </a:rPr>
              <a:t>Removes Cost</a:t>
            </a:r>
          </a:p>
          <a:p>
            <a:pPr marL="342900" indent="-342900" eaLnBrk="0" hangingPunct="0">
              <a:buFont typeface="Arial" charset="0"/>
              <a:buChar char="•"/>
            </a:pPr>
            <a:r>
              <a:rPr lang="en-US" b="1" dirty="0">
                <a:solidFill>
                  <a:schemeClr val="bg1"/>
                </a:solidFill>
                <a:latin typeface="Calibri" pitchFamily="34" charset="0"/>
              </a:rPr>
              <a:t>Leading-edge Technology to Market Faster</a:t>
            </a:r>
          </a:p>
        </p:txBody>
      </p:sp>
      <p:pic>
        <p:nvPicPr>
          <p:cNvPr id="50181" name="Picture 2"/>
          <p:cNvPicPr>
            <a:picLocks noChangeAspect="1" noChangeArrowheads="1"/>
          </p:cNvPicPr>
          <p:nvPr/>
        </p:nvPicPr>
        <p:blipFill>
          <a:blip r:embed="rId3" cstate="print"/>
          <a:srcRect/>
          <a:stretch>
            <a:fillRect/>
          </a:stretch>
        </p:blipFill>
        <p:spPr bwMode="auto">
          <a:xfrm>
            <a:off x="152400" y="1335741"/>
            <a:ext cx="4143666" cy="4499909"/>
          </a:xfrm>
          <a:prstGeom prst="rect">
            <a:avLst/>
          </a:prstGeom>
          <a:noFill/>
          <a:ln w="9525">
            <a:noFill/>
            <a:miter lim="800000"/>
            <a:headEnd/>
            <a:tailEnd/>
          </a:ln>
        </p:spPr>
      </p:pic>
      <p:pic>
        <p:nvPicPr>
          <p:cNvPr id="50182" name="Picture 3"/>
          <p:cNvPicPr>
            <a:picLocks noChangeAspect="1" noChangeArrowheads="1"/>
          </p:cNvPicPr>
          <p:nvPr/>
        </p:nvPicPr>
        <p:blipFill>
          <a:blip r:embed="rId4" cstate="print"/>
          <a:srcRect/>
          <a:stretch>
            <a:fillRect/>
          </a:stretch>
        </p:blipFill>
        <p:spPr bwMode="auto">
          <a:xfrm>
            <a:off x="2514600" y="4103688"/>
            <a:ext cx="2198688" cy="2220912"/>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rot="10462298">
            <a:off x="7421036" y="5390206"/>
            <a:ext cx="1178737" cy="662280"/>
          </a:xfrm>
          <a:prstGeom prst="rect">
            <a:avLst/>
          </a:prstGeom>
          <a:noFill/>
          <a:ln w="9525">
            <a:noFill/>
            <a:miter lim="800000"/>
            <a:headEnd/>
            <a:tailEnd/>
          </a:ln>
        </p:spPr>
      </p:pic>
      <p:pic>
        <p:nvPicPr>
          <p:cNvPr id="9" name="Picture 34" descr="XLamp XR.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4953000"/>
            <a:ext cx="1714500" cy="129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851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144000" cy="621792"/>
          </a:xfrm>
        </p:spPr>
        <p:txBody>
          <a:bodyPr>
            <a:noAutofit/>
          </a:bodyPr>
          <a:lstStyle/>
          <a:p>
            <a:pPr algn="ctr"/>
            <a:r>
              <a:rPr lang="en-US" sz="3200" u="sng" dirty="0" smtClean="0">
                <a:solidFill>
                  <a:schemeClr val="tx2"/>
                </a:solidFill>
                <a:latin typeface="+mn-lt"/>
                <a:cs typeface="Gotham Medium" pitchFamily="50" charset="0"/>
              </a:rPr>
              <a:t>Cree Vertical Integration Advantage in Street Lighting</a:t>
            </a:r>
            <a:endParaRPr lang="en-US" sz="3200" u="sng" dirty="0">
              <a:solidFill>
                <a:schemeClr val="tx2"/>
              </a:solidFill>
              <a:latin typeface="+mn-lt"/>
            </a:endParaRPr>
          </a:p>
        </p:txBody>
      </p:sp>
      <p:sp>
        <p:nvSpPr>
          <p:cNvPr id="4" name="Content Placeholder 3"/>
          <p:cNvSpPr txBox="1">
            <a:spLocks/>
          </p:cNvSpPr>
          <p:nvPr/>
        </p:nvSpPr>
        <p:spPr>
          <a:xfrm>
            <a:off x="234460" y="1748441"/>
            <a:ext cx="3681185" cy="3407955"/>
          </a:xfrm>
          <a:prstGeom prst="rect">
            <a:avLst/>
          </a:prstGeom>
        </p:spPr>
        <p:txBody>
          <a:bodyPr>
            <a:noAutofit/>
          </a:bodyPr>
          <a:lstStyle/>
          <a:p>
            <a:pPr marL="234950" marR="0" lvl="0" indent="-222250" algn="l" defTabSz="914400" rtl="0" eaLnBrk="1" fontAlgn="base" latinLnBrk="0" hangingPunct="1">
              <a:lnSpc>
                <a:spcPct val="100000"/>
              </a:lnSpc>
              <a:spcBef>
                <a:spcPts val="0"/>
              </a:spcBef>
              <a:spcAft>
                <a:spcPts val="80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11" name="Right Arrow 10"/>
          <p:cNvSpPr/>
          <p:nvPr/>
        </p:nvSpPr>
        <p:spPr bwMode="auto">
          <a:xfrm>
            <a:off x="3894740" y="2411834"/>
            <a:ext cx="628650" cy="501767"/>
          </a:xfrm>
          <a:prstGeom prst="rightArrow">
            <a:avLst>
              <a:gd name="adj1" fmla="val 50000"/>
              <a:gd name="adj2" fmla="val 7069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endParaRPr lang="en-US" dirty="0" smtClean="0">
              <a:solidFill>
                <a:schemeClr val="bg1"/>
              </a:solidFill>
              <a:latin typeface="Arial" charset="0"/>
              <a:ea typeface="ＭＳ Ｐゴシック" pitchFamily="-4" charset="-128"/>
            </a:endParaRPr>
          </a:p>
        </p:txBody>
      </p:sp>
      <p:pic>
        <p:nvPicPr>
          <p:cNvPr id="19" name="Picture 18" descr="photo 4.JPG"/>
          <p:cNvPicPr>
            <a:picLocks noChangeAspect="1"/>
          </p:cNvPicPr>
          <p:nvPr/>
        </p:nvPicPr>
        <p:blipFill>
          <a:blip r:embed="rId3" cstate="print"/>
          <a:srcRect l="19138" r="7586" b="2989"/>
          <a:stretch>
            <a:fillRect/>
          </a:stretch>
        </p:blipFill>
        <p:spPr>
          <a:xfrm>
            <a:off x="504497" y="1087821"/>
            <a:ext cx="3121572" cy="3099537"/>
          </a:xfrm>
          <a:prstGeom prst="rect">
            <a:avLst/>
          </a:prstGeom>
        </p:spPr>
      </p:pic>
      <p:pic>
        <p:nvPicPr>
          <p:cNvPr id="20" name="Picture 19" descr="photo 1.JPG"/>
          <p:cNvPicPr>
            <a:picLocks noChangeAspect="1"/>
          </p:cNvPicPr>
          <p:nvPr/>
        </p:nvPicPr>
        <p:blipFill>
          <a:blip r:embed="rId4" cstate="print"/>
          <a:srcRect l="12759" r="2586"/>
          <a:stretch>
            <a:fillRect/>
          </a:stretch>
        </p:blipFill>
        <p:spPr>
          <a:xfrm>
            <a:off x="4808482" y="1056290"/>
            <a:ext cx="3610303" cy="3198537"/>
          </a:xfrm>
          <a:prstGeom prst="rect">
            <a:avLst/>
          </a:prstGeom>
        </p:spPr>
      </p:pic>
      <p:pic>
        <p:nvPicPr>
          <p:cNvPr id="1026" name="Picture 2" descr="image002"/>
          <p:cNvPicPr>
            <a:picLocks noChangeAspect="1" noChangeArrowheads="1"/>
          </p:cNvPicPr>
          <p:nvPr/>
        </p:nvPicPr>
        <p:blipFill>
          <a:blip r:embed="rId5" cstate="print"/>
          <a:srcRect/>
          <a:stretch>
            <a:fillRect/>
          </a:stretch>
        </p:blipFill>
        <p:spPr bwMode="auto">
          <a:xfrm>
            <a:off x="5108685" y="4437633"/>
            <a:ext cx="3073619" cy="1850181"/>
          </a:xfrm>
          <a:prstGeom prst="rect">
            <a:avLst/>
          </a:prstGeom>
          <a:noFill/>
          <a:ln w="9525">
            <a:noFill/>
            <a:miter lim="800000"/>
            <a:headEnd/>
            <a:tailEnd/>
          </a:ln>
        </p:spPr>
      </p:pic>
      <p:pic>
        <p:nvPicPr>
          <p:cNvPr id="22" name="Picture 21" descr="C:\Users\Cawley Desktop\Desktop\XSP_Underside_280.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48" b="98396" l="5000" r="94286">
                        <a14:foregroundMark x1="90000" y1="70588" x2="90000" y2="7058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 y="4284717"/>
            <a:ext cx="3131708" cy="209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5485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sldNum" sz="quarter" idx="2"/>
          </p:nvPr>
        </p:nvSpPr>
        <p:spPr>
          <a:xfrm>
            <a:off x="6967537" y="6274242"/>
            <a:ext cx="2130426" cy="239271"/>
          </a:xfrm>
          <a:prstGeom prst="rect">
            <a:avLst/>
          </a:prstGeom>
          <a:extLst>
            <a:ext uri="{C572A759-6A51-4108-AA02-DFA0A04FC94B}">
              <ma14:wrappingTextBoxFlag xmlns:ma14="http://schemas.microsoft.com/office/mac/drawingml/2011/main" xmlns="" val="1"/>
            </a:ext>
          </a:extLst>
        </p:spPr>
        <p:txBody>
          <a:bodyPr>
            <a:normAutofit fontScale="92500" lnSpcReduction="10000"/>
          </a:bodyPr>
          <a:lstStyle/>
          <a:p>
            <a:pPr lvl="0">
              <a:defRPr sz="1800">
                <a:solidFill>
                  <a:srgbClr val="000000"/>
                </a:solidFill>
              </a:defRPr>
            </a:pPr>
            <a:fld id="{86CB4B4D-7CA3-9044-876B-883B54F8677D}" type="slidenum">
              <a:rPr sz="1100">
                <a:solidFill>
                  <a:srgbClr val="F2F2F2"/>
                </a:solidFill>
              </a:rPr>
              <a:pPr lvl="0">
                <a:defRPr sz="1800">
                  <a:solidFill>
                    <a:srgbClr val="000000"/>
                  </a:solidFill>
                </a:defRPr>
              </a:pPr>
              <a:t>35</a:t>
            </a:fld>
            <a:endParaRPr sz="1100">
              <a:solidFill>
                <a:srgbClr val="F2F2F2"/>
              </a:solidFill>
            </a:endParaRPr>
          </a:p>
        </p:txBody>
      </p:sp>
      <p:pic>
        <p:nvPicPr>
          <p:cNvPr id="368" name="LEDway-LWY-Silverstreet-CurvePole-072810-BLEDlabel.png" descr="C:\Users\duhenderson\AppData\Local\Microsoft\Windows\Temporary Internet Files\Content.IE5\RDFDWKOF\LEDway-LWY-Silverstreet-CurvePole-072810-BLEDlabel.jpg"/>
          <p:cNvPicPr/>
          <p:nvPr/>
        </p:nvPicPr>
        <p:blipFill>
          <a:blip r:embed="rId3" cstate="print">
            <a:extLst/>
          </a:blip>
          <a:stretch>
            <a:fillRect/>
          </a:stretch>
        </p:blipFill>
        <p:spPr>
          <a:xfrm>
            <a:off x="5486400" y="-228600"/>
            <a:ext cx="3517900" cy="2640013"/>
          </a:xfrm>
          <a:prstGeom prst="rect">
            <a:avLst/>
          </a:prstGeom>
          <a:ln w="12700">
            <a:miter lim="400000"/>
          </a:ln>
        </p:spPr>
      </p:pic>
      <p:pic>
        <p:nvPicPr>
          <p:cNvPr id="369" name="StreetLighting_ChubbuckID-110110-001.jpg" descr="S:\DXF\StreetLighting_ChubbuckID-110110-001.jpg"/>
          <p:cNvPicPr/>
          <p:nvPr/>
        </p:nvPicPr>
        <p:blipFill>
          <a:blip r:embed="rId4" cstate="print">
            <a:extLst/>
          </a:blip>
          <a:stretch>
            <a:fillRect/>
          </a:stretch>
        </p:blipFill>
        <p:spPr>
          <a:xfrm>
            <a:off x="2228850" y="3167062"/>
            <a:ext cx="6919913" cy="3714751"/>
          </a:xfrm>
          <a:prstGeom prst="rect">
            <a:avLst/>
          </a:prstGeom>
          <a:ln w="12700">
            <a:miter lim="400000"/>
          </a:ln>
        </p:spPr>
      </p:pic>
      <p:pic>
        <p:nvPicPr>
          <p:cNvPr id="370" name="Streetlighting-Viaduct-LosAngelesCA-091410-005.jpg" descr="C:\Users\duhenderson\AppData\Local\Microsoft\Windows\Temporary Internet Files\Content.IE5\YKWT32W3\Streetlighting-Viaduct-LosAngelesCA-091410-005.jpg"/>
          <p:cNvPicPr/>
          <p:nvPr/>
        </p:nvPicPr>
        <p:blipFill>
          <a:blip r:embed="rId5" cstate="print">
            <a:extLst/>
          </a:blip>
          <a:stretch>
            <a:fillRect/>
          </a:stretch>
        </p:blipFill>
        <p:spPr>
          <a:xfrm>
            <a:off x="152400" y="914400"/>
            <a:ext cx="6102350" cy="2819400"/>
          </a:xfrm>
          <a:prstGeom prst="rect">
            <a:avLst/>
          </a:prstGeom>
          <a:ln w="12700">
            <a:miter lim="400000"/>
          </a:ln>
        </p:spPr>
      </p:pic>
      <p:sp>
        <p:nvSpPr>
          <p:cNvPr id="371" name="Shape 371"/>
          <p:cNvSpPr/>
          <p:nvPr/>
        </p:nvSpPr>
        <p:spPr>
          <a:xfrm>
            <a:off x="0" y="235831"/>
            <a:ext cx="8458200" cy="3506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a:latin typeface="Arial Bold"/>
                <a:ea typeface="Arial Bold"/>
                <a:cs typeface="Arial Bold"/>
                <a:sym typeface="Arial Bold"/>
              </a:defRPr>
            </a:lvl1pPr>
          </a:lstStyle>
          <a:p>
            <a:pPr lvl="0"/>
            <a:r>
              <a:t>LEDway Series</a:t>
            </a:r>
          </a:p>
        </p:txBody>
      </p:sp>
    </p:spTree>
  </p:cSld>
  <p:clrMapOvr>
    <a:masterClrMapping/>
  </p:clrMapOvr>
  <p:transition spd="med">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p:cNvSpPr>
          <p:nvPr>
            <p:ph type="sldNum" sz="quarter" idx="2"/>
          </p:nvPr>
        </p:nvSpPr>
        <p:spPr>
          <a:xfrm>
            <a:off x="6967537" y="6274242"/>
            <a:ext cx="2130426" cy="239271"/>
          </a:xfrm>
          <a:prstGeom prst="rect">
            <a:avLst/>
          </a:prstGeom>
          <a:extLst>
            <a:ext uri="{C572A759-6A51-4108-AA02-DFA0A04FC94B}">
              <ma14:wrappingTextBoxFlag xmlns:ma14="http://schemas.microsoft.com/office/mac/drawingml/2011/main" xmlns="" val="1"/>
            </a:ext>
          </a:extLst>
        </p:spPr>
        <p:txBody>
          <a:bodyPr>
            <a:normAutofit fontScale="92500" lnSpcReduction="10000"/>
          </a:bodyPr>
          <a:lstStyle/>
          <a:p>
            <a:pPr lvl="0">
              <a:defRPr sz="1800">
                <a:solidFill>
                  <a:srgbClr val="000000"/>
                </a:solidFill>
              </a:defRPr>
            </a:pPr>
            <a:fld id="{86CB4B4D-7CA3-9044-876B-883B54F8677D}" type="slidenum">
              <a:rPr sz="1100">
                <a:solidFill>
                  <a:srgbClr val="F2F2F2"/>
                </a:solidFill>
              </a:rPr>
              <a:pPr lvl="0">
                <a:defRPr sz="1800">
                  <a:solidFill>
                    <a:srgbClr val="000000"/>
                  </a:solidFill>
                </a:defRPr>
              </a:pPr>
              <a:t>36</a:t>
            </a:fld>
            <a:endParaRPr sz="1100">
              <a:solidFill>
                <a:srgbClr val="F2F2F2"/>
              </a:solidFill>
            </a:endParaRPr>
          </a:p>
        </p:txBody>
      </p:sp>
      <p:pic>
        <p:nvPicPr>
          <p:cNvPr id="383" name="StreetLighting-DanvilleCA-AFTER-102109-001.jpg" descr="S:\DXF\StreetLighting-DanvilleCA-AFTER-102109-001.jpg"/>
          <p:cNvPicPr/>
          <p:nvPr/>
        </p:nvPicPr>
        <p:blipFill>
          <a:blip r:embed="rId2" cstate="print">
            <a:extLst/>
          </a:blip>
          <a:stretch>
            <a:fillRect/>
          </a:stretch>
        </p:blipFill>
        <p:spPr>
          <a:xfrm>
            <a:off x="3257550" y="3119437"/>
            <a:ext cx="7140575" cy="3738563"/>
          </a:xfrm>
          <a:prstGeom prst="rect">
            <a:avLst/>
          </a:prstGeom>
          <a:ln w="12700">
            <a:miter lim="400000"/>
          </a:ln>
        </p:spPr>
      </p:pic>
      <p:pic>
        <p:nvPicPr>
          <p:cNvPr id="384" name="Streetlighting-SmithtownNY_120310_1.jpg" descr="S:\DXF\Streetlighting-SmithtownNY_120310_1.jpg"/>
          <p:cNvPicPr/>
          <p:nvPr/>
        </p:nvPicPr>
        <p:blipFill>
          <a:blip r:embed="rId3" cstate="print">
            <a:extLst/>
          </a:blip>
          <a:stretch>
            <a:fillRect/>
          </a:stretch>
        </p:blipFill>
        <p:spPr>
          <a:xfrm>
            <a:off x="0" y="3119437"/>
            <a:ext cx="3249613" cy="3738563"/>
          </a:xfrm>
          <a:prstGeom prst="rect">
            <a:avLst/>
          </a:prstGeom>
          <a:ln w="12700">
            <a:miter lim="400000"/>
          </a:ln>
        </p:spPr>
      </p:pic>
      <p:pic>
        <p:nvPicPr>
          <p:cNvPr id="385" name="image.png"/>
          <p:cNvPicPr/>
          <p:nvPr/>
        </p:nvPicPr>
        <p:blipFill>
          <a:blip r:embed="rId4" cstate="print">
            <a:extLst/>
          </a:blip>
          <a:stretch>
            <a:fillRect/>
          </a:stretch>
        </p:blipFill>
        <p:spPr>
          <a:xfrm>
            <a:off x="-19050" y="444500"/>
            <a:ext cx="9175750" cy="628650"/>
          </a:xfrm>
          <a:prstGeom prst="rect">
            <a:avLst/>
          </a:prstGeom>
          <a:ln w="12700">
            <a:miter lim="400000"/>
          </a:ln>
        </p:spPr>
      </p:pic>
      <p:pic>
        <p:nvPicPr>
          <p:cNvPr id="386" name="image.png"/>
          <p:cNvPicPr/>
          <p:nvPr/>
        </p:nvPicPr>
        <p:blipFill>
          <a:blip r:embed="rId5" cstate="print">
            <a:extLst/>
          </a:blip>
          <a:stretch>
            <a:fillRect/>
          </a:stretch>
        </p:blipFill>
        <p:spPr>
          <a:xfrm>
            <a:off x="0" y="0"/>
            <a:ext cx="3249613" cy="3127375"/>
          </a:xfrm>
          <a:prstGeom prst="rect">
            <a:avLst/>
          </a:prstGeom>
          <a:ln w="12700">
            <a:miter lim="400000"/>
          </a:ln>
        </p:spPr>
      </p:pic>
      <p:sp>
        <p:nvSpPr>
          <p:cNvPr id="387" name="Shape 387"/>
          <p:cNvSpPr/>
          <p:nvPr/>
        </p:nvSpPr>
        <p:spPr>
          <a:xfrm>
            <a:off x="187549" y="2541587"/>
            <a:ext cx="828227" cy="35066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ctr">
              <a:defRPr>
                <a:solidFill>
                  <a:srgbClr val="FFFFFF"/>
                </a:solidFill>
                <a:latin typeface="Arial Bold"/>
                <a:ea typeface="Arial Bold"/>
                <a:cs typeface="Arial Bold"/>
                <a:sym typeface="Arial Bold"/>
              </a:defRPr>
            </a:lvl1pPr>
          </a:lstStyle>
          <a:p>
            <a:pPr lvl="0">
              <a:defRPr>
                <a:solidFill>
                  <a:srgbClr val="000000"/>
                </a:solidFill>
              </a:defRPr>
            </a:pPr>
            <a:r>
              <a:rPr>
                <a:solidFill>
                  <a:srgbClr val="FFFFFF"/>
                </a:solidFill>
              </a:rPr>
              <a:t>Before</a:t>
            </a:r>
          </a:p>
        </p:txBody>
      </p:sp>
      <p:sp>
        <p:nvSpPr>
          <p:cNvPr id="388" name="Shape 388"/>
          <p:cNvSpPr/>
          <p:nvPr/>
        </p:nvSpPr>
        <p:spPr>
          <a:xfrm>
            <a:off x="0" y="3127375"/>
            <a:ext cx="1203325" cy="3506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a:solidFill>
                  <a:srgbClr val="FFFFFF"/>
                </a:solidFill>
                <a:latin typeface="Arial Bold"/>
                <a:ea typeface="Arial Bold"/>
                <a:cs typeface="Arial Bold"/>
                <a:sym typeface="Arial Bold"/>
              </a:defRPr>
            </a:lvl1pPr>
          </a:lstStyle>
          <a:p>
            <a:pPr lvl="0">
              <a:defRPr>
                <a:solidFill>
                  <a:srgbClr val="000000"/>
                </a:solidFill>
              </a:defRPr>
            </a:pPr>
            <a:r>
              <a:rPr>
                <a:solidFill>
                  <a:srgbClr val="FFFFFF"/>
                </a:solidFill>
              </a:rPr>
              <a:t>After</a:t>
            </a:r>
          </a:p>
        </p:txBody>
      </p:sp>
      <p:sp>
        <p:nvSpPr>
          <p:cNvPr id="389" name="Shape 389"/>
          <p:cNvSpPr/>
          <p:nvPr/>
        </p:nvSpPr>
        <p:spPr>
          <a:xfrm>
            <a:off x="1419225" y="0"/>
            <a:ext cx="1615937" cy="35066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231775" indent="-231775">
              <a:spcBef>
                <a:spcPts val="800"/>
              </a:spcBef>
              <a:defRPr>
                <a:solidFill>
                  <a:srgbClr val="F2F2F2"/>
                </a:solidFill>
              </a:defRPr>
            </a:lvl1pPr>
          </a:lstStyle>
          <a:p>
            <a:pPr lvl="0">
              <a:defRPr>
                <a:solidFill>
                  <a:srgbClr val="000000"/>
                </a:solidFill>
              </a:defRPr>
            </a:pPr>
            <a:r>
              <a:rPr>
                <a:solidFill>
                  <a:srgbClr val="F2F2F2"/>
                </a:solidFill>
              </a:rPr>
              <a:t>Smithtown, NY</a:t>
            </a:r>
          </a:p>
        </p:txBody>
      </p:sp>
      <p:pic>
        <p:nvPicPr>
          <p:cNvPr id="390" name="LEDway-LWY-Silverstreet-CurvePole-072810-BLEDlabel.png" descr="C:\Users\duhenderson\AppData\Local\Microsoft\Windows\Temporary Internet Files\Content.IE5\RDFDWKOF\LEDway-LWY-Silverstreet-CurvePole-072810-BLEDlabel.jpg"/>
          <p:cNvPicPr/>
          <p:nvPr/>
        </p:nvPicPr>
        <p:blipFill>
          <a:blip r:embed="rId6" cstate="print">
            <a:extLst/>
          </a:blip>
          <a:stretch>
            <a:fillRect/>
          </a:stretch>
        </p:blipFill>
        <p:spPr>
          <a:xfrm>
            <a:off x="6503987" y="-134938"/>
            <a:ext cx="2640013" cy="1981201"/>
          </a:xfrm>
          <a:prstGeom prst="rect">
            <a:avLst/>
          </a:prstGeom>
          <a:ln w="12700">
            <a:miter lim="400000"/>
          </a:ln>
        </p:spPr>
      </p:pic>
      <p:pic>
        <p:nvPicPr>
          <p:cNvPr id="391" name="StreetLighting-DanvilleCA-BEFORE-091509-001.jpg" descr="S:\DXF\StreetLighting-DanvilleCA-BEFORE-091509-001.jpg"/>
          <p:cNvPicPr/>
          <p:nvPr/>
        </p:nvPicPr>
        <p:blipFill>
          <a:blip r:embed="rId7" cstate="print">
            <a:extLst/>
          </a:blip>
          <a:stretch>
            <a:fillRect/>
          </a:stretch>
        </p:blipFill>
        <p:spPr>
          <a:xfrm>
            <a:off x="3249612" y="0"/>
            <a:ext cx="5899151" cy="3119438"/>
          </a:xfrm>
          <a:prstGeom prst="rect">
            <a:avLst/>
          </a:prstGeom>
          <a:ln w="12700">
            <a:miter lim="400000"/>
          </a:ln>
        </p:spPr>
      </p:pic>
      <p:sp>
        <p:nvSpPr>
          <p:cNvPr id="392" name="Shape 392"/>
          <p:cNvSpPr/>
          <p:nvPr/>
        </p:nvSpPr>
        <p:spPr>
          <a:xfrm>
            <a:off x="7632700" y="74612"/>
            <a:ext cx="1361887" cy="35066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231775" indent="-231775">
              <a:spcBef>
                <a:spcPts val="800"/>
              </a:spcBef>
              <a:defRPr>
                <a:solidFill>
                  <a:srgbClr val="F2F2F2"/>
                </a:solidFill>
              </a:defRPr>
            </a:lvl1pPr>
          </a:lstStyle>
          <a:p>
            <a:pPr lvl="0">
              <a:defRPr>
                <a:solidFill>
                  <a:srgbClr val="000000"/>
                </a:solidFill>
              </a:defRPr>
            </a:pPr>
            <a:r>
              <a:rPr>
                <a:solidFill>
                  <a:srgbClr val="F2F2F2"/>
                </a:solidFill>
              </a:rPr>
              <a:t>Danville, CA</a:t>
            </a:r>
          </a:p>
        </p:txBody>
      </p:sp>
      <p:pic>
        <p:nvPicPr>
          <p:cNvPr id="393" name="image.png"/>
          <p:cNvPicPr/>
          <p:nvPr/>
        </p:nvPicPr>
        <p:blipFill>
          <a:blip r:embed="rId8" cstate="print">
            <a:extLst/>
          </a:blip>
          <a:stretch>
            <a:fillRect/>
          </a:stretch>
        </p:blipFill>
        <p:spPr>
          <a:xfrm>
            <a:off x="-60325" y="2974975"/>
            <a:ext cx="9259888" cy="219075"/>
          </a:xfrm>
          <a:prstGeom prst="rect">
            <a:avLst/>
          </a:prstGeom>
          <a:ln w="12700">
            <a:miter lim="400000"/>
          </a:ln>
        </p:spPr>
      </p:pic>
      <p:pic>
        <p:nvPicPr>
          <p:cNvPr id="394" name="image.png"/>
          <p:cNvPicPr/>
          <p:nvPr/>
        </p:nvPicPr>
        <p:blipFill>
          <a:blip r:embed="rId9" cstate="print">
            <a:extLst/>
          </a:blip>
          <a:stretch>
            <a:fillRect/>
          </a:stretch>
        </p:blipFill>
        <p:spPr>
          <a:xfrm>
            <a:off x="3133725" y="-36513"/>
            <a:ext cx="225425" cy="6967538"/>
          </a:xfrm>
          <a:prstGeom prst="rect">
            <a:avLst/>
          </a:prstGeom>
          <a:ln w="12700">
            <a:miter lim="400000"/>
          </a:ln>
        </p:spPr>
      </p:pic>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8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animBg="1" advAuto="0"/>
      <p:bldP spid="384" grpId="0" animBg="1" advAuto="0"/>
      <p:bldP spid="388"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carr\Desktop\I-275EurekaRd-DetroitMI-AFTER-073009-009 2 .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34" y="772620"/>
            <a:ext cx="9059069" cy="603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51972" y="149885"/>
            <a:ext cx="6495753" cy="584775"/>
          </a:xfrm>
          <a:prstGeom prst="rect">
            <a:avLst/>
          </a:prstGeom>
        </p:spPr>
        <p:txBody>
          <a:bodyPr wrap="none">
            <a:spAutoFit/>
          </a:bodyPr>
          <a:lstStyle/>
          <a:p>
            <a:pPr>
              <a:defRPr/>
            </a:pPr>
            <a:r>
              <a:rPr lang="en-US" sz="3200" i="1" dirty="0">
                <a:solidFill>
                  <a:schemeClr val="tx2"/>
                </a:solidFill>
                <a:effectLst>
                  <a:outerShdw blurRad="38100" dist="38100" dir="2700000" algn="tl">
                    <a:srgbClr val="C0C0C0"/>
                  </a:outerShdw>
                </a:effectLst>
              </a:rPr>
              <a:t>Metro Airport – Eureka Road and I275</a:t>
            </a:r>
            <a:endParaRPr lang="en-US" sz="3200" dirty="0">
              <a:solidFill>
                <a:schemeClr val="tx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DXF\StreetLighting-HollywoodCA-091312-007.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9144006" cy="646386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5"/>
          <p:cNvSpPr>
            <a:spLocks noGrp="1"/>
          </p:cNvSpPr>
          <p:nvPr>
            <p:ph idx="1"/>
          </p:nvPr>
        </p:nvSpPr>
        <p:spPr>
          <a:xfrm>
            <a:off x="3352800" y="1143000"/>
            <a:ext cx="5791199" cy="5163206"/>
          </a:xfrm>
        </p:spPr>
        <p:txBody>
          <a:bodyPr>
            <a:normAutofit fontScale="92500" lnSpcReduction="10000"/>
          </a:bodyPr>
          <a:lstStyle/>
          <a:p>
            <a:pPr lvl="0" algn="r"/>
            <a:r>
              <a:rPr lang="en-US" sz="2600" dirty="0" smtClean="0">
                <a:solidFill>
                  <a:schemeClr val="bg1"/>
                </a:solidFill>
              </a:rPr>
              <a:t>Anchorage, Alaska First Major US LED Installation</a:t>
            </a:r>
          </a:p>
          <a:p>
            <a:pPr lvl="0" algn="r"/>
            <a:r>
              <a:rPr lang="en-US" sz="2600" dirty="0" smtClean="0">
                <a:solidFill>
                  <a:schemeClr val="bg1"/>
                </a:solidFill>
              </a:rPr>
              <a:t>City of Los Angeles, CA  110,000 LEDway and XSP Unit</a:t>
            </a:r>
          </a:p>
          <a:p>
            <a:pPr lvl="0" algn="r"/>
            <a:r>
              <a:rPr lang="en-US" sz="2600" dirty="0" smtClean="0">
                <a:solidFill>
                  <a:schemeClr val="bg1"/>
                </a:solidFill>
              </a:rPr>
              <a:t>City of Detroit PLA 12,000 XSP and LEDWay HO Series Units</a:t>
            </a:r>
          </a:p>
          <a:p>
            <a:pPr lvl="0" algn="r"/>
            <a:r>
              <a:rPr lang="en-US" sz="2600" dirty="0" smtClean="0">
                <a:solidFill>
                  <a:schemeClr val="bg1"/>
                </a:solidFill>
              </a:rPr>
              <a:t>New York City DOT, NY 2014 contract for 25,000 XSP Units</a:t>
            </a:r>
          </a:p>
          <a:p>
            <a:pPr lvl="0" algn="r"/>
            <a:r>
              <a:rPr lang="en-US" sz="2600" dirty="0" smtClean="0">
                <a:solidFill>
                  <a:schemeClr val="bg1"/>
                </a:solidFill>
              </a:rPr>
              <a:t>Cape Light-19 New England Communities 15,000 XSP Series</a:t>
            </a:r>
          </a:p>
          <a:p>
            <a:pPr lvl="0" algn="r"/>
            <a:r>
              <a:rPr lang="en-US" sz="2600" dirty="0" smtClean="0">
                <a:solidFill>
                  <a:schemeClr val="bg1"/>
                </a:solidFill>
              </a:rPr>
              <a:t>Portland General Electric, OR 20,000 LEDway and XSP Unit</a:t>
            </a:r>
          </a:p>
          <a:p>
            <a:pPr lvl="0" algn="r"/>
            <a:r>
              <a:rPr lang="en-US" sz="2600" dirty="0" smtClean="0">
                <a:solidFill>
                  <a:schemeClr val="bg1"/>
                </a:solidFill>
              </a:rPr>
              <a:t>Pacific Gas and Electric, CA 40,000 XSP Units</a:t>
            </a:r>
          </a:p>
          <a:p>
            <a:endParaRPr lang="en-US" dirty="0"/>
          </a:p>
        </p:txBody>
      </p:sp>
      <p:sp>
        <p:nvSpPr>
          <p:cNvPr id="3" name="Title 2"/>
          <p:cNvSpPr>
            <a:spLocks noGrp="1"/>
          </p:cNvSpPr>
          <p:nvPr>
            <p:ph type="title"/>
          </p:nvPr>
        </p:nvSpPr>
        <p:spPr>
          <a:xfrm>
            <a:off x="152400" y="152400"/>
            <a:ext cx="8851392" cy="621792"/>
          </a:xfrm>
        </p:spPr>
        <p:txBody>
          <a:bodyPr>
            <a:normAutofit fontScale="90000"/>
          </a:bodyPr>
          <a:lstStyle/>
          <a:p>
            <a:pPr lvl="0"/>
            <a:r>
              <a:rPr lang="en-US" u="sng" dirty="0" smtClean="0">
                <a:solidFill>
                  <a:schemeClr val="bg1"/>
                </a:solidFill>
              </a:rPr>
              <a:t>Major Street Lighting Project Partnerships </a:t>
            </a:r>
            <a:endParaRPr lang="en-US" u="sng" dirty="0">
              <a:solidFill>
                <a:schemeClr val="bg1"/>
              </a:solidFill>
            </a:endParaRPr>
          </a:p>
        </p:txBody>
      </p:sp>
    </p:spTree>
    <p:extLst>
      <p:ext uri="{BB962C8B-B14F-4D97-AF65-F5344CB8AC3E}">
        <p14:creationId xmlns:p14="http://schemas.microsoft.com/office/powerpoint/2010/main" val="302593448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p:cNvSpPr>
          <p:nvPr>
            <p:ph type="sldNum" sz="quarter" idx="2"/>
          </p:nvPr>
        </p:nvSpPr>
        <p:spPr>
          <a:xfrm>
            <a:off x="6967537" y="6274242"/>
            <a:ext cx="2130426" cy="239271"/>
          </a:xfrm>
          <a:prstGeom prst="rect">
            <a:avLst/>
          </a:prstGeom>
          <a:extLst>
            <a:ext uri="{C572A759-6A51-4108-AA02-DFA0A04FC94B}">
              <ma14:wrappingTextBoxFlag xmlns:ma14="http://schemas.microsoft.com/office/mac/drawingml/2011/main" xmlns="" val="1"/>
            </a:ext>
          </a:extLst>
        </p:spPr>
        <p:txBody>
          <a:bodyPr>
            <a:normAutofit fontScale="92500" lnSpcReduction="10000"/>
          </a:bodyPr>
          <a:lstStyle/>
          <a:p>
            <a:pPr lvl="0">
              <a:defRPr sz="1800">
                <a:solidFill>
                  <a:srgbClr val="000000"/>
                </a:solidFill>
              </a:defRPr>
            </a:pPr>
            <a:fld id="{86CB4B4D-7CA3-9044-876B-883B54F8677D}" type="slidenum">
              <a:rPr sz="1100">
                <a:solidFill>
                  <a:srgbClr val="F2F2F2"/>
                </a:solidFill>
              </a:rPr>
              <a:pPr lvl="0">
                <a:defRPr sz="1800">
                  <a:solidFill>
                    <a:srgbClr val="000000"/>
                  </a:solidFill>
                </a:defRPr>
              </a:pPr>
              <a:t>39</a:t>
            </a:fld>
            <a:endParaRPr sz="1100">
              <a:solidFill>
                <a:srgbClr val="F2F2F2"/>
              </a:solidFill>
            </a:endParaRPr>
          </a:p>
        </p:txBody>
      </p:sp>
      <p:pic>
        <p:nvPicPr>
          <p:cNvPr id="461" name="RacineCountryClub-WI-6-25-09-Night-00026-1.jpg" descr="C:\Users\duhenderson\AppData\Local\Microsoft\Windows\Temporary Internet Files\Content.IE5\RDFDWKOF\RacineCountryClub-WI-6-25-09-Night-00026-1.jpg"/>
          <p:cNvPicPr/>
          <p:nvPr/>
        </p:nvPicPr>
        <p:blipFill>
          <a:blip r:embed="rId3" cstate="print">
            <a:extLst/>
          </a:blip>
          <a:stretch>
            <a:fillRect/>
          </a:stretch>
        </p:blipFill>
        <p:spPr>
          <a:xfrm>
            <a:off x="115887" y="881062"/>
            <a:ext cx="5991226" cy="3462338"/>
          </a:xfrm>
          <a:prstGeom prst="rect">
            <a:avLst/>
          </a:prstGeom>
          <a:ln w="12700">
            <a:miter lim="400000"/>
          </a:ln>
        </p:spPr>
      </p:pic>
      <p:pic>
        <p:nvPicPr>
          <p:cNvPr id="462" name="THE EDGE Pathway.png" descr="C:\Users\duhenderson\AppData\Local\Microsoft\Windows\Temporary Internet Files\Content.IE5\YKWT32W3\THE EDGE Pathway.jpg"/>
          <p:cNvPicPr/>
          <p:nvPr/>
        </p:nvPicPr>
        <p:blipFill>
          <a:blip r:embed="rId4" cstate="print">
            <a:extLst/>
          </a:blip>
          <a:stretch>
            <a:fillRect/>
          </a:stretch>
        </p:blipFill>
        <p:spPr>
          <a:xfrm>
            <a:off x="6477000" y="685800"/>
            <a:ext cx="2306638" cy="3467100"/>
          </a:xfrm>
          <a:prstGeom prst="rect">
            <a:avLst/>
          </a:prstGeom>
          <a:ln w="12700">
            <a:miter lim="400000"/>
          </a:ln>
        </p:spPr>
      </p:pic>
      <p:pic>
        <p:nvPicPr>
          <p:cNvPr id="463" name="DukeEnergy-CharlotteNC-AFTER-111810-022.jpg" descr="S:\DXF\DukeEnergy-CharlotteNC-AFTER-111810-022.jpg"/>
          <p:cNvPicPr/>
          <p:nvPr/>
        </p:nvPicPr>
        <p:blipFill>
          <a:blip r:embed="rId5" cstate="print">
            <a:extLst/>
          </a:blip>
          <a:stretch>
            <a:fillRect/>
          </a:stretch>
        </p:blipFill>
        <p:spPr>
          <a:xfrm>
            <a:off x="2971800" y="4425950"/>
            <a:ext cx="2749550" cy="1828800"/>
          </a:xfrm>
          <a:prstGeom prst="rect">
            <a:avLst/>
          </a:prstGeom>
          <a:ln w="12700">
            <a:miter lim="400000"/>
          </a:ln>
        </p:spPr>
      </p:pic>
      <p:pic>
        <p:nvPicPr>
          <p:cNvPr id="464" name="MATCDowntown-MilwaukeeWI-100510-0177.jpg" descr="S:\DXF\MATCDowntown-MilwaukeeWI-100510-0177.jpg"/>
          <p:cNvPicPr/>
          <p:nvPr/>
        </p:nvPicPr>
        <p:blipFill>
          <a:blip r:embed="rId6" cstate="print">
            <a:extLst/>
          </a:blip>
          <a:stretch>
            <a:fillRect/>
          </a:stretch>
        </p:blipFill>
        <p:spPr>
          <a:xfrm>
            <a:off x="5867400" y="4425950"/>
            <a:ext cx="2743200" cy="1828800"/>
          </a:xfrm>
          <a:prstGeom prst="rect">
            <a:avLst/>
          </a:prstGeom>
          <a:ln w="12700">
            <a:miter lim="400000"/>
          </a:ln>
        </p:spPr>
      </p:pic>
      <p:pic>
        <p:nvPicPr>
          <p:cNvPr id="465" name="ChristBaptistChurch-RaleighNC-111512-007.jpg" descr="S:\DXF\ChristBaptistChurch-RaleighNC-111512-007.jpg"/>
          <p:cNvPicPr/>
          <p:nvPr/>
        </p:nvPicPr>
        <p:blipFill>
          <a:blip r:embed="rId7" cstate="print">
            <a:extLst/>
          </a:blip>
          <a:stretch>
            <a:fillRect/>
          </a:stretch>
        </p:blipFill>
        <p:spPr>
          <a:xfrm>
            <a:off x="115887" y="4419600"/>
            <a:ext cx="2722563" cy="1835150"/>
          </a:xfrm>
          <a:prstGeom prst="rect">
            <a:avLst/>
          </a:prstGeom>
          <a:ln w="12700">
            <a:miter lim="400000"/>
          </a:ln>
        </p:spPr>
      </p:pic>
      <p:sp>
        <p:nvSpPr>
          <p:cNvPr id="466" name="Shape 466"/>
          <p:cNvSpPr/>
          <p:nvPr/>
        </p:nvSpPr>
        <p:spPr>
          <a:xfrm>
            <a:off x="0" y="235831"/>
            <a:ext cx="8458200" cy="3506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a:latin typeface="Arial Bold"/>
                <a:ea typeface="Arial Bold"/>
                <a:cs typeface="Arial Bold"/>
                <a:sym typeface="Arial Bold"/>
              </a:defRPr>
            </a:lvl1pPr>
          </a:lstStyle>
          <a:p>
            <a:pPr lvl="0"/>
            <a:r>
              <a:rPr dirty="0"/>
              <a:t>The Edge Pathway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67728" y="6186923"/>
            <a:ext cx="2130552" cy="261610"/>
          </a:xfrm>
          <a:prstGeom prst="rect">
            <a:avLst/>
          </a:prstGeom>
          <a:noFill/>
        </p:spPr>
        <p:txBody>
          <a:bodyPr wrap="square" rtlCol="0" anchor="b">
            <a:spAutoFit/>
          </a:bodyPr>
          <a:lstStyle/>
          <a:p>
            <a:pPr algn="r"/>
            <a:fld id="{392781A8-C7C5-4442-BF46-3A93EA8D568B}" type="slidenum">
              <a:rPr lang="en-US" sz="1100" i="0" smtClean="0">
                <a:solidFill>
                  <a:schemeClr val="tx2"/>
                </a:solidFill>
              </a:rPr>
              <a:pPr algn="r"/>
              <a:t>4</a:t>
            </a:fld>
            <a:endParaRPr lang="en-US" sz="1100" i="0" dirty="0">
              <a:solidFill>
                <a:schemeClr val="tx2"/>
              </a:solidFill>
            </a:endParaRPr>
          </a:p>
        </p:txBody>
      </p:sp>
      <p:sp>
        <p:nvSpPr>
          <p:cNvPr id="8" name="TextBox 7"/>
          <p:cNvSpPr txBox="1"/>
          <p:nvPr/>
        </p:nvSpPr>
        <p:spPr>
          <a:xfrm>
            <a:off x="274320" y="6097235"/>
            <a:ext cx="3566160" cy="230832"/>
          </a:xfrm>
          <a:prstGeom prst="rect">
            <a:avLst/>
          </a:prstGeom>
          <a:noFill/>
        </p:spPr>
        <p:txBody>
          <a:bodyPr wrap="square" rtlCol="0" anchor="b">
            <a:spAutoFit/>
          </a:bodyPr>
          <a:lstStyle/>
          <a:p>
            <a:r>
              <a:rPr lang="en-US" sz="900" i="0" u="none" dirty="0" smtClean="0">
                <a:solidFill>
                  <a:schemeClr val="bg1"/>
                </a:solidFill>
                <a:latin typeface="Arial" pitchFamily="34" charset="0"/>
                <a:cs typeface="Arial" pitchFamily="34" charset="0"/>
              </a:rPr>
              <a:t>© 2014 Cree, Inc.</a:t>
            </a:r>
            <a:r>
              <a:rPr lang="en-US" sz="900" i="0" u="none" baseline="0" dirty="0" smtClean="0">
                <a:solidFill>
                  <a:schemeClr val="bg1"/>
                </a:solidFill>
                <a:latin typeface="Arial" pitchFamily="34" charset="0"/>
                <a:cs typeface="Arial" pitchFamily="34" charset="0"/>
              </a:rPr>
              <a:t>  </a:t>
            </a:r>
            <a:r>
              <a:rPr lang="en-US" sz="900" i="0" u="none" dirty="0" smtClean="0">
                <a:solidFill>
                  <a:schemeClr val="bg1"/>
                </a:solidFill>
                <a:latin typeface="Arial" pitchFamily="34" charset="0"/>
                <a:cs typeface="Arial" pitchFamily="34" charset="0"/>
              </a:rPr>
              <a:t>All rights reserved. </a:t>
            </a:r>
          </a:p>
        </p:txBody>
      </p:sp>
      <p:pic>
        <p:nvPicPr>
          <p:cNvPr id="9" name="Picture 8" descr="Streetlighting-PittsburgCA-AFTER-012711-008[1].JPG"/>
          <p:cNvPicPr>
            <a:picLocks noChangeAspect="1"/>
          </p:cNvPicPr>
          <p:nvPr/>
        </p:nvPicPr>
        <p:blipFill>
          <a:blip r:embed="rId3" cstate="email"/>
          <a:srcRect/>
          <a:stretch>
            <a:fillRect/>
          </a:stretch>
        </p:blipFill>
        <p:spPr>
          <a:xfrm>
            <a:off x="0" y="0"/>
            <a:ext cx="9144000" cy="6426200"/>
          </a:xfrm>
          <a:prstGeom prst="rect">
            <a:avLst/>
          </a:prstGeom>
        </p:spPr>
      </p:pic>
      <p:sp>
        <p:nvSpPr>
          <p:cNvPr id="11" name="Rectangle 5"/>
          <p:cNvSpPr txBox="1">
            <a:spLocks noChangeArrowheads="1"/>
          </p:cNvSpPr>
          <p:nvPr/>
        </p:nvSpPr>
        <p:spPr>
          <a:xfrm>
            <a:off x="685800" y="1295400"/>
            <a:ext cx="8166101" cy="780261"/>
          </a:xfrm>
          <a:prstGeom prst="rect">
            <a:avLst/>
          </a:prstGeom>
        </p:spPr>
        <p:txBody>
          <a:bodyPr/>
          <a:lstStyle/>
          <a:p>
            <a:pPr marL="0" marR="0" lvl="0" indent="0" algn="ctr" defTabSz="914400" rtl="0" eaLnBrk="0" fontAlgn="base" latinLnBrk="0" hangingPunct="0">
              <a:lnSpc>
                <a:spcPct val="100000"/>
              </a:lnSpc>
              <a:spcBef>
                <a:spcPct val="0"/>
              </a:spcBef>
              <a:spcAft>
                <a:spcPts val="800"/>
              </a:spcAft>
              <a:buClr>
                <a:srgbClr val="8A9BC3"/>
              </a:buClr>
              <a:buSzTx/>
              <a:buFontTx/>
              <a:buNone/>
              <a:tabLst/>
              <a:defRPr/>
            </a:pPr>
            <a:r>
              <a:rPr kumimoji="0" lang="en-US" sz="2400" i="1" u="none" strike="noStrike" kern="0" cap="none" spc="0" normalizeH="0" baseline="0" noProof="0" dirty="0" smtClean="0">
                <a:ln>
                  <a:noFill/>
                </a:ln>
                <a:solidFill>
                  <a:schemeClr val="bg1"/>
                </a:solidFill>
                <a:effectLst/>
                <a:uLnTx/>
                <a:uFillTx/>
                <a:latin typeface="Arial" charset="0"/>
                <a:ea typeface="MS PGothic" pitchFamily="34" charset="-128"/>
                <a:cs typeface="Arial" charset="0"/>
              </a:rPr>
              <a:t>LEAD THE LED LIGHTING REVOLUTION </a:t>
            </a:r>
            <a:br>
              <a:rPr kumimoji="0" lang="en-US" sz="2400" i="1" u="none" strike="noStrike" kern="0" cap="none" spc="0" normalizeH="0" baseline="0" noProof="0" dirty="0" smtClean="0">
                <a:ln>
                  <a:noFill/>
                </a:ln>
                <a:solidFill>
                  <a:schemeClr val="bg1"/>
                </a:solidFill>
                <a:effectLst/>
                <a:uLnTx/>
                <a:uFillTx/>
                <a:latin typeface="Arial" charset="0"/>
                <a:ea typeface="MS PGothic" pitchFamily="34" charset="-128"/>
                <a:cs typeface="Arial" charset="0"/>
              </a:rPr>
            </a:br>
            <a:r>
              <a:rPr kumimoji="0" lang="en-US" sz="2400" i="1" u="none" strike="noStrike" kern="0" cap="none" spc="0" normalizeH="0" baseline="0" noProof="0" dirty="0" smtClean="0">
                <a:ln>
                  <a:noFill/>
                </a:ln>
                <a:solidFill>
                  <a:schemeClr val="bg1"/>
                </a:solidFill>
                <a:effectLst/>
                <a:uLnTx/>
                <a:uFillTx/>
                <a:latin typeface="Arial" charset="0"/>
                <a:ea typeface="MS PGothic" pitchFamily="34" charset="-128"/>
                <a:cs typeface="Arial" charset="0"/>
              </a:rPr>
              <a:t>to obsolete energy-inefficient lighting</a:t>
            </a:r>
          </a:p>
        </p:txBody>
      </p:sp>
      <p:pic>
        <p:nvPicPr>
          <p:cNvPr id="6" name="Picture 5" descr="footer.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5944209"/>
            <a:ext cx="9144000" cy="913791"/>
          </a:xfrm>
          <a:prstGeom prst="rect">
            <a:avLst/>
          </a:prstGeom>
          <a:effectLst>
            <a:outerShdw blurRad="101600" dist="50800" dir="16200000" rotWithShape="0">
              <a:prstClr val="black">
                <a:alpha val="40000"/>
              </a:prstClr>
            </a:outerShdw>
          </a:effectLst>
        </p:spPr>
      </p:pic>
      <p:sp>
        <p:nvSpPr>
          <p:cNvPr id="10" name="Content Placeholder 2"/>
          <p:cNvSpPr txBox="1">
            <a:spLocks/>
          </p:cNvSpPr>
          <p:nvPr/>
        </p:nvSpPr>
        <p:spPr bwMode="auto">
          <a:xfrm>
            <a:off x="1371600" y="2438400"/>
            <a:ext cx="7016930"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285750" indent="-285750"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1pPr>
            <a:lvl2pPr marL="628650" indent="-285750"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2pPr>
            <a:lvl3pPr marL="973138" indent="-287338"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3pPr>
            <a:lvl4pPr marL="1317625" indent="-288925"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4pPr>
            <a:lvl5pPr marL="1600200" indent="-228600"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5pPr>
            <a:lvl6pPr marL="2228850" indent="-228600" algn="l" rtl="0" fontAlgn="base">
              <a:spcBef>
                <a:spcPct val="20000"/>
              </a:spcBef>
              <a:spcAft>
                <a:spcPct val="0"/>
              </a:spcAft>
              <a:buChar char="»"/>
              <a:defRPr sz="1400" b="1">
                <a:solidFill>
                  <a:srgbClr val="435683"/>
                </a:solidFill>
                <a:latin typeface="+mn-lt"/>
                <a:ea typeface="+mn-ea"/>
              </a:defRPr>
            </a:lvl6pPr>
            <a:lvl7pPr marL="2686050" indent="-228600" algn="l" rtl="0" fontAlgn="base">
              <a:spcBef>
                <a:spcPct val="20000"/>
              </a:spcBef>
              <a:spcAft>
                <a:spcPct val="0"/>
              </a:spcAft>
              <a:buChar char="»"/>
              <a:defRPr sz="1400" b="1">
                <a:solidFill>
                  <a:srgbClr val="435683"/>
                </a:solidFill>
                <a:latin typeface="+mn-lt"/>
                <a:ea typeface="+mn-ea"/>
              </a:defRPr>
            </a:lvl7pPr>
            <a:lvl8pPr marL="3143250" indent="-228600" algn="l" rtl="0" fontAlgn="base">
              <a:spcBef>
                <a:spcPct val="20000"/>
              </a:spcBef>
              <a:spcAft>
                <a:spcPct val="0"/>
              </a:spcAft>
              <a:buChar char="»"/>
              <a:defRPr sz="1400" b="1">
                <a:solidFill>
                  <a:srgbClr val="435683"/>
                </a:solidFill>
                <a:latin typeface="+mn-lt"/>
                <a:ea typeface="+mn-ea"/>
              </a:defRPr>
            </a:lvl8pPr>
            <a:lvl9pPr marL="3600450" indent="-228600" algn="l" rtl="0" fontAlgn="base">
              <a:spcBef>
                <a:spcPct val="20000"/>
              </a:spcBef>
              <a:spcAft>
                <a:spcPct val="0"/>
              </a:spcAft>
              <a:buChar char="»"/>
              <a:defRPr sz="1400" b="1">
                <a:solidFill>
                  <a:srgbClr val="435683"/>
                </a:solidFill>
                <a:latin typeface="+mn-lt"/>
                <a:ea typeface="+mn-ea"/>
              </a:defRPr>
            </a:lvl9pPr>
          </a:lstStyle>
          <a:p>
            <a:pPr marL="230188" indent="-230188">
              <a:spcBef>
                <a:spcPts val="0"/>
              </a:spcBef>
              <a:spcAft>
                <a:spcPts val="1800"/>
              </a:spcAft>
              <a:tabLst>
                <a:tab pos="5029200" algn="l"/>
              </a:tabLst>
            </a:pPr>
            <a:r>
              <a:rPr lang="en-US" sz="2000" dirty="0" smtClean="0">
                <a:solidFill>
                  <a:schemeClr val="bg1"/>
                </a:solidFill>
              </a:rPr>
              <a:t>Our products are sold in &gt; 80 countries</a:t>
            </a:r>
          </a:p>
          <a:p>
            <a:pPr marL="230188" indent="-230188">
              <a:spcBef>
                <a:spcPts val="0"/>
              </a:spcBef>
              <a:spcAft>
                <a:spcPts val="1800"/>
              </a:spcAft>
              <a:tabLst>
                <a:tab pos="5029200" algn="l"/>
              </a:tabLst>
            </a:pPr>
            <a:r>
              <a:rPr lang="en-US" sz="2000" dirty="0" smtClean="0">
                <a:solidFill>
                  <a:schemeClr val="bg1"/>
                </a:solidFill>
              </a:rPr>
              <a:t>Greater than 6,000,000 LED luminaires sold</a:t>
            </a:r>
          </a:p>
          <a:p>
            <a:pPr marL="230188" indent="-230188">
              <a:spcBef>
                <a:spcPts val="0"/>
              </a:spcBef>
              <a:spcAft>
                <a:spcPts val="1800"/>
              </a:spcAft>
              <a:tabLst>
                <a:tab pos="5029200" algn="l"/>
              </a:tabLst>
            </a:pPr>
            <a:r>
              <a:rPr lang="en-US" sz="2000" dirty="0" smtClean="0">
                <a:solidFill>
                  <a:schemeClr val="bg1"/>
                </a:solidFill>
              </a:rPr>
              <a:t>Our Indoor and Outdoor luminaires have surpassed 55 Billion burn hours</a:t>
            </a:r>
          </a:p>
          <a:p>
            <a:pPr marL="230188" indent="-230188">
              <a:spcBef>
                <a:spcPts val="0"/>
              </a:spcBef>
              <a:spcAft>
                <a:spcPts val="1800"/>
              </a:spcAft>
              <a:tabLst>
                <a:tab pos="5029200" algn="l"/>
              </a:tabLst>
            </a:pPr>
            <a:r>
              <a:rPr lang="en-US" sz="2000" dirty="0" smtClean="0">
                <a:solidFill>
                  <a:schemeClr val="bg1"/>
                </a:solidFill>
              </a:rPr>
              <a:t>Hundreds of Thousands of LED Street Lights Sold and Installed Since 2007</a:t>
            </a:r>
          </a:p>
          <a:p>
            <a:pPr marL="230188" indent="-230188">
              <a:spcBef>
                <a:spcPts val="0"/>
              </a:spcBef>
              <a:spcAft>
                <a:spcPts val="1800"/>
              </a:spcAft>
              <a:tabLst>
                <a:tab pos="5029200" algn="l"/>
              </a:tabLst>
            </a:pPr>
            <a:r>
              <a:rPr lang="en-US" sz="2000" dirty="0" smtClean="0">
                <a:solidFill>
                  <a:schemeClr val="bg1"/>
                </a:solidFill>
              </a:rPr>
              <a:t>Over 15,000 Cree Roadway Products Sold in Michigan</a:t>
            </a:r>
          </a:p>
          <a:p>
            <a:pPr marL="230188" indent="-230188">
              <a:spcBef>
                <a:spcPts val="0"/>
              </a:spcBef>
              <a:spcAft>
                <a:spcPts val="1800"/>
              </a:spcAft>
              <a:tabLst>
                <a:tab pos="5029200" algn="l"/>
              </a:tabLst>
            </a:pPr>
            <a:r>
              <a:rPr lang="en-US" sz="2000" dirty="0" smtClean="0">
                <a:solidFill>
                  <a:schemeClr val="bg1"/>
                </a:solidFill>
              </a:rPr>
              <a:t>Over 2,000 Cree Roadway Products Installed by MDOT</a:t>
            </a:r>
          </a:p>
        </p:txBody>
      </p:sp>
      <p:sp>
        <p:nvSpPr>
          <p:cNvPr id="14" name="Title 1"/>
          <p:cNvSpPr>
            <a:spLocks noGrp="1"/>
          </p:cNvSpPr>
          <p:nvPr>
            <p:ph type="title"/>
          </p:nvPr>
        </p:nvSpPr>
        <p:spPr>
          <a:xfrm>
            <a:off x="609600" y="152400"/>
            <a:ext cx="8229600" cy="762000"/>
          </a:xfrm>
        </p:spPr>
        <p:txBody>
          <a:bodyPr>
            <a:noAutofit/>
          </a:bodyPr>
          <a:lstStyle/>
          <a:p>
            <a:r>
              <a:rPr lang="en-US" sz="3600" u="sng" dirty="0" smtClean="0">
                <a:solidFill>
                  <a:schemeClr val="bg1"/>
                </a:solidFill>
              </a:rPr>
              <a:t>CREE Company Mission and </a:t>
            </a:r>
            <a:r>
              <a:rPr lang="en-US" sz="3600" u="sng" dirty="0" smtClean="0">
                <a:solidFill>
                  <a:schemeClr val="bg1"/>
                </a:solidFill>
                <a:latin typeface="Helvetica" charset="0"/>
                <a:cs typeface="Helvetica" charset="0"/>
                <a:sym typeface="Helvetica" charset="0"/>
              </a:rPr>
              <a:t>Market</a:t>
            </a:r>
            <a:r>
              <a:rPr lang="en-US" sz="3600" u="sng" dirty="0" smtClean="0">
                <a:latin typeface="Helvetica" charset="0"/>
                <a:cs typeface="Helvetica" charset="0"/>
                <a:sym typeface="Helvetica" charset="0"/>
              </a:rPr>
              <a:t> </a:t>
            </a:r>
            <a:r>
              <a:rPr lang="en-US" sz="3600" u="sng" dirty="0" smtClean="0">
                <a:solidFill>
                  <a:schemeClr val="bg1"/>
                </a:solidFill>
                <a:latin typeface="Helvetica" charset="0"/>
                <a:cs typeface="Helvetica" charset="0"/>
                <a:sym typeface="Helvetica" charset="0"/>
              </a:rPr>
              <a:t>Leadership</a:t>
            </a:r>
            <a:endParaRPr lang="en-US" sz="3600" u="sng" dirty="0">
              <a:solidFill>
                <a:schemeClr val="bg1"/>
              </a:solidFill>
            </a:endParaRPr>
          </a:p>
        </p:txBody>
      </p:sp>
    </p:spTree>
    <p:extLst>
      <p:ext uri="{BB962C8B-B14F-4D97-AF65-F5344CB8AC3E}">
        <p14:creationId xmlns:p14="http://schemas.microsoft.com/office/powerpoint/2010/main" val="155411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000"/>
                                        <p:tgtEl>
                                          <p:spTgt spid="10">
                                            <p:txEl>
                                              <p:pRg st="3" end="3"/>
                                            </p:txEl>
                                          </p:spTgt>
                                        </p:tgtEl>
                                      </p:cBhvr>
                                    </p:animEffect>
                                    <p:anim calcmode="lin" valueType="num">
                                      <p:cBhvr>
                                        <p:cTn id="2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1000"/>
                                        <p:tgtEl>
                                          <p:spTgt spid="10">
                                            <p:txEl>
                                              <p:pRg st="4" end="4"/>
                                            </p:txEl>
                                          </p:spTgt>
                                        </p:tgtEl>
                                      </p:cBhvr>
                                    </p:animEffect>
                                    <p:anim calcmode="lin" valueType="num">
                                      <p:cBhvr>
                                        <p:cTn id="3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1000"/>
                                        <p:tgtEl>
                                          <p:spTgt spid="10">
                                            <p:txEl>
                                              <p:pRg st="5" end="5"/>
                                            </p:txEl>
                                          </p:spTgt>
                                        </p:tgtEl>
                                      </p:cBhvr>
                                    </p:animEffect>
                                    <p:anim calcmode="lin" valueType="num">
                                      <p:cBhvr>
                                        <p:cTn id="38"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8467" y="749063"/>
            <a:ext cx="9144000" cy="5575537"/>
          </a:xfrm>
          <a:prstGeom prst="rect">
            <a:avLst/>
          </a:prstGeom>
          <a:solidFill>
            <a:srgbClr val="000000"/>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dirty="0">
              <a:solidFill>
                <a:srgbClr val="FFFFFF"/>
              </a:solidFill>
              <a:ea typeface="ＭＳ Ｐゴシック" pitchFamily="-4" charset="-128"/>
            </a:endParaRPr>
          </a:p>
        </p:txBody>
      </p:sp>
      <p:sp>
        <p:nvSpPr>
          <p:cNvPr id="24" name="Title 1"/>
          <p:cNvSpPr txBox="1">
            <a:spLocks/>
          </p:cNvSpPr>
          <p:nvPr/>
        </p:nvSpPr>
        <p:spPr>
          <a:xfrm>
            <a:off x="1447800" y="0"/>
            <a:ext cx="6324600" cy="533400"/>
          </a:xfrm>
          <a:prstGeom prst="rect">
            <a:avLst/>
          </a:prstGeom>
        </p:spPr>
        <p:txBody>
          <a:bodyPr/>
          <a:lstStyle/>
          <a:p>
            <a:pPr fontAlgn="base">
              <a:spcBef>
                <a:spcPct val="0"/>
              </a:spcBef>
              <a:spcAft>
                <a:spcPct val="0"/>
              </a:spcAft>
              <a:defRPr/>
            </a:pPr>
            <a:r>
              <a:rPr lang="en-US" sz="3200" b="1" kern="0" dirty="0" smtClean="0">
                <a:solidFill>
                  <a:srgbClr val="000000"/>
                </a:solidFill>
                <a:ea typeface="ＭＳ Ｐゴシック"/>
              </a:rPr>
              <a:t>Indoors</a:t>
            </a:r>
            <a:r>
              <a:rPr lang="en-US" sz="2800" b="1" kern="0" dirty="0" smtClean="0">
                <a:solidFill>
                  <a:srgbClr val="000000"/>
                </a:solidFill>
                <a:ea typeface="ＭＳ Ｐゴシック"/>
              </a:rPr>
              <a:t> </a:t>
            </a:r>
            <a:r>
              <a:rPr lang="en-US" sz="2800" b="1" u="sng" kern="0" dirty="0" smtClean="0">
                <a:solidFill>
                  <a:srgbClr val="000000"/>
                </a:solidFill>
                <a:ea typeface="ＭＳ Ｐゴシック"/>
              </a:rPr>
              <a:t>CRI</a:t>
            </a:r>
            <a:r>
              <a:rPr lang="en-US" sz="2800" b="1" kern="0" dirty="0" smtClean="0">
                <a:solidFill>
                  <a:srgbClr val="000000"/>
                </a:solidFill>
                <a:ea typeface="ＭＳ Ｐゴシック"/>
              </a:rPr>
              <a:t> </a:t>
            </a:r>
            <a:r>
              <a:rPr lang="en-US" sz="2400" b="1" kern="0" dirty="0" smtClean="0">
                <a:solidFill>
                  <a:srgbClr val="000000"/>
                </a:solidFill>
                <a:ea typeface="ＭＳ Ｐゴシック"/>
              </a:rPr>
              <a:t>- </a:t>
            </a:r>
            <a:r>
              <a:rPr lang="en-US" sz="2000" kern="0" dirty="0" smtClean="0">
                <a:solidFill>
                  <a:srgbClr val="000000"/>
                </a:solidFill>
                <a:ea typeface="ＭＳ Ｐゴシック"/>
              </a:rPr>
              <a:t>Comparing </a:t>
            </a:r>
            <a:r>
              <a:rPr lang="en-US" sz="2000" kern="0" dirty="0">
                <a:solidFill>
                  <a:srgbClr val="000000"/>
                </a:solidFill>
                <a:ea typeface="ＭＳ Ｐゴシック"/>
              </a:rPr>
              <a:t>Spectral Power Distribution</a:t>
            </a:r>
          </a:p>
        </p:txBody>
      </p:sp>
      <p:pic>
        <p:nvPicPr>
          <p:cNvPr id="25" name="Picture 24" descr="Cree_TrueWhite_logo_®_KO_CS4.png"/>
          <p:cNvPicPr>
            <a:picLocks noChangeAspect="1"/>
          </p:cNvPicPr>
          <p:nvPr/>
        </p:nvPicPr>
        <p:blipFill>
          <a:blip r:embed="rId3" cstate="email"/>
          <a:stretch>
            <a:fillRect/>
          </a:stretch>
        </p:blipFill>
        <p:spPr>
          <a:xfrm>
            <a:off x="7994736" y="2325965"/>
            <a:ext cx="643467" cy="318867"/>
          </a:xfrm>
          <a:prstGeom prst="rect">
            <a:avLst/>
          </a:prstGeom>
        </p:spPr>
      </p:pic>
      <p:pic>
        <p:nvPicPr>
          <p:cNvPr id="26" name="Picture 25" descr="INCAN_SPD.png"/>
          <p:cNvPicPr>
            <a:picLocks noChangeAspect="1"/>
          </p:cNvPicPr>
          <p:nvPr/>
        </p:nvPicPr>
        <p:blipFill>
          <a:blip r:embed="rId4" cstate="email"/>
          <a:stretch>
            <a:fillRect/>
          </a:stretch>
        </p:blipFill>
        <p:spPr>
          <a:xfrm>
            <a:off x="460587" y="4038599"/>
            <a:ext cx="2926080" cy="1648283"/>
          </a:xfrm>
          <a:prstGeom prst="rect">
            <a:avLst/>
          </a:prstGeom>
        </p:spPr>
      </p:pic>
      <p:pic>
        <p:nvPicPr>
          <p:cNvPr id="27" name="Picture 26" descr="Sun-Curve.png"/>
          <p:cNvPicPr>
            <a:picLocks noChangeAspect="1"/>
          </p:cNvPicPr>
          <p:nvPr/>
        </p:nvPicPr>
        <p:blipFill>
          <a:blip r:embed="rId5" cstate="email"/>
          <a:stretch>
            <a:fillRect/>
          </a:stretch>
        </p:blipFill>
        <p:spPr>
          <a:xfrm>
            <a:off x="416560" y="1421067"/>
            <a:ext cx="2926080" cy="1652553"/>
          </a:xfrm>
          <a:prstGeom prst="rect">
            <a:avLst/>
          </a:prstGeom>
        </p:spPr>
      </p:pic>
      <p:pic>
        <p:nvPicPr>
          <p:cNvPr id="28" name="Picture 27" descr="INCAN_SPD.png"/>
          <p:cNvPicPr>
            <a:picLocks noChangeAspect="1"/>
          </p:cNvPicPr>
          <p:nvPr/>
        </p:nvPicPr>
        <p:blipFill>
          <a:blip r:embed="rId6" cstate="email"/>
          <a:stretch>
            <a:fillRect/>
          </a:stretch>
        </p:blipFill>
        <p:spPr>
          <a:xfrm>
            <a:off x="4427162" y="1031582"/>
            <a:ext cx="2692096" cy="1520407"/>
          </a:xfrm>
          <a:prstGeom prst="rect">
            <a:avLst/>
          </a:prstGeom>
        </p:spPr>
      </p:pic>
      <p:sp>
        <p:nvSpPr>
          <p:cNvPr id="29" name="TextBox 28"/>
          <p:cNvSpPr txBox="1"/>
          <p:nvPr/>
        </p:nvSpPr>
        <p:spPr>
          <a:xfrm>
            <a:off x="621213" y="3073620"/>
            <a:ext cx="2704494" cy="457200"/>
          </a:xfrm>
          <a:prstGeom prst="rect">
            <a:avLst/>
          </a:prstGeom>
          <a:noFill/>
        </p:spPr>
        <p:txBody>
          <a:bodyPr wrap="none" rtlCol="0">
            <a:noAutofit/>
          </a:bodyPr>
          <a:lstStyle/>
          <a:p>
            <a:pPr marL="231775" indent="-231775" algn="ctr" fontAlgn="base">
              <a:spcBef>
                <a:spcPct val="0"/>
              </a:spcBef>
              <a:spcAft>
                <a:spcPts val="800"/>
              </a:spcAft>
              <a:buSzPct val="110000"/>
            </a:pPr>
            <a:r>
              <a:rPr lang="en-US" sz="1600" b="1" dirty="0">
                <a:solidFill>
                  <a:srgbClr val="FFFFFF"/>
                </a:solidFill>
                <a:ea typeface="ＭＳ Ｐゴシック"/>
              </a:rPr>
              <a:t>DAYLIGHT</a:t>
            </a:r>
          </a:p>
        </p:txBody>
      </p:sp>
      <p:sp>
        <p:nvSpPr>
          <p:cNvPr id="30" name="TextBox 29"/>
          <p:cNvSpPr txBox="1"/>
          <p:nvPr/>
        </p:nvSpPr>
        <p:spPr>
          <a:xfrm>
            <a:off x="673706" y="5686882"/>
            <a:ext cx="2704494" cy="457200"/>
          </a:xfrm>
          <a:prstGeom prst="rect">
            <a:avLst/>
          </a:prstGeom>
          <a:noFill/>
        </p:spPr>
        <p:txBody>
          <a:bodyPr wrap="none" rtlCol="0">
            <a:noAutofit/>
          </a:bodyPr>
          <a:lstStyle/>
          <a:p>
            <a:pPr marL="231775" indent="-231775" algn="ctr" fontAlgn="base">
              <a:spcBef>
                <a:spcPct val="0"/>
              </a:spcBef>
              <a:spcAft>
                <a:spcPts val="800"/>
              </a:spcAft>
              <a:buSzPct val="110000"/>
            </a:pPr>
            <a:r>
              <a:rPr lang="en-US" sz="1600" b="1" dirty="0">
                <a:solidFill>
                  <a:srgbClr val="FFFFFF"/>
                </a:solidFill>
                <a:ea typeface="ＭＳ Ｐゴシック"/>
              </a:rPr>
              <a:t>INCANDESCENT</a:t>
            </a:r>
          </a:p>
        </p:txBody>
      </p:sp>
      <p:sp>
        <p:nvSpPr>
          <p:cNvPr id="31" name="TextBox 30"/>
          <p:cNvSpPr txBox="1"/>
          <p:nvPr/>
        </p:nvSpPr>
        <p:spPr>
          <a:xfrm>
            <a:off x="6653893" y="1007125"/>
            <a:ext cx="2811507" cy="457200"/>
          </a:xfrm>
          <a:prstGeom prst="rect">
            <a:avLst/>
          </a:prstGeom>
          <a:noFill/>
        </p:spPr>
        <p:txBody>
          <a:bodyPr wrap="none" rtlCol="0">
            <a:noAutofit/>
          </a:bodyPr>
          <a:lstStyle/>
          <a:p>
            <a:pPr marL="231775" indent="-231775" fontAlgn="base">
              <a:spcBef>
                <a:spcPct val="0"/>
              </a:spcBef>
              <a:spcAft>
                <a:spcPts val="800"/>
              </a:spcAft>
              <a:buSzPct val="110000"/>
            </a:pPr>
            <a:r>
              <a:rPr lang="en-US" sz="1600" b="1" dirty="0">
                <a:solidFill>
                  <a:srgbClr val="FFFFFF"/>
                </a:solidFill>
                <a:ea typeface="ＭＳ Ｐゴシック"/>
              </a:rPr>
              <a:t>FLUORESCENT</a:t>
            </a:r>
          </a:p>
        </p:txBody>
      </p:sp>
      <p:sp>
        <p:nvSpPr>
          <p:cNvPr id="32" name="TextBox 31"/>
          <p:cNvSpPr txBox="1"/>
          <p:nvPr/>
        </p:nvSpPr>
        <p:spPr>
          <a:xfrm>
            <a:off x="6731000" y="2658342"/>
            <a:ext cx="2811507" cy="457200"/>
          </a:xfrm>
          <a:prstGeom prst="rect">
            <a:avLst/>
          </a:prstGeom>
          <a:noFill/>
        </p:spPr>
        <p:txBody>
          <a:bodyPr wrap="none" rtlCol="0">
            <a:noAutofit/>
          </a:bodyPr>
          <a:lstStyle/>
          <a:p>
            <a:pPr marL="231775" indent="-231775" fontAlgn="base">
              <a:spcBef>
                <a:spcPct val="0"/>
              </a:spcBef>
              <a:spcAft>
                <a:spcPts val="800"/>
              </a:spcAft>
              <a:buSzPct val="110000"/>
            </a:pPr>
            <a:r>
              <a:rPr lang="en-US" sz="1600" b="1" dirty="0">
                <a:solidFill>
                  <a:srgbClr val="FFFFFF"/>
                </a:solidFill>
                <a:ea typeface="ＭＳ Ｐゴシック"/>
              </a:rPr>
              <a:t>CREE TRUEWHITE</a:t>
            </a:r>
          </a:p>
        </p:txBody>
      </p:sp>
      <p:pic>
        <p:nvPicPr>
          <p:cNvPr id="33" name="Picture 32" descr="MH_SPD.png"/>
          <p:cNvPicPr>
            <a:picLocks noChangeAspect="1"/>
          </p:cNvPicPr>
          <p:nvPr/>
        </p:nvPicPr>
        <p:blipFill>
          <a:blip r:embed="rId7" cstate="email"/>
          <a:srcRect l="2342" t="6303" r="1197" b="3667"/>
          <a:stretch>
            <a:fillRect/>
          </a:stretch>
        </p:blipFill>
        <p:spPr>
          <a:xfrm>
            <a:off x="4427161" y="4458454"/>
            <a:ext cx="2741082" cy="1556100"/>
          </a:xfrm>
          <a:prstGeom prst="rect">
            <a:avLst/>
          </a:prstGeom>
        </p:spPr>
      </p:pic>
      <p:sp>
        <p:nvSpPr>
          <p:cNvPr id="34" name="TextBox 33"/>
          <p:cNvSpPr txBox="1"/>
          <p:nvPr/>
        </p:nvSpPr>
        <p:spPr>
          <a:xfrm>
            <a:off x="6705599" y="4458453"/>
            <a:ext cx="2811507" cy="457200"/>
          </a:xfrm>
          <a:prstGeom prst="rect">
            <a:avLst/>
          </a:prstGeom>
          <a:noFill/>
        </p:spPr>
        <p:txBody>
          <a:bodyPr wrap="none" rtlCol="0">
            <a:noAutofit/>
          </a:bodyPr>
          <a:lstStyle/>
          <a:p>
            <a:pPr marL="231775" indent="-231775" fontAlgn="base">
              <a:spcBef>
                <a:spcPct val="0"/>
              </a:spcBef>
              <a:spcAft>
                <a:spcPts val="800"/>
              </a:spcAft>
              <a:buSzPct val="110000"/>
            </a:pPr>
            <a:r>
              <a:rPr lang="en-US" sz="1600" b="1" dirty="0">
                <a:solidFill>
                  <a:srgbClr val="FFFFFF"/>
                </a:solidFill>
                <a:ea typeface="ＭＳ Ｐゴシック"/>
              </a:rPr>
              <a:t>METAL HALIDE</a:t>
            </a:r>
          </a:p>
        </p:txBody>
      </p:sp>
      <p:sp>
        <p:nvSpPr>
          <p:cNvPr id="35" name="Rectangle 34"/>
          <p:cNvSpPr/>
          <p:nvPr/>
        </p:nvSpPr>
        <p:spPr bwMode="auto">
          <a:xfrm>
            <a:off x="416560" y="2870619"/>
            <a:ext cx="3088640" cy="203001"/>
          </a:xfrm>
          <a:prstGeom prst="rect">
            <a:avLst/>
          </a:prstGeom>
          <a:solidFill>
            <a:srgbClr val="000000"/>
          </a:solid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dirty="0">
              <a:solidFill>
                <a:srgbClr val="FFFFFF"/>
              </a:solidFill>
              <a:ea typeface="ＭＳ Ｐゴシック" pitchFamily="-4" charset="-128"/>
            </a:endParaRPr>
          </a:p>
        </p:txBody>
      </p:sp>
      <p:sp>
        <p:nvSpPr>
          <p:cNvPr id="36" name="Rectangle 35"/>
          <p:cNvSpPr/>
          <p:nvPr/>
        </p:nvSpPr>
        <p:spPr bwMode="auto">
          <a:xfrm>
            <a:off x="299085" y="5483881"/>
            <a:ext cx="3088640" cy="203001"/>
          </a:xfrm>
          <a:prstGeom prst="rect">
            <a:avLst/>
          </a:prstGeom>
          <a:solidFill>
            <a:srgbClr val="000000"/>
          </a:solid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dirty="0">
              <a:solidFill>
                <a:srgbClr val="FFFFFF"/>
              </a:solidFill>
              <a:ea typeface="ＭＳ Ｐゴシック" pitchFamily="-4" charset="-128"/>
            </a:endParaRPr>
          </a:p>
        </p:txBody>
      </p:sp>
      <p:pic>
        <p:nvPicPr>
          <p:cNvPr id="37"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58" b="100000" l="0" r="100000"/>
                    </a14:imgEffect>
                  </a14:imgLayer>
                </a14:imgProps>
              </a:ext>
              <a:ext uri="{28A0092B-C50C-407E-A947-70E740481C1C}">
                <a14:useLocalDpi xmlns:a14="http://schemas.microsoft.com/office/drawing/2010/main" val="0"/>
              </a:ext>
            </a:extLst>
          </a:blip>
          <a:srcRect/>
          <a:stretch>
            <a:fillRect/>
          </a:stretch>
        </p:blipFill>
        <p:spPr bwMode="auto">
          <a:xfrm>
            <a:off x="3276600" y="2858709"/>
            <a:ext cx="2776538" cy="1339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04111" y="2818498"/>
            <a:ext cx="2381250" cy="141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68183" y="3258089"/>
            <a:ext cx="2295525" cy="93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39"/>
          <p:cNvSpPr/>
          <p:nvPr/>
        </p:nvSpPr>
        <p:spPr>
          <a:xfrm>
            <a:off x="3848100" y="4077577"/>
            <a:ext cx="1647825" cy="261610"/>
          </a:xfrm>
          <a:prstGeom prst="rect">
            <a:avLst/>
          </a:prstGeom>
        </p:spPr>
        <p:txBody>
          <a:bodyPr wrap="square">
            <a:spAutoFit/>
          </a:bodyPr>
          <a:lstStyle/>
          <a:p>
            <a:pPr algn="ctr" fontAlgn="base">
              <a:spcBef>
                <a:spcPct val="0"/>
              </a:spcBef>
              <a:spcAft>
                <a:spcPct val="0"/>
              </a:spcAft>
            </a:pPr>
            <a:r>
              <a:rPr lang="en-US" sz="1100" dirty="0">
                <a:solidFill>
                  <a:srgbClr val="FFFFFF"/>
                </a:solidFill>
                <a:ea typeface="ＭＳ Ｐゴシック"/>
              </a:rPr>
              <a:t>Mixing LEDs (BSY+R)</a:t>
            </a:r>
          </a:p>
        </p:txBody>
      </p:sp>
      <p:sp>
        <p:nvSpPr>
          <p:cNvPr id="41" name="Rectangle 40"/>
          <p:cNvSpPr/>
          <p:nvPr/>
        </p:nvSpPr>
        <p:spPr>
          <a:xfrm>
            <a:off x="7362825" y="4077577"/>
            <a:ext cx="1647825" cy="261610"/>
          </a:xfrm>
          <a:prstGeom prst="rect">
            <a:avLst/>
          </a:prstGeom>
        </p:spPr>
        <p:txBody>
          <a:bodyPr wrap="square">
            <a:spAutoFit/>
          </a:bodyPr>
          <a:lstStyle/>
          <a:p>
            <a:pPr algn="ctr" fontAlgn="base">
              <a:spcBef>
                <a:spcPct val="0"/>
              </a:spcBef>
              <a:spcAft>
                <a:spcPct val="0"/>
              </a:spcAft>
            </a:pPr>
            <a:r>
              <a:rPr lang="en-US" sz="1100" dirty="0">
                <a:solidFill>
                  <a:srgbClr val="FFFFFF"/>
                </a:solidFill>
                <a:ea typeface="ＭＳ Ｐゴシック"/>
              </a:rPr>
              <a:t>Phosphor Conversion</a:t>
            </a:r>
          </a:p>
        </p:txBody>
      </p:sp>
      <p:sp>
        <p:nvSpPr>
          <p:cNvPr id="42" name="Rectangle 41"/>
          <p:cNvSpPr/>
          <p:nvPr/>
        </p:nvSpPr>
        <p:spPr>
          <a:xfrm>
            <a:off x="5629275" y="4077577"/>
            <a:ext cx="1647825" cy="261610"/>
          </a:xfrm>
          <a:prstGeom prst="rect">
            <a:avLst/>
          </a:prstGeom>
        </p:spPr>
        <p:txBody>
          <a:bodyPr wrap="square">
            <a:spAutoFit/>
          </a:bodyPr>
          <a:lstStyle/>
          <a:p>
            <a:pPr algn="ctr" fontAlgn="base">
              <a:spcBef>
                <a:spcPct val="0"/>
              </a:spcBef>
              <a:spcAft>
                <a:spcPct val="0"/>
              </a:spcAft>
            </a:pPr>
            <a:r>
              <a:rPr lang="en-US" sz="1100" dirty="0">
                <a:solidFill>
                  <a:srgbClr val="FFFFFF"/>
                </a:solidFill>
                <a:ea typeface="ＭＳ Ｐゴシック"/>
              </a:rPr>
              <a:t>Spectral Notching</a:t>
            </a:r>
          </a:p>
        </p:txBody>
      </p:sp>
    </p:spTree>
    <p:extLst>
      <p:ext uri="{BB962C8B-B14F-4D97-AF65-F5344CB8AC3E}">
        <p14:creationId xmlns:p14="http://schemas.microsoft.com/office/powerpoint/2010/main" val="2151548554"/>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VFAC SD office comparison Oct 2011 large.JPG"/>
          <p:cNvPicPr>
            <a:picLocks noChangeAspect="1"/>
          </p:cNvPicPr>
          <p:nvPr/>
        </p:nvPicPr>
        <p:blipFill>
          <a:blip r:embed="rId2" cstate="print"/>
          <a:stretch>
            <a:fillRect/>
          </a:stretch>
        </p:blipFill>
        <p:spPr>
          <a:xfrm>
            <a:off x="838200" y="819383"/>
            <a:ext cx="7620000" cy="5691481"/>
          </a:xfrm>
          <a:prstGeom prst="rect">
            <a:avLst/>
          </a:prstGeom>
        </p:spPr>
      </p:pic>
      <p:sp>
        <p:nvSpPr>
          <p:cNvPr id="3" name="TextBox 2"/>
          <p:cNvSpPr txBox="1"/>
          <p:nvPr/>
        </p:nvSpPr>
        <p:spPr>
          <a:xfrm>
            <a:off x="1295400" y="152400"/>
            <a:ext cx="7112460" cy="369332"/>
          </a:xfrm>
          <a:prstGeom prst="rect">
            <a:avLst/>
          </a:prstGeom>
          <a:noFill/>
        </p:spPr>
        <p:txBody>
          <a:bodyPr wrap="none" rtlCol="0">
            <a:spAutoFit/>
          </a:bodyPr>
          <a:lstStyle/>
          <a:p>
            <a:r>
              <a:rPr lang="en-US" dirty="0" smtClean="0"/>
              <a:t>200 watts of fluorescent </a:t>
            </a:r>
            <a:r>
              <a:rPr lang="en-US" dirty="0" err="1" smtClean="0"/>
              <a:t>vs</a:t>
            </a:r>
            <a:r>
              <a:rPr lang="en-US" dirty="0" smtClean="0"/>
              <a:t> 80 watts of CREE True White – which is which?</a:t>
            </a:r>
            <a:endParaRPr lang="en-US"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22s @ Keyes Van Nuys.JPG"/>
          <p:cNvPicPr>
            <a:picLocks noChangeAspect="1"/>
          </p:cNvPicPr>
          <p:nvPr/>
        </p:nvPicPr>
        <p:blipFill>
          <a:blip r:embed="rId2" cstate="print"/>
          <a:stretch>
            <a:fillRect/>
          </a:stretch>
        </p:blipFill>
        <p:spPr>
          <a:xfrm>
            <a:off x="533400" y="1066800"/>
            <a:ext cx="3867150" cy="5156200"/>
          </a:xfrm>
          <a:prstGeom prst="rect">
            <a:avLst/>
          </a:prstGeom>
        </p:spPr>
      </p:pic>
      <p:pic>
        <p:nvPicPr>
          <p:cNvPr id="3" name="Picture 2" descr="Petty Garage large.JPG"/>
          <p:cNvPicPr>
            <a:picLocks noChangeAspect="1"/>
          </p:cNvPicPr>
          <p:nvPr/>
        </p:nvPicPr>
        <p:blipFill>
          <a:blip r:embed="rId3" cstate="print"/>
          <a:stretch>
            <a:fillRect/>
          </a:stretch>
        </p:blipFill>
        <p:spPr>
          <a:xfrm>
            <a:off x="4495800" y="3124200"/>
            <a:ext cx="4454220" cy="2971800"/>
          </a:xfrm>
          <a:prstGeom prst="rect">
            <a:avLst/>
          </a:prstGeom>
        </p:spPr>
      </p:pic>
      <p:pic>
        <p:nvPicPr>
          <p:cNvPr id="4" name="Picture 4" descr="C:\Users\Cawley Desktop\Desktop\CR24_angle_med.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228600"/>
            <a:ext cx="3103138" cy="28418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76200"/>
            <a:ext cx="5181600" cy="584775"/>
          </a:xfrm>
          <a:prstGeom prst="rect">
            <a:avLst/>
          </a:prstGeom>
          <a:noFill/>
        </p:spPr>
        <p:txBody>
          <a:bodyPr wrap="square" rtlCol="0">
            <a:spAutoFit/>
          </a:bodyPr>
          <a:lstStyle/>
          <a:p>
            <a:r>
              <a:rPr lang="en-US" sz="3200" dirty="0" smtClean="0"/>
              <a:t>CR troffers – Car dealerships</a:t>
            </a:r>
            <a:endParaRPr lang="en-US" sz="3200"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14 C-store.JPG"/>
          <p:cNvPicPr>
            <a:picLocks noChangeAspect="1"/>
          </p:cNvPicPr>
          <p:nvPr/>
        </p:nvPicPr>
        <p:blipFill>
          <a:blip r:embed="rId2" cstate="print"/>
          <a:stretch>
            <a:fillRect/>
          </a:stretch>
        </p:blipFill>
        <p:spPr>
          <a:xfrm>
            <a:off x="381000" y="838200"/>
            <a:ext cx="8458200" cy="5628337"/>
          </a:xfrm>
          <a:prstGeom prst="rect">
            <a:avLst/>
          </a:prstGeom>
        </p:spPr>
      </p:pic>
      <p:sp>
        <p:nvSpPr>
          <p:cNvPr id="5" name="TextBox 4"/>
          <p:cNvSpPr txBox="1"/>
          <p:nvPr/>
        </p:nvSpPr>
        <p:spPr>
          <a:xfrm>
            <a:off x="1219200" y="152400"/>
            <a:ext cx="7111114" cy="461665"/>
          </a:xfrm>
          <a:prstGeom prst="rect">
            <a:avLst/>
          </a:prstGeom>
          <a:noFill/>
        </p:spPr>
        <p:txBody>
          <a:bodyPr wrap="none" rtlCol="0">
            <a:spAutoFit/>
          </a:bodyPr>
          <a:lstStyle/>
          <a:p>
            <a:r>
              <a:rPr lang="en-US" sz="2400" dirty="0" smtClean="0"/>
              <a:t>High CRI = Vibrant colors…Popping (</a:t>
            </a:r>
            <a:r>
              <a:rPr lang="en-US" sz="2400" u="sng" dirty="0" smtClean="0"/>
              <a:t>and it looks better</a:t>
            </a:r>
            <a:r>
              <a:rPr lang="en-US" sz="2400" dirty="0" smtClean="0"/>
              <a:t>!)</a:t>
            </a:r>
            <a:endParaRPr lang="en-US" sz="2400" dirty="0"/>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18 grocery.JPG"/>
          <p:cNvPicPr>
            <a:picLocks noChangeAspect="1"/>
          </p:cNvPicPr>
          <p:nvPr/>
        </p:nvPicPr>
        <p:blipFill>
          <a:blip r:embed="rId2" cstate="print"/>
          <a:stretch>
            <a:fillRect/>
          </a:stretch>
        </p:blipFill>
        <p:spPr>
          <a:xfrm>
            <a:off x="150000" y="708431"/>
            <a:ext cx="8823595" cy="5539970"/>
          </a:xfrm>
          <a:prstGeom prst="rect">
            <a:avLst/>
          </a:prstGeom>
        </p:spPr>
      </p:pic>
      <p:sp>
        <p:nvSpPr>
          <p:cNvPr id="3" name="TextBox 2"/>
          <p:cNvSpPr txBox="1"/>
          <p:nvPr/>
        </p:nvSpPr>
        <p:spPr>
          <a:xfrm>
            <a:off x="1981200" y="0"/>
            <a:ext cx="5868338" cy="584775"/>
          </a:xfrm>
          <a:prstGeom prst="rect">
            <a:avLst/>
          </a:prstGeom>
          <a:noFill/>
        </p:spPr>
        <p:txBody>
          <a:bodyPr wrap="none" rtlCol="0">
            <a:spAutoFit/>
          </a:bodyPr>
          <a:lstStyle/>
          <a:p>
            <a:r>
              <a:rPr lang="en-US" sz="3200" dirty="0" smtClean="0"/>
              <a:t>High CRIs for Retail – </a:t>
            </a:r>
            <a:r>
              <a:rPr lang="en-US" sz="3200" i="1" dirty="0" smtClean="0"/>
              <a:t>Visual Acuity</a:t>
            </a:r>
            <a:endParaRPr lang="en-US" sz="3200" i="1" dirty="0"/>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18 @ school.JPG"/>
          <p:cNvPicPr>
            <a:picLocks noChangeAspect="1"/>
          </p:cNvPicPr>
          <p:nvPr/>
        </p:nvPicPr>
        <p:blipFill>
          <a:blip r:embed="rId2" cstate="print"/>
          <a:stretch>
            <a:fillRect/>
          </a:stretch>
        </p:blipFill>
        <p:spPr>
          <a:xfrm>
            <a:off x="533400" y="838200"/>
            <a:ext cx="4305300" cy="5740400"/>
          </a:xfrm>
          <a:prstGeom prst="rect">
            <a:avLst/>
          </a:prstGeom>
        </p:spPr>
      </p:pic>
      <p:sp>
        <p:nvSpPr>
          <p:cNvPr id="4" name="TextBox 3"/>
          <p:cNvSpPr txBox="1"/>
          <p:nvPr/>
        </p:nvSpPr>
        <p:spPr>
          <a:xfrm>
            <a:off x="5217263" y="1752600"/>
            <a:ext cx="3880101" cy="2800767"/>
          </a:xfrm>
          <a:prstGeom prst="rect">
            <a:avLst/>
          </a:prstGeom>
          <a:noFill/>
        </p:spPr>
        <p:txBody>
          <a:bodyPr wrap="none" rtlCol="0">
            <a:spAutoFit/>
          </a:bodyPr>
          <a:lstStyle/>
          <a:p>
            <a:pPr algn="ctr"/>
            <a:r>
              <a:rPr lang="en-US" sz="3200" u="sng" dirty="0" smtClean="0"/>
              <a:t>Classroom</a:t>
            </a:r>
            <a:r>
              <a:rPr lang="en-US" sz="3200" dirty="0" smtClean="0"/>
              <a:t>:</a:t>
            </a:r>
          </a:p>
          <a:p>
            <a:pPr algn="ctr"/>
            <a:endParaRPr lang="en-US" sz="2400" dirty="0" smtClean="0"/>
          </a:p>
          <a:p>
            <a:pPr algn="ctr"/>
            <a:r>
              <a:rPr lang="en-US" sz="2400" dirty="0" smtClean="0"/>
              <a:t>~ 850 watts of Fluorescent</a:t>
            </a:r>
          </a:p>
          <a:p>
            <a:pPr algn="ctr"/>
            <a:endParaRPr lang="en-US" sz="2400" dirty="0" smtClean="0"/>
          </a:p>
          <a:p>
            <a:pPr algn="ctr"/>
            <a:r>
              <a:rPr lang="en-US" sz="2400" dirty="0" smtClean="0"/>
              <a:t>Vs</a:t>
            </a:r>
          </a:p>
          <a:p>
            <a:pPr algn="ctr"/>
            <a:endParaRPr lang="en-US" sz="2400" dirty="0" smtClean="0"/>
          </a:p>
          <a:p>
            <a:pPr algn="ctr"/>
            <a:r>
              <a:rPr lang="en-US" sz="2400" dirty="0" smtClean="0"/>
              <a:t>264 watts of CREE True White</a:t>
            </a:r>
            <a:endParaRPr lang="en-US" sz="2400" dirty="0"/>
          </a:p>
        </p:txBody>
      </p:sp>
      <p:sp>
        <p:nvSpPr>
          <p:cNvPr id="5" name="Rectangle 4"/>
          <p:cNvSpPr/>
          <p:nvPr/>
        </p:nvSpPr>
        <p:spPr>
          <a:xfrm>
            <a:off x="381000" y="-152400"/>
            <a:ext cx="8610600" cy="984885"/>
          </a:xfrm>
          <a:prstGeom prst="rect">
            <a:avLst/>
          </a:prstGeom>
        </p:spPr>
        <p:txBody>
          <a:bodyPr wrap="square">
            <a:spAutoFit/>
          </a:bodyPr>
          <a:lstStyle/>
          <a:p>
            <a:pPr algn="ctr"/>
            <a:endParaRPr lang="en-US" dirty="0" smtClean="0"/>
          </a:p>
          <a:p>
            <a:pPr algn="ctr"/>
            <a:r>
              <a:rPr lang="en-US" sz="4000" dirty="0" smtClean="0"/>
              <a:t> SmartCast™ - “Title 24 in a box” </a:t>
            </a:r>
            <a:endParaRPr lang="en-US" sz="4000" dirty="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ympian Gym - CAN Edge.JPG"/>
          <p:cNvPicPr>
            <a:picLocks noChangeAspect="1"/>
          </p:cNvPicPr>
          <p:nvPr/>
        </p:nvPicPr>
        <p:blipFill>
          <a:blip r:embed="rId2" cstate="print"/>
          <a:stretch>
            <a:fillRect/>
          </a:stretch>
        </p:blipFill>
        <p:spPr>
          <a:xfrm>
            <a:off x="152400" y="1228912"/>
            <a:ext cx="8856428" cy="4992594"/>
          </a:xfrm>
          <a:prstGeom prst="rect">
            <a:avLst/>
          </a:prstGeom>
        </p:spPr>
      </p:pic>
      <p:sp>
        <p:nvSpPr>
          <p:cNvPr id="3" name="TextBox 2"/>
          <p:cNvSpPr txBox="1"/>
          <p:nvPr/>
        </p:nvSpPr>
        <p:spPr>
          <a:xfrm>
            <a:off x="1524000" y="152400"/>
            <a:ext cx="6620467" cy="369332"/>
          </a:xfrm>
          <a:prstGeom prst="rect">
            <a:avLst/>
          </a:prstGeom>
          <a:noFill/>
        </p:spPr>
        <p:txBody>
          <a:bodyPr wrap="none" rtlCol="0">
            <a:spAutoFit/>
          </a:bodyPr>
          <a:lstStyle/>
          <a:p>
            <a:r>
              <a:rPr lang="en-US" dirty="0" smtClean="0"/>
              <a:t>400w MH replacements for 232 watts or 174 watts… (and Dimming!)</a:t>
            </a:r>
            <a:endParaRPr lang="en-US" dirty="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rist Baptist Essentia large.JPG"/>
          <p:cNvPicPr>
            <a:picLocks noChangeAspect="1"/>
          </p:cNvPicPr>
          <p:nvPr/>
        </p:nvPicPr>
        <p:blipFill>
          <a:blip r:embed="rId2" cstate="print"/>
          <a:stretch>
            <a:fillRect/>
          </a:stretch>
        </p:blipFill>
        <p:spPr>
          <a:xfrm>
            <a:off x="6503704" y="1066800"/>
            <a:ext cx="2626847" cy="1752600"/>
          </a:xfrm>
          <a:prstGeom prst="rect">
            <a:avLst/>
          </a:prstGeom>
        </p:spPr>
      </p:pic>
      <p:pic>
        <p:nvPicPr>
          <p:cNvPr id="6" name="Picture 5" descr="Essentia Christ Baptist large.JPG"/>
          <p:cNvPicPr>
            <a:picLocks noChangeAspect="1"/>
          </p:cNvPicPr>
          <p:nvPr/>
        </p:nvPicPr>
        <p:blipFill>
          <a:blip r:embed="rId3" cstate="print"/>
          <a:stretch>
            <a:fillRect/>
          </a:stretch>
        </p:blipFill>
        <p:spPr>
          <a:xfrm>
            <a:off x="6553557" y="3962400"/>
            <a:ext cx="2620992" cy="1748692"/>
          </a:xfrm>
          <a:prstGeom prst="rect">
            <a:avLst/>
          </a:prstGeom>
        </p:spPr>
      </p:pic>
      <p:pic>
        <p:nvPicPr>
          <p:cNvPr id="11" name="Picture 10" descr="St Catherines.JPG"/>
          <p:cNvPicPr>
            <a:picLocks noChangeAspect="1"/>
          </p:cNvPicPr>
          <p:nvPr/>
        </p:nvPicPr>
        <p:blipFill>
          <a:blip r:embed="rId4" cstate="print"/>
          <a:stretch>
            <a:fillRect/>
          </a:stretch>
        </p:blipFill>
        <p:spPr>
          <a:xfrm>
            <a:off x="152400" y="1066800"/>
            <a:ext cx="6314658" cy="4586400"/>
          </a:xfrm>
          <a:prstGeom prst="rect">
            <a:avLst/>
          </a:prstGeom>
        </p:spPr>
      </p:pic>
      <p:sp>
        <p:nvSpPr>
          <p:cNvPr id="12" name="TextBox 11"/>
          <p:cNvSpPr txBox="1"/>
          <p:nvPr/>
        </p:nvSpPr>
        <p:spPr>
          <a:xfrm>
            <a:off x="1524000" y="0"/>
            <a:ext cx="6761787" cy="646331"/>
          </a:xfrm>
          <a:prstGeom prst="rect">
            <a:avLst/>
          </a:prstGeom>
          <a:noFill/>
        </p:spPr>
        <p:txBody>
          <a:bodyPr wrap="none" rtlCol="0">
            <a:spAutoFit/>
          </a:bodyPr>
          <a:lstStyle/>
          <a:p>
            <a:r>
              <a:rPr lang="en-US" sz="3600" dirty="0" smtClean="0"/>
              <a:t>High ceilings (high CRIs)  - Dimming</a:t>
            </a:r>
            <a:endParaRPr lang="en-US" sz="3600"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p:cNvSpPr>
          <p:nvPr>
            <p:ph type="sldNum" sz="quarter" idx="2"/>
          </p:nvPr>
        </p:nvSpPr>
        <p:spPr>
          <a:xfrm>
            <a:off x="6967537" y="6274242"/>
            <a:ext cx="2130426" cy="239271"/>
          </a:xfrm>
          <a:prstGeom prst="rect">
            <a:avLst/>
          </a:prstGeom>
          <a:extLst>
            <a:ext uri="{C572A759-6A51-4108-AA02-DFA0A04FC94B}">
              <ma14:wrappingTextBoxFlag xmlns:ma14="http://schemas.microsoft.com/office/mac/drawingml/2011/main" xmlns="" val="1"/>
            </a:ext>
          </a:extLst>
        </p:spPr>
        <p:txBody>
          <a:bodyPr>
            <a:normAutofit fontScale="92500" lnSpcReduction="10000"/>
          </a:bodyPr>
          <a:lstStyle/>
          <a:p>
            <a:pPr lvl="0">
              <a:defRPr sz="1800">
                <a:solidFill>
                  <a:srgbClr val="000000"/>
                </a:solidFill>
              </a:defRPr>
            </a:pPr>
            <a:fld id="{86CB4B4D-7CA3-9044-876B-883B54F8677D}" type="slidenum">
              <a:rPr sz="1100">
                <a:solidFill>
                  <a:srgbClr val="F2F2F2"/>
                </a:solidFill>
              </a:rPr>
              <a:pPr lvl="0">
                <a:defRPr sz="1800">
                  <a:solidFill>
                    <a:srgbClr val="000000"/>
                  </a:solidFill>
                </a:defRPr>
              </a:pPr>
              <a:t>48</a:t>
            </a:fld>
            <a:endParaRPr sz="1100">
              <a:solidFill>
                <a:srgbClr val="F2F2F2"/>
              </a:solidFill>
            </a:endParaRPr>
          </a:p>
        </p:txBody>
      </p:sp>
      <p:pic>
        <p:nvPicPr>
          <p:cNvPr id="682" name="image.png"/>
          <p:cNvPicPr/>
          <p:nvPr/>
        </p:nvPicPr>
        <p:blipFill>
          <a:blip r:embed="rId3" cstate="print">
            <a:extLst/>
          </a:blip>
          <a:stretch>
            <a:fillRect/>
          </a:stretch>
        </p:blipFill>
        <p:spPr>
          <a:xfrm>
            <a:off x="0" y="0"/>
            <a:ext cx="9144000" cy="6096000"/>
          </a:xfrm>
          <a:prstGeom prst="rect">
            <a:avLst/>
          </a:prstGeom>
          <a:ln w="12700">
            <a:miter lim="400000"/>
          </a:ln>
        </p:spPr>
      </p:pic>
      <p:sp>
        <p:nvSpPr>
          <p:cNvPr id="683" name="Shape 683"/>
          <p:cNvSpPr/>
          <p:nvPr/>
        </p:nvSpPr>
        <p:spPr>
          <a:xfrm>
            <a:off x="157162" y="152400"/>
            <a:ext cx="4348918" cy="32835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sz="3200">
                <a:solidFill>
                  <a:srgbClr val="EA8B00"/>
                </a:solidFill>
                <a:latin typeface="Arial Bold"/>
                <a:ea typeface="Arial Bold"/>
                <a:cs typeface="Arial Bold"/>
                <a:sym typeface="Arial Bold"/>
              </a:rPr>
              <a:t>PRICE </a:t>
            </a:r>
            <a:r>
              <a:rPr sz="3200">
                <a:solidFill>
                  <a:srgbClr val="FFFFFF"/>
                </a:solidFill>
                <a:latin typeface="Arial Bold"/>
                <a:ea typeface="Arial Bold"/>
                <a:cs typeface="Arial Bold"/>
                <a:sym typeface="Arial Bold"/>
              </a:rPr>
              <a:t>IS WHAT YOU</a:t>
            </a:r>
          </a:p>
          <a:p>
            <a:pPr lvl="0"/>
            <a:r>
              <a:rPr sz="3600">
                <a:solidFill>
                  <a:srgbClr val="EA8B00"/>
                </a:solidFill>
                <a:latin typeface="Arial Bold"/>
                <a:ea typeface="Arial Bold"/>
                <a:cs typeface="Arial Bold"/>
                <a:sym typeface="Arial Bold"/>
              </a:rPr>
              <a:t>	    </a:t>
            </a:r>
            <a:r>
              <a:rPr sz="4000">
                <a:solidFill>
                  <a:srgbClr val="EA8B00"/>
                </a:solidFill>
                <a:latin typeface="Arial Bold"/>
                <a:ea typeface="Arial Bold"/>
                <a:cs typeface="Arial Bold"/>
                <a:sym typeface="Arial Bold"/>
              </a:rPr>
              <a:t>PAY</a:t>
            </a:r>
            <a:r>
              <a:rPr sz="4000">
                <a:solidFill>
                  <a:srgbClr val="FFFFFF"/>
                </a:solidFill>
                <a:latin typeface="Arial Bold"/>
                <a:ea typeface="Arial Bold"/>
                <a:cs typeface="Arial Bold"/>
                <a:sym typeface="Arial Bold"/>
              </a:rPr>
              <a:t>…</a:t>
            </a:r>
          </a:p>
          <a:p>
            <a:pPr lvl="0"/>
            <a:endParaRPr sz="2000">
              <a:solidFill>
                <a:srgbClr val="EA8B00"/>
              </a:solidFill>
              <a:latin typeface="Arial Bold"/>
              <a:ea typeface="Arial Bold"/>
              <a:cs typeface="Arial Bold"/>
              <a:sym typeface="Arial Bold"/>
            </a:endParaRPr>
          </a:p>
          <a:p>
            <a:pPr lvl="0"/>
            <a:r>
              <a:rPr sz="3200">
                <a:solidFill>
                  <a:srgbClr val="EA8B00"/>
                </a:solidFill>
                <a:latin typeface="Arial Bold"/>
                <a:ea typeface="Arial Bold"/>
                <a:cs typeface="Arial Bold"/>
                <a:sym typeface="Arial Bold"/>
              </a:rPr>
              <a:t>VALUE </a:t>
            </a:r>
            <a:r>
              <a:rPr sz="3200">
                <a:solidFill>
                  <a:srgbClr val="FFFFFF"/>
                </a:solidFill>
                <a:latin typeface="Arial Bold"/>
                <a:ea typeface="Arial Bold"/>
                <a:cs typeface="Arial Bold"/>
                <a:sym typeface="Arial Bold"/>
              </a:rPr>
              <a:t>IS WHAT YOU</a:t>
            </a:r>
          </a:p>
          <a:p>
            <a:pPr lvl="0"/>
            <a:r>
              <a:rPr sz="4000">
                <a:solidFill>
                  <a:srgbClr val="EA8B00"/>
                </a:solidFill>
                <a:latin typeface="Arial Bold"/>
                <a:ea typeface="Arial Bold"/>
                <a:cs typeface="Arial Bold"/>
                <a:sym typeface="Arial Bold"/>
              </a:rPr>
              <a:t>	    GET</a:t>
            </a:r>
            <a:r>
              <a:rPr sz="4000">
                <a:solidFill>
                  <a:srgbClr val="FFFFFF"/>
                </a:solidFill>
                <a:latin typeface="Arial Bold"/>
                <a:ea typeface="Arial Bold"/>
                <a:cs typeface="Arial Bold"/>
                <a:sym typeface="Arial Bold"/>
              </a:rPr>
              <a:t>.</a:t>
            </a:r>
          </a:p>
          <a:p>
            <a:pPr lvl="0"/>
            <a:endParaRPr sz="3600">
              <a:solidFill>
                <a:srgbClr val="EA8B00"/>
              </a:solidFill>
              <a:latin typeface="Arial Bold"/>
              <a:ea typeface="Arial Bold"/>
              <a:cs typeface="Arial Bold"/>
              <a:sym typeface="Arial Bold"/>
            </a:endParaRPr>
          </a:p>
          <a:p>
            <a:pPr lvl="0"/>
            <a:r>
              <a:rPr>
                <a:solidFill>
                  <a:srgbClr val="FFFFFF"/>
                </a:solidFill>
                <a:latin typeface="Arial Bold"/>
                <a:ea typeface="Arial Bold"/>
                <a:cs typeface="Arial Bold"/>
                <a:sym typeface="Arial Bold"/>
              </a:rPr>
              <a:t>          </a:t>
            </a:r>
            <a:r>
              <a:rPr sz="2000">
                <a:solidFill>
                  <a:srgbClr val="FFFFFF"/>
                </a:solidFill>
                <a:latin typeface="Arial Bold"/>
                <a:ea typeface="Arial Bold"/>
                <a:cs typeface="Arial Bold"/>
                <a:sym typeface="Arial Bold"/>
              </a:rPr>
              <a:t>- WARREN BUFFET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Cree Company Overview</a:t>
            </a:r>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brightnessContrast bright="-67000"/>
                    </a14:imgEffect>
                  </a14:imgLayer>
                </a14:imgProps>
              </a:ex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5" name="Picture 4" descr="footer.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5617038"/>
            <a:ext cx="9144000" cy="913791"/>
          </a:xfrm>
          <a:prstGeom prst="rect">
            <a:avLst/>
          </a:prstGeom>
          <a:effectLst>
            <a:outerShdw blurRad="101600" dist="50800" dir="16200000" rotWithShape="0">
              <a:prstClr val="black">
                <a:alpha val="40000"/>
              </a:prstClr>
            </a:outerShdw>
          </a:effectLst>
        </p:spPr>
      </p:pic>
      <p:sp>
        <p:nvSpPr>
          <p:cNvPr id="6" name="TextBox 5"/>
          <p:cNvSpPr txBox="1"/>
          <p:nvPr/>
        </p:nvSpPr>
        <p:spPr>
          <a:xfrm>
            <a:off x="6967728" y="6186923"/>
            <a:ext cx="2130552" cy="261610"/>
          </a:xfrm>
          <a:prstGeom prst="rect">
            <a:avLst/>
          </a:prstGeom>
          <a:noFill/>
        </p:spPr>
        <p:txBody>
          <a:bodyPr wrap="square" rtlCol="0" anchor="b">
            <a:spAutoFit/>
          </a:bodyPr>
          <a:lstStyle/>
          <a:p>
            <a:pPr algn="r"/>
            <a:fld id="{392781A8-C7C5-4442-BF46-3A93EA8D568B}" type="slidenum">
              <a:rPr lang="en-US" sz="1100" i="0" smtClean="0">
                <a:solidFill>
                  <a:schemeClr val="tx2"/>
                </a:solidFill>
              </a:rPr>
              <a:pPr algn="r"/>
              <a:t>5</a:t>
            </a:fld>
            <a:endParaRPr lang="en-US" sz="1100" i="0" dirty="0">
              <a:solidFill>
                <a:schemeClr val="tx2"/>
              </a:solidFill>
            </a:endParaRPr>
          </a:p>
        </p:txBody>
      </p:sp>
      <p:sp>
        <p:nvSpPr>
          <p:cNvPr id="7" name="Content Placeholder 2"/>
          <p:cNvSpPr txBox="1">
            <a:spLocks/>
          </p:cNvSpPr>
          <p:nvPr/>
        </p:nvSpPr>
        <p:spPr bwMode="auto">
          <a:xfrm>
            <a:off x="307490" y="1256890"/>
            <a:ext cx="2965549" cy="461665"/>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ts val="0"/>
              </a:spcBef>
              <a:spcAft>
                <a:spcPts val="1200"/>
              </a:spcAft>
              <a:buClrTx/>
              <a:buSzPct val="60000"/>
              <a:buFont typeface="Arial" charset="0"/>
              <a:buNone/>
              <a:tabLst/>
              <a:defRPr/>
            </a:pPr>
            <a:r>
              <a:rPr kumimoji="0" lang="en-US" i="0" u="none" strike="noStrike" kern="1200" cap="none" spc="300" normalizeH="0" baseline="0" noProof="0" dirty="0" smtClean="0">
                <a:ln>
                  <a:noFill/>
                </a:ln>
                <a:solidFill>
                  <a:schemeClr val="bg1"/>
                </a:solidFill>
                <a:effectLst>
                  <a:outerShdw blurRad="50800" dist="38100" dir="2700000" algn="tl" rotWithShape="0">
                    <a:prstClr val="black">
                      <a:alpha val="40000"/>
                    </a:prstClr>
                  </a:outerShdw>
                </a:effectLst>
                <a:uLnTx/>
                <a:uFillTx/>
                <a:latin typeface="Arial Narrow" pitchFamily="34" charset="0"/>
                <a:ea typeface="+mn-ea"/>
                <a:cs typeface="Arial" pitchFamily="34" charset="0"/>
              </a:rPr>
              <a:t>GLOBAL SCALE</a:t>
            </a:r>
          </a:p>
        </p:txBody>
      </p:sp>
      <p:sp>
        <p:nvSpPr>
          <p:cNvPr id="8" name="Content Placeholder 2"/>
          <p:cNvSpPr txBox="1">
            <a:spLocks/>
          </p:cNvSpPr>
          <p:nvPr/>
        </p:nvSpPr>
        <p:spPr bwMode="auto">
          <a:xfrm>
            <a:off x="307490" y="1810233"/>
            <a:ext cx="2952545" cy="8925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230188" marR="0" lvl="0" indent="-230188" algn="l" defTabSz="914400" rtl="0" eaLnBrk="1" fontAlgn="base" latinLnBrk="0" hangingPunct="1">
              <a:lnSpc>
                <a:spcPct val="100000"/>
              </a:lnSpc>
              <a:spcBef>
                <a:spcPts val="0"/>
              </a:spcBef>
              <a:spcAft>
                <a:spcPts val="1200"/>
              </a:spcAft>
              <a:buClrTx/>
              <a:buSzPct val="100000"/>
              <a:buFont typeface="Arial" pitchFamily="34" charset="0"/>
              <a:buChar char="•"/>
              <a:tabLst/>
              <a:defRPr/>
            </a:pPr>
            <a:r>
              <a:rPr kumimoji="0" lang="en-US" sz="2100" i="0" u="none" strike="noStrike" kern="1200" cap="none" spc="0" normalizeH="0" baseline="0" noProof="0" dirty="0" smtClean="0">
                <a:ln>
                  <a:noFill/>
                </a:ln>
                <a:solidFill>
                  <a:schemeClr val="bg1"/>
                </a:solidFill>
                <a:effectLst>
                  <a:outerShdw blurRad="88900" dist="25400" dir="2700000" algn="tl" rotWithShape="0">
                    <a:prstClr val="black">
                      <a:alpha val="50000"/>
                    </a:prstClr>
                  </a:outerShdw>
                </a:effectLst>
                <a:uLnTx/>
                <a:uFillTx/>
                <a:latin typeface="Arial" pitchFamily="34" charset="0"/>
                <a:ea typeface="ＭＳ Ｐゴシック" pitchFamily="34" charset="-128"/>
                <a:cs typeface="Arial" pitchFamily="34" charset="0"/>
              </a:rPr>
              <a:t>15 global locations</a:t>
            </a:r>
          </a:p>
          <a:p>
            <a:pPr marL="230188" marR="0" lvl="0" indent="-230188" algn="l" defTabSz="914400" rtl="0" eaLnBrk="1" fontAlgn="base" latinLnBrk="0" hangingPunct="1">
              <a:lnSpc>
                <a:spcPct val="100000"/>
              </a:lnSpc>
              <a:spcBef>
                <a:spcPts val="0"/>
              </a:spcBef>
              <a:spcAft>
                <a:spcPts val="1200"/>
              </a:spcAft>
              <a:buClrTx/>
              <a:buSzPct val="100000"/>
              <a:buFont typeface="Arial" pitchFamily="34" charset="0"/>
              <a:buChar char="•"/>
              <a:tabLst/>
              <a:defRPr/>
            </a:pPr>
            <a:r>
              <a:rPr lang="en-US" sz="2100" dirty="0" smtClean="0">
                <a:solidFill>
                  <a:schemeClr val="bg1"/>
                </a:solidFill>
                <a:effectLst>
                  <a:outerShdw blurRad="88900" dist="25400" dir="2700000" algn="tl" rotWithShape="0">
                    <a:prstClr val="black">
                      <a:alpha val="50000"/>
                    </a:prstClr>
                  </a:outerShdw>
                </a:effectLst>
                <a:latin typeface="Arial" pitchFamily="34" charset="0"/>
                <a:ea typeface="ＭＳ Ｐゴシック" pitchFamily="34" charset="-128"/>
                <a:cs typeface="Arial" pitchFamily="34" charset="0"/>
              </a:rPr>
              <a:t>6,1</a:t>
            </a:r>
            <a:r>
              <a:rPr kumimoji="0" lang="en-US" sz="2100" i="0" u="none" strike="noStrike" kern="1200" cap="none" spc="0" normalizeH="0" baseline="0" noProof="0" dirty="0" smtClean="0">
                <a:ln>
                  <a:noFill/>
                </a:ln>
                <a:solidFill>
                  <a:schemeClr val="bg1"/>
                </a:solidFill>
                <a:effectLst>
                  <a:outerShdw blurRad="88900" dist="25400" dir="2700000" algn="tl" rotWithShape="0">
                    <a:prstClr val="black">
                      <a:alpha val="50000"/>
                    </a:prstClr>
                  </a:outerShdw>
                </a:effectLst>
                <a:uLnTx/>
                <a:uFillTx/>
                <a:latin typeface="Arial" pitchFamily="34" charset="0"/>
                <a:ea typeface="ＭＳ Ｐゴシック" pitchFamily="34" charset="-128"/>
                <a:cs typeface="Arial" pitchFamily="34" charset="0"/>
              </a:rPr>
              <a:t>00 employees</a:t>
            </a:r>
            <a:endParaRPr kumimoji="0" lang="en-US" sz="2100" i="0" u="none" strike="noStrike" kern="1200" cap="none" spc="0" normalizeH="0" baseline="0" noProof="0" dirty="0" smtClean="0">
              <a:ln>
                <a:noFill/>
              </a:ln>
              <a:solidFill>
                <a:schemeClr val="bg1"/>
              </a:solidFill>
              <a:effectLst>
                <a:outerShdw blurRad="88900" dist="25400" dir="2700000" algn="tl" rotWithShape="0">
                  <a:prstClr val="black">
                    <a:alpha val="50000"/>
                  </a:prstClr>
                </a:outerShdw>
              </a:effectLst>
              <a:uLnTx/>
              <a:uFillTx/>
              <a:latin typeface="Arial" pitchFamily="34" charset="0"/>
              <a:ea typeface="+mn-ea"/>
              <a:cs typeface="Arial" pitchFamily="34" charset="0"/>
            </a:endParaRPr>
          </a:p>
        </p:txBody>
      </p:sp>
      <p:grpSp>
        <p:nvGrpSpPr>
          <p:cNvPr id="2" name="Group 27"/>
          <p:cNvGrpSpPr/>
          <p:nvPr/>
        </p:nvGrpSpPr>
        <p:grpSpPr>
          <a:xfrm>
            <a:off x="3375583" y="878738"/>
            <a:ext cx="5384552" cy="2885608"/>
            <a:chOff x="2136448" y="859876"/>
            <a:chExt cx="6880068" cy="3687063"/>
          </a:xfrm>
        </p:grpSpPr>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37294" y="859876"/>
              <a:ext cx="3679222" cy="3679222"/>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136448" y="872248"/>
              <a:ext cx="3674691" cy="3674691"/>
            </a:xfrm>
            <a:prstGeom prst="rect">
              <a:avLst/>
            </a:prstGeom>
          </p:spPr>
        </p:pic>
        <p:sp>
          <p:nvSpPr>
            <p:cNvPr id="12" name="16-Point Star 11"/>
            <p:cNvSpPr/>
            <p:nvPr/>
          </p:nvSpPr>
          <p:spPr bwMode="auto">
            <a:xfrm>
              <a:off x="3778667" y="1652698"/>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3" name="16-Point Star 12"/>
            <p:cNvSpPr/>
            <p:nvPr/>
          </p:nvSpPr>
          <p:spPr bwMode="auto">
            <a:xfrm>
              <a:off x="6040453" y="1966044"/>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4" name="16-Point Star 13"/>
            <p:cNvSpPr/>
            <p:nvPr/>
          </p:nvSpPr>
          <p:spPr bwMode="auto">
            <a:xfrm>
              <a:off x="8040168" y="3042814"/>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5" name="16-Point Star 14"/>
            <p:cNvSpPr/>
            <p:nvPr/>
          </p:nvSpPr>
          <p:spPr bwMode="auto">
            <a:xfrm>
              <a:off x="7859282" y="3605412"/>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6" name="16-Point Star 15"/>
            <p:cNvSpPr/>
            <p:nvPr/>
          </p:nvSpPr>
          <p:spPr bwMode="auto">
            <a:xfrm>
              <a:off x="3478140" y="1694003"/>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7" name="16-Point Star 16"/>
            <p:cNvSpPr/>
            <p:nvPr/>
          </p:nvSpPr>
          <p:spPr bwMode="auto">
            <a:xfrm>
              <a:off x="2837205" y="1728186"/>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8" name="16-Point Star 17"/>
            <p:cNvSpPr/>
            <p:nvPr/>
          </p:nvSpPr>
          <p:spPr bwMode="auto">
            <a:xfrm>
              <a:off x="8286571" y="2887565"/>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9" name="16-Point Star 18"/>
            <p:cNvSpPr/>
            <p:nvPr/>
          </p:nvSpPr>
          <p:spPr bwMode="auto">
            <a:xfrm>
              <a:off x="5885204" y="2169718"/>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20" name="16-Point Star 19"/>
            <p:cNvSpPr/>
            <p:nvPr/>
          </p:nvSpPr>
          <p:spPr bwMode="auto">
            <a:xfrm>
              <a:off x="8421881" y="2262298"/>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21" name="16-Point Star 20"/>
            <p:cNvSpPr/>
            <p:nvPr/>
          </p:nvSpPr>
          <p:spPr bwMode="auto">
            <a:xfrm>
              <a:off x="6266916" y="1765218"/>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22" name="16-Point Star 21"/>
            <p:cNvSpPr/>
            <p:nvPr/>
          </p:nvSpPr>
          <p:spPr bwMode="auto">
            <a:xfrm>
              <a:off x="3565021" y="1943255"/>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23" name="16-Point Star 22"/>
            <p:cNvSpPr/>
            <p:nvPr/>
          </p:nvSpPr>
          <p:spPr bwMode="auto">
            <a:xfrm>
              <a:off x="3658630" y="1923650"/>
              <a:ext cx="303214" cy="303214"/>
            </a:xfrm>
            <a:prstGeom prst="star16">
              <a:avLst>
                <a:gd name="adj" fmla="val 21035"/>
              </a:avLst>
            </a:prstGeom>
            <a:solidFill>
              <a:srgbClr val="FFC000"/>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24" name="16-Point Star 23"/>
            <p:cNvSpPr/>
            <p:nvPr/>
          </p:nvSpPr>
          <p:spPr bwMode="auto">
            <a:xfrm>
              <a:off x="8071097" y="2638856"/>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25" name="16-Point Star 24"/>
            <p:cNvSpPr/>
            <p:nvPr/>
          </p:nvSpPr>
          <p:spPr bwMode="auto">
            <a:xfrm>
              <a:off x="8092868" y="2762227"/>
              <a:ext cx="246826" cy="246826"/>
            </a:xfrm>
            <a:prstGeom prst="star16">
              <a:avLst>
                <a:gd name="adj" fmla="val 21035"/>
              </a:avLst>
            </a:prstGeom>
            <a:solidFill>
              <a:schemeClr val="bg1"/>
            </a:solidFill>
            <a:ln w="9525" cap="flat" cmpd="sng" algn="ctr">
              <a:noFill/>
              <a:prstDash val="solid"/>
              <a:round/>
              <a:headEnd type="none" w="med" len="med"/>
              <a:tailEnd type="none" w="med" len="med"/>
            </a:ln>
            <a:effectLst>
              <a:outerShdw blurRad="88900" dist="38100" dir="2700000" algn="tl" rotWithShape="0">
                <a:prstClr val="black">
                  <a:alpha val="7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26" name="Rectangle 25"/>
            <p:cNvSpPr/>
            <p:nvPr/>
          </p:nvSpPr>
          <p:spPr>
            <a:xfrm>
              <a:off x="2364358" y="2234604"/>
              <a:ext cx="2909972" cy="786518"/>
            </a:xfrm>
            <a:prstGeom prst="rect">
              <a:avLst/>
            </a:prstGeom>
          </p:spPr>
          <p:txBody>
            <a:bodyPr wrap="square">
              <a:spAutoFit/>
            </a:bodyPr>
            <a:lstStyle/>
            <a:p>
              <a:pPr marL="109537" lvl="0" algn="ctr" eaLnBrk="1" hangingPunct="1">
                <a:spcBef>
                  <a:spcPct val="20000"/>
                </a:spcBef>
                <a:buSzPct val="60000"/>
                <a:defRPr/>
              </a:pPr>
              <a:r>
                <a:rPr lang="en-US" sz="1700" dirty="0" smtClean="0">
                  <a:solidFill>
                    <a:srgbClr val="FFC000"/>
                  </a:solidFill>
                  <a:effectLst>
                    <a:outerShdw blurRad="50800" dist="38100" dir="2700000" algn="tl" rotWithShape="0">
                      <a:prstClr val="black">
                        <a:alpha val="40000"/>
                      </a:prstClr>
                    </a:outerShdw>
                  </a:effectLst>
                  <a:latin typeface="Arial" pitchFamily="34" charset="0"/>
                  <a:ea typeface="ＭＳ Ｐゴシック" pitchFamily="34" charset="-128"/>
                  <a:cs typeface="Arial" pitchFamily="34" charset="0"/>
                </a:rPr>
                <a:t>Headquarters:</a:t>
              </a:r>
              <a:br>
                <a:rPr lang="en-US" sz="1700" dirty="0" smtClean="0">
                  <a:solidFill>
                    <a:srgbClr val="FFC000"/>
                  </a:solidFill>
                  <a:effectLst>
                    <a:outerShdw blurRad="50800" dist="38100" dir="2700000" algn="tl" rotWithShape="0">
                      <a:prstClr val="black">
                        <a:alpha val="40000"/>
                      </a:prstClr>
                    </a:outerShdw>
                  </a:effectLst>
                  <a:latin typeface="Arial" pitchFamily="34" charset="0"/>
                  <a:ea typeface="ＭＳ Ｐゴシック" pitchFamily="34" charset="-128"/>
                  <a:cs typeface="Arial" pitchFamily="34" charset="0"/>
                </a:rPr>
              </a:br>
              <a:r>
                <a:rPr lang="en-US" sz="1700" dirty="0" smtClean="0">
                  <a:solidFill>
                    <a:srgbClr val="FFC000"/>
                  </a:solidFill>
                  <a:effectLst>
                    <a:outerShdw blurRad="50800" dist="38100" dir="2700000" algn="tl" rotWithShape="0">
                      <a:prstClr val="black">
                        <a:alpha val="40000"/>
                      </a:prstClr>
                    </a:outerShdw>
                  </a:effectLst>
                  <a:latin typeface="Arial" pitchFamily="34" charset="0"/>
                  <a:ea typeface="ＭＳ Ｐゴシック" pitchFamily="34" charset="-128"/>
                  <a:cs typeface="Arial" pitchFamily="34" charset="0"/>
                </a:rPr>
                <a:t>Durham</a:t>
              </a:r>
              <a:r>
                <a:rPr lang="en-US" sz="1700" dirty="0">
                  <a:solidFill>
                    <a:srgbClr val="FFC000"/>
                  </a:solidFill>
                  <a:effectLst>
                    <a:outerShdw blurRad="50800" dist="38100" dir="2700000" algn="tl" rotWithShape="0">
                      <a:prstClr val="black">
                        <a:alpha val="40000"/>
                      </a:prstClr>
                    </a:outerShdw>
                  </a:effectLst>
                  <a:latin typeface="Arial" pitchFamily="34" charset="0"/>
                  <a:ea typeface="ＭＳ Ｐゴシック" pitchFamily="34" charset="-128"/>
                  <a:cs typeface="Arial" pitchFamily="34" charset="0"/>
                </a:rPr>
                <a:t>, NC USA</a:t>
              </a:r>
            </a:p>
          </p:txBody>
        </p:sp>
      </p:grpSp>
      <p:sp>
        <p:nvSpPr>
          <p:cNvPr id="27" name="Rectangle 26"/>
          <p:cNvSpPr/>
          <p:nvPr/>
        </p:nvSpPr>
        <p:spPr bwMode="auto">
          <a:xfrm>
            <a:off x="401652" y="3914906"/>
            <a:ext cx="5313348" cy="2016813"/>
          </a:xfrm>
          <a:prstGeom prst="rect">
            <a:avLst/>
          </a:prstGeom>
          <a:solidFill>
            <a:srgbClr val="000000">
              <a:alpha val="50000"/>
            </a:srgbClr>
          </a:solidFill>
          <a:ln w="19050" cap="flat" cmpd="sng" algn="ctr">
            <a:solidFill>
              <a:schemeClr val="accent2"/>
            </a:solidFill>
            <a:prstDash val="solid"/>
            <a:round/>
            <a:headEnd type="none" w="med" len="med"/>
            <a:tailEnd type="none" w="med" len="med"/>
          </a:ln>
          <a:effectLst>
            <a:glow rad="139700">
              <a:srgbClr val="00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28" name="Content Placeholder 2"/>
          <p:cNvSpPr txBox="1">
            <a:spLocks/>
          </p:cNvSpPr>
          <p:nvPr/>
        </p:nvSpPr>
        <p:spPr bwMode="auto">
          <a:xfrm>
            <a:off x="583583" y="4109949"/>
            <a:ext cx="509082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285750" indent="-285750"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1pPr>
            <a:lvl2pPr marL="628650" indent="-285750"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2pPr>
            <a:lvl3pPr marL="973138" indent="-287338"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3pPr>
            <a:lvl4pPr marL="1317625" indent="-288925"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4pPr>
            <a:lvl5pPr marL="1600200" indent="-228600" algn="l" rtl="0" eaLnBrk="0" fontAlgn="base" hangingPunct="0">
              <a:spcBef>
                <a:spcPct val="0"/>
              </a:spcBef>
              <a:spcAft>
                <a:spcPts val="800"/>
              </a:spcAft>
              <a:buClrTx/>
              <a:buChar char="»"/>
              <a:defRPr sz="1800">
                <a:solidFill>
                  <a:srgbClr val="000000"/>
                </a:solidFill>
                <a:latin typeface="Arial"/>
                <a:ea typeface="ＭＳ Ｐゴシック" charset="0"/>
                <a:cs typeface="Arial"/>
              </a:defRPr>
            </a:lvl5pPr>
            <a:lvl6pPr marL="2228850" indent="-228600" algn="l" rtl="0" fontAlgn="base">
              <a:spcBef>
                <a:spcPct val="20000"/>
              </a:spcBef>
              <a:spcAft>
                <a:spcPct val="0"/>
              </a:spcAft>
              <a:buChar char="»"/>
              <a:defRPr sz="1400" b="1">
                <a:solidFill>
                  <a:srgbClr val="435683"/>
                </a:solidFill>
                <a:latin typeface="+mn-lt"/>
                <a:ea typeface="+mn-ea"/>
              </a:defRPr>
            </a:lvl6pPr>
            <a:lvl7pPr marL="2686050" indent="-228600" algn="l" rtl="0" fontAlgn="base">
              <a:spcBef>
                <a:spcPct val="20000"/>
              </a:spcBef>
              <a:spcAft>
                <a:spcPct val="0"/>
              </a:spcAft>
              <a:buChar char="»"/>
              <a:defRPr sz="1400" b="1">
                <a:solidFill>
                  <a:srgbClr val="435683"/>
                </a:solidFill>
                <a:latin typeface="+mn-lt"/>
                <a:ea typeface="+mn-ea"/>
              </a:defRPr>
            </a:lvl7pPr>
            <a:lvl8pPr marL="3143250" indent="-228600" algn="l" rtl="0" fontAlgn="base">
              <a:spcBef>
                <a:spcPct val="20000"/>
              </a:spcBef>
              <a:spcAft>
                <a:spcPct val="0"/>
              </a:spcAft>
              <a:buChar char="»"/>
              <a:defRPr sz="1400" b="1">
                <a:solidFill>
                  <a:srgbClr val="435683"/>
                </a:solidFill>
                <a:latin typeface="+mn-lt"/>
                <a:ea typeface="+mn-ea"/>
              </a:defRPr>
            </a:lvl8pPr>
            <a:lvl9pPr marL="3600450" indent="-228600" algn="l" rtl="0" fontAlgn="base">
              <a:spcBef>
                <a:spcPct val="20000"/>
              </a:spcBef>
              <a:spcAft>
                <a:spcPct val="0"/>
              </a:spcAft>
              <a:buChar char="»"/>
              <a:defRPr sz="1400" b="1">
                <a:solidFill>
                  <a:srgbClr val="435683"/>
                </a:solidFill>
                <a:latin typeface="+mn-lt"/>
                <a:ea typeface="+mn-ea"/>
              </a:defRPr>
            </a:lvl9pPr>
          </a:lstStyle>
          <a:p>
            <a:pPr marL="0" indent="0">
              <a:buSzPct val="100000"/>
              <a:buNone/>
              <a:tabLst>
                <a:tab pos="4683125" algn="r"/>
              </a:tabLst>
              <a:defRPr/>
            </a:pPr>
            <a:r>
              <a:rPr lang="fr-FR" sz="2000" b="1" dirty="0" smtClean="0">
                <a:solidFill>
                  <a:schemeClr val="bg1"/>
                </a:solidFill>
              </a:rPr>
              <a:t>Fiscal 2013 Revenues . . . . . . . .	$1.39B</a:t>
            </a:r>
          </a:p>
          <a:p>
            <a:pPr marL="0" indent="0">
              <a:buSzPct val="100000"/>
              <a:buNone/>
              <a:tabLst>
                <a:tab pos="4683125" algn="r"/>
              </a:tabLst>
              <a:defRPr/>
            </a:pPr>
            <a:r>
              <a:rPr lang="fr-FR" sz="2000" b="1" dirty="0" smtClean="0">
                <a:solidFill>
                  <a:schemeClr val="bg1"/>
                </a:solidFill>
              </a:rPr>
              <a:t>Fiscal 2013 Op. Cash Flow . . . .	$285M</a:t>
            </a:r>
          </a:p>
          <a:p>
            <a:pPr marL="0" indent="0">
              <a:buSzPct val="100000"/>
              <a:buNone/>
              <a:tabLst>
                <a:tab pos="4683125" algn="r"/>
              </a:tabLst>
              <a:defRPr/>
            </a:pPr>
            <a:r>
              <a:rPr lang="fr-FR" sz="2000" b="1" dirty="0" smtClean="0">
                <a:solidFill>
                  <a:schemeClr val="bg1"/>
                </a:solidFill>
              </a:rPr>
              <a:t>June 2013 Cash &amp; Eq  . . . . . . . .	$1B</a:t>
            </a:r>
          </a:p>
          <a:p>
            <a:pPr marL="0" indent="0">
              <a:buSzPct val="100000"/>
              <a:buNone/>
              <a:tabLst>
                <a:tab pos="4683125" algn="r"/>
              </a:tabLst>
              <a:defRPr/>
            </a:pPr>
            <a:r>
              <a:rPr lang="en-US" sz="2000" b="1" dirty="0" smtClean="0">
                <a:solidFill>
                  <a:schemeClr val="bg1"/>
                </a:solidFill>
              </a:rPr>
              <a:t>Long-term Debt  . . . . . . . . . . . . . . . . . .	0</a:t>
            </a:r>
            <a:endParaRPr lang="en-US" sz="2000" b="1" dirty="0">
              <a:solidFill>
                <a:schemeClr val="bg1"/>
              </a:solidFill>
            </a:endParaRPr>
          </a:p>
        </p:txBody>
      </p:sp>
      <p:grpSp>
        <p:nvGrpSpPr>
          <p:cNvPr id="9" name="Group 42"/>
          <p:cNvGrpSpPr/>
          <p:nvPr/>
        </p:nvGrpSpPr>
        <p:grpSpPr>
          <a:xfrm>
            <a:off x="572568" y="3436342"/>
            <a:ext cx="2194560" cy="470019"/>
            <a:chOff x="572568" y="3512316"/>
            <a:chExt cx="2194560" cy="470019"/>
          </a:xfrm>
        </p:grpSpPr>
        <p:grpSp>
          <p:nvGrpSpPr>
            <p:cNvPr id="29" name="Group 32"/>
            <p:cNvGrpSpPr/>
            <p:nvPr/>
          </p:nvGrpSpPr>
          <p:grpSpPr>
            <a:xfrm>
              <a:off x="572568" y="3512316"/>
              <a:ext cx="2194560" cy="470019"/>
              <a:chOff x="572568" y="3743058"/>
              <a:chExt cx="2194560" cy="470019"/>
            </a:xfrm>
            <a:solidFill>
              <a:schemeClr val="bg1"/>
            </a:solidFill>
          </p:grpSpPr>
          <p:sp>
            <p:nvSpPr>
              <p:cNvPr id="32" name="Rectangle 31"/>
              <p:cNvSpPr/>
              <p:nvPr/>
            </p:nvSpPr>
            <p:spPr bwMode="auto">
              <a:xfrm>
                <a:off x="572568" y="3888337"/>
                <a:ext cx="2194560" cy="324740"/>
              </a:xfrm>
              <a:prstGeom prst="rect">
                <a:avLst/>
              </a:prstGeom>
              <a:gradFill flip="none" rotWithShape="1">
                <a:gsLst>
                  <a:gs pos="0">
                    <a:schemeClr val="accent2">
                      <a:shade val="30000"/>
                      <a:satMod val="115000"/>
                    </a:schemeClr>
                  </a:gs>
                  <a:gs pos="25000">
                    <a:schemeClr val="accent2"/>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33" name="Rounded Rectangle 32"/>
              <p:cNvSpPr/>
              <p:nvPr/>
            </p:nvSpPr>
            <p:spPr bwMode="auto">
              <a:xfrm>
                <a:off x="572568" y="3743058"/>
                <a:ext cx="2194560" cy="299103"/>
              </a:xfrm>
              <a:prstGeom prst="roundRect">
                <a:avLst>
                  <a:gd name="adj" fmla="val 28096"/>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ea typeface="ＭＳ Ｐゴシック" pitchFamily="-4" charset="-128"/>
                </a:endParaRPr>
              </a:p>
            </p:txBody>
          </p:sp>
        </p:grpSp>
        <p:sp>
          <p:nvSpPr>
            <p:cNvPr id="31" name="Rectangle 30"/>
            <p:cNvSpPr/>
            <p:nvPr/>
          </p:nvSpPr>
          <p:spPr>
            <a:xfrm>
              <a:off x="581114" y="3548541"/>
              <a:ext cx="2160549" cy="400110"/>
            </a:xfrm>
            <a:prstGeom prst="rect">
              <a:avLst/>
            </a:prstGeom>
          </p:spPr>
          <p:txBody>
            <a:bodyPr wrap="square">
              <a:spAutoFit/>
            </a:bodyPr>
            <a:lstStyle/>
            <a:p>
              <a:pPr lvl="0" algn="ctr">
                <a:buSzPct val="60000"/>
                <a:buNone/>
                <a:defRPr/>
              </a:pPr>
              <a:r>
                <a:rPr lang="en-US" sz="2000" spc="300" dirty="0" smtClean="0">
                  <a:solidFill>
                    <a:schemeClr val="bg1"/>
                  </a:solidFill>
                  <a:latin typeface="Arial Narrow" pitchFamily="34" charset="0"/>
                </a:rPr>
                <a:t>CREE FACTS</a:t>
              </a:r>
              <a:endParaRPr lang="en-US" sz="2000" spc="300" dirty="0">
                <a:solidFill>
                  <a:schemeClr val="bg1"/>
                </a:solidFill>
                <a:latin typeface="Arial Narrow" pitchFamily="34" charset="0"/>
              </a:endParaRPr>
            </a:p>
          </p:txBody>
        </p:sp>
      </p:grpSp>
      <p:sp>
        <p:nvSpPr>
          <p:cNvPr id="34" name="Rectangle 33"/>
          <p:cNvSpPr/>
          <p:nvPr/>
        </p:nvSpPr>
        <p:spPr bwMode="auto">
          <a:xfrm>
            <a:off x="5858934" y="4478533"/>
            <a:ext cx="2883414" cy="1453186"/>
          </a:xfrm>
          <a:prstGeom prst="rect">
            <a:avLst/>
          </a:prstGeom>
          <a:solidFill>
            <a:srgbClr val="000000">
              <a:alpha val="50000"/>
            </a:srgbClr>
          </a:solidFill>
          <a:ln w="19050" cap="flat" cmpd="sng" algn="ctr">
            <a:solidFill>
              <a:schemeClr val="accent2"/>
            </a:solidFill>
            <a:prstDash val="solid"/>
            <a:round/>
            <a:headEnd type="none" w="med" len="med"/>
            <a:tailEnd type="none" w="med" len="med"/>
          </a:ln>
          <a:effectLst>
            <a:glow rad="139700">
              <a:srgbClr val="00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pic>
        <p:nvPicPr>
          <p:cNvPr id="35" name="Picture 3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534408" y="4722846"/>
            <a:ext cx="1532467" cy="344206"/>
          </a:xfrm>
          <a:prstGeom prst="rect">
            <a:avLst/>
          </a:prstGeom>
        </p:spPr>
      </p:pic>
      <p:pic>
        <p:nvPicPr>
          <p:cNvPr id="36" name="Picture 3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460067" y="5153632"/>
            <a:ext cx="1607608" cy="569583"/>
          </a:xfrm>
          <a:prstGeom prst="rect">
            <a:avLst/>
          </a:prstGeom>
        </p:spPr>
      </p:pic>
      <p:sp>
        <p:nvSpPr>
          <p:cNvPr id="37" name="TextBox 36"/>
          <p:cNvSpPr txBox="1"/>
          <p:nvPr/>
        </p:nvSpPr>
        <p:spPr>
          <a:xfrm>
            <a:off x="274320" y="6097235"/>
            <a:ext cx="3566160" cy="230832"/>
          </a:xfrm>
          <a:prstGeom prst="rect">
            <a:avLst/>
          </a:prstGeom>
          <a:noFill/>
        </p:spPr>
        <p:txBody>
          <a:bodyPr wrap="square" rtlCol="0" anchor="b">
            <a:spAutoFit/>
          </a:bodyPr>
          <a:lstStyle/>
          <a:p>
            <a:r>
              <a:rPr lang="en-US" sz="900" i="0" u="none" dirty="0" smtClean="0">
                <a:solidFill>
                  <a:schemeClr val="accent2">
                    <a:lumMod val="50000"/>
                  </a:schemeClr>
                </a:solidFill>
                <a:latin typeface="Arial" pitchFamily="34" charset="0"/>
                <a:cs typeface="Arial" pitchFamily="34" charset="0"/>
              </a:rPr>
              <a:t>© 2014 Cree, Inc.</a:t>
            </a:r>
            <a:r>
              <a:rPr lang="en-US" sz="900" i="0" u="none" baseline="0" dirty="0" smtClean="0">
                <a:solidFill>
                  <a:schemeClr val="accent2">
                    <a:lumMod val="50000"/>
                  </a:schemeClr>
                </a:solidFill>
                <a:latin typeface="Arial" pitchFamily="34" charset="0"/>
                <a:cs typeface="Arial" pitchFamily="34" charset="0"/>
              </a:rPr>
              <a:t>  </a:t>
            </a:r>
            <a:r>
              <a:rPr lang="en-US" sz="900" i="0" u="none" dirty="0" smtClean="0">
                <a:solidFill>
                  <a:schemeClr val="accent2">
                    <a:lumMod val="50000"/>
                  </a:schemeClr>
                </a:solidFill>
                <a:latin typeface="Arial" pitchFamily="34" charset="0"/>
                <a:cs typeface="Arial" pitchFamily="34" charset="0"/>
              </a:rPr>
              <a:t>All rights reserved. </a:t>
            </a:r>
          </a:p>
        </p:txBody>
      </p:sp>
    </p:spTree>
    <p:extLst>
      <p:ext uri="{BB962C8B-B14F-4D97-AF65-F5344CB8AC3E}">
        <p14:creationId xmlns:p14="http://schemas.microsoft.com/office/powerpoint/2010/main" val="31091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12" dur="500"/>
                                        <p:tgtEl>
                                          <p:spTgt spid="8">
                                            <p:txEl>
                                              <p:pRg st="0" end="0"/>
                                            </p:txEl>
                                          </p:spTgt>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left)">
                                      <p:cBhvr>
                                        <p:cTn id="16" dur="500"/>
                                        <p:tgtEl>
                                          <p:spTgt spid="8">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cBhvr>
                                        <p:cTn id="31"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28">
                                            <p:txEl>
                                              <p:pRg st="0" end="0"/>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8">
                                            <p:txEl>
                                              <p:pRg st="1" end="1"/>
                                            </p:txEl>
                                          </p:spTgt>
                                        </p:tgtEl>
                                        <p:attrNameLst>
                                          <p:attrName>style.visibility</p:attrName>
                                        </p:attrNameLst>
                                      </p:cBhvr>
                                      <p:to>
                                        <p:strVal val="visible"/>
                                      </p:to>
                                    </p:set>
                                    <p:anim calcmode="lin" valueType="num">
                                      <p:cBhvr>
                                        <p:cTn id="36" dur="500" fill="hold"/>
                                        <p:tgtEl>
                                          <p:spTgt spid="28">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28">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28">
                                            <p:txEl>
                                              <p:pRg st="1" end="1"/>
                                            </p:tx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8">
                                            <p:txEl>
                                              <p:pRg st="2" end="2"/>
                                            </p:txEl>
                                          </p:spTgt>
                                        </p:tgtEl>
                                        <p:attrNameLst>
                                          <p:attrName>style.visibility</p:attrName>
                                        </p:attrNameLst>
                                      </p:cBhvr>
                                      <p:to>
                                        <p:strVal val="visible"/>
                                      </p:to>
                                    </p:set>
                                    <p:anim calcmode="lin" valueType="num">
                                      <p:cBhvr>
                                        <p:cTn id="41" dur="500" fill="hold"/>
                                        <p:tgtEl>
                                          <p:spTgt spid="28">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28">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28">
                                            <p:txEl>
                                              <p:pRg st="2" end="2"/>
                                            </p:tx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8">
                                            <p:txEl>
                                              <p:pRg st="3" end="3"/>
                                            </p:txEl>
                                          </p:spTgt>
                                        </p:tgtEl>
                                        <p:attrNameLst>
                                          <p:attrName>style.visibility</p:attrName>
                                        </p:attrNameLst>
                                      </p:cBhvr>
                                      <p:to>
                                        <p:strVal val="visible"/>
                                      </p:to>
                                    </p:set>
                                    <p:anim calcmode="lin" valueType="num">
                                      <p:cBhvr>
                                        <p:cTn id="46" dur="500" fill="hold"/>
                                        <p:tgtEl>
                                          <p:spTgt spid="28">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28">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28">
                                            <p:txEl>
                                              <p:pRg st="3" end="3"/>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53" presetClass="entr" presetSubtype="16"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par>
                                <p:cTn id="57" presetID="2" presetClass="entr" presetSubtype="2"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1000" fill="hold"/>
                                        <p:tgtEl>
                                          <p:spTgt spid="36"/>
                                        </p:tgtEl>
                                        <p:attrNameLst>
                                          <p:attrName>ppt_x</p:attrName>
                                        </p:attrNameLst>
                                      </p:cBhvr>
                                      <p:tavLst>
                                        <p:tav tm="0">
                                          <p:val>
                                            <p:strVal val="1+#ppt_w/2"/>
                                          </p:val>
                                        </p:tav>
                                        <p:tav tm="100000">
                                          <p:val>
                                            <p:strVal val="#ppt_x"/>
                                          </p:val>
                                        </p:tav>
                                      </p:tavLst>
                                    </p:anim>
                                    <p:anim calcmode="lin" valueType="num">
                                      <p:cBhvr additive="base">
                                        <p:cTn id="6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27" grpId="0" animBg="1"/>
      <p:bldP spid="28" grpId="0" build="p"/>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14400"/>
          </a:xfrm>
        </p:spPr>
        <p:txBody>
          <a:bodyPr/>
          <a:lstStyle/>
          <a:p>
            <a:r>
              <a:rPr lang="en-US" u="sng" dirty="0">
                <a:solidFill>
                  <a:schemeClr val="bg1"/>
                </a:solidFill>
                <a:latin typeface="+mn-lt"/>
              </a:rPr>
              <a:t>R&amp;D </a:t>
            </a:r>
            <a:r>
              <a:rPr lang="en-US" u="sng" dirty="0" smtClean="0">
                <a:solidFill>
                  <a:schemeClr val="bg1"/>
                </a:solidFill>
                <a:latin typeface="+mn-lt"/>
              </a:rPr>
              <a:t>Investments</a:t>
            </a:r>
            <a:endParaRPr lang="en-US" u="sng" dirty="0">
              <a:solidFill>
                <a:schemeClr val="bg1"/>
              </a:solidFill>
              <a:latin typeface="+mn-lt"/>
            </a:endParaRPr>
          </a:p>
        </p:txBody>
      </p:sp>
      <p:pic>
        <p:nvPicPr>
          <p:cNvPr id="4" name="Picture 2"/>
          <p:cNvPicPr>
            <a:picLocks noChangeAspect="1" noChangeArrowheads="1"/>
          </p:cNvPicPr>
          <p:nvPr/>
        </p:nvPicPr>
        <p:blipFill rotWithShape="1">
          <a:blip r:embed="rId3" cstate="email"/>
          <a:srcRect b="44"/>
          <a:stretch/>
        </p:blipFill>
        <p:spPr bwMode="auto">
          <a:xfrm>
            <a:off x="5345927" y="1143001"/>
            <a:ext cx="3401219" cy="4721087"/>
          </a:xfrm>
          <a:prstGeom prst="rect">
            <a:avLst/>
          </a:prstGeom>
          <a:noFill/>
          <a:ln w="19050">
            <a:solidFill>
              <a:schemeClr val="accent2"/>
            </a:solidFill>
            <a:miter lim="800000"/>
            <a:headEnd/>
            <a:tailEnd/>
          </a:ln>
        </p:spPr>
      </p:pic>
      <p:grpSp>
        <p:nvGrpSpPr>
          <p:cNvPr id="2" name="Group 10"/>
          <p:cNvGrpSpPr/>
          <p:nvPr/>
        </p:nvGrpSpPr>
        <p:grpSpPr>
          <a:xfrm>
            <a:off x="1253650" y="3644875"/>
            <a:ext cx="2946876" cy="2209273"/>
            <a:chOff x="405925" y="3674692"/>
            <a:chExt cx="2946876" cy="2435551"/>
          </a:xfrm>
        </p:grpSpPr>
        <p:sp>
          <p:nvSpPr>
            <p:cNvPr id="12" name="Rectangle 11"/>
            <p:cNvSpPr/>
            <p:nvPr/>
          </p:nvSpPr>
          <p:spPr bwMode="auto">
            <a:xfrm>
              <a:off x="407031" y="3674693"/>
              <a:ext cx="2945770" cy="2435550"/>
            </a:xfrm>
            <a:prstGeom prst="rect">
              <a:avLst/>
            </a:prstGeom>
            <a:solidFill>
              <a:schemeClr val="tx2">
                <a:lumMod val="95000"/>
                <a:lumOff val="5000"/>
                <a:alpha val="80000"/>
              </a:schemeClr>
            </a:solid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3" name="Rectangle 12"/>
            <p:cNvSpPr/>
            <p:nvPr/>
          </p:nvSpPr>
          <p:spPr>
            <a:xfrm>
              <a:off x="1922805" y="3762190"/>
              <a:ext cx="1273322" cy="584775"/>
            </a:xfrm>
            <a:prstGeom prst="rect">
              <a:avLst/>
            </a:prstGeom>
          </p:spPr>
          <p:txBody>
            <a:bodyPr wrap="square">
              <a:spAutoFit/>
            </a:bodyPr>
            <a:lstStyle/>
            <a:p>
              <a:pPr algn="ctr"/>
              <a:r>
                <a:rPr lang="en-US" sz="1600" dirty="0" smtClean="0">
                  <a:solidFill>
                    <a:schemeClr val="accent2">
                      <a:lumMod val="60000"/>
                      <a:lumOff val="40000"/>
                    </a:schemeClr>
                  </a:solidFill>
                  <a:cs typeface="Arial" pitchFamily="34" charset="0"/>
                </a:rPr>
                <a:t>Issued</a:t>
              </a:r>
              <a:br>
                <a:rPr lang="en-US" sz="1600" dirty="0" smtClean="0">
                  <a:solidFill>
                    <a:schemeClr val="accent2">
                      <a:lumMod val="60000"/>
                      <a:lumOff val="40000"/>
                    </a:schemeClr>
                  </a:solidFill>
                  <a:cs typeface="Arial" pitchFamily="34" charset="0"/>
                </a:rPr>
              </a:br>
              <a:r>
                <a:rPr lang="en-US" sz="1600" dirty="0" smtClean="0">
                  <a:solidFill>
                    <a:schemeClr val="accent2">
                      <a:lumMod val="60000"/>
                      <a:lumOff val="40000"/>
                    </a:schemeClr>
                  </a:solidFill>
                  <a:cs typeface="Arial" pitchFamily="34" charset="0"/>
                </a:rPr>
                <a:t>Patents</a:t>
              </a:r>
              <a:endParaRPr lang="en-US" sz="1600" dirty="0">
                <a:solidFill>
                  <a:schemeClr val="accent2">
                    <a:lumMod val="60000"/>
                    <a:lumOff val="40000"/>
                  </a:schemeClr>
                </a:solidFill>
                <a:cs typeface="Arial" pitchFamily="34" charset="0"/>
              </a:endParaRPr>
            </a:p>
          </p:txBody>
        </p:sp>
        <p:cxnSp>
          <p:nvCxnSpPr>
            <p:cNvPr id="16" name="Straight Connector 15"/>
            <p:cNvCxnSpPr/>
            <p:nvPr/>
          </p:nvCxnSpPr>
          <p:spPr bwMode="auto">
            <a:xfrm>
              <a:off x="1776098" y="3674692"/>
              <a:ext cx="0" cy="2427005"/>
            </a:xfrm>
            <a:prstGeom prst="line">
              <a:avLst/>
            </a:prstGeom>
            <a:solidFill>
              <a:schemeClr val="accent1"/>
            </a:solidFill>
            <a:ln w="9525" cap="flat" cmpd="sng" algn="ctr">
              <a:solidFill>
                <a:schemeClr val="accent2"/>
              </a:solidFill>
              <a:prstDash val="dash"/>
              <a:round/>
              <a:headEnd type="none" w="med" len="med"/>
              <a:tailEnd type="none" w="med" len="med"/>
            </a:ln>
            <a:effectLst/>
          </p:spPr>
        </p:cxnSp>
        <p:sp>
          <p:nvSpPr>
            <p:cNvPr id="17" name="Rectangle 16"/>
            <p:cNvSpPr/>
            <p:nvPr/>
          </p:nvSpPr>
          <p:spPr bwMode="auto">
            <a:xfrm>
              <a:off x="407031" y="4460901"/>
              <a:ext cx="2926720" cy="545507"/>
            </a:xfrm>
            <a:prstGeom prst="rect">
              <a:avLst/>
            </a:prstGeom>
            <a:solidFill>
              <a:schemeClr val="accent2">
                <a:lumMod val="50000"/>
                <a:alpha val="2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8" name="Rectangle 17"/>
            <p:cNvSpPr/>
            <p:nvPr/>
          </p:nvSpPr>
          <p:spPr bwMode="auto">
            <a:xfrm>
              <a:off x="407030" y="5564736"/>
              <a:ext cx="2936245" cy="545507"/>
            </a:xfrm>
            <a:prstGeom prst="rect">
              <a:avLst/>
            </a:prstGeom>
            <a:solidFill>
              <a:schemeClr val="accent2">
                <a:lumMod val="50000"/>
                <a:alpha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4" charset="-128"/>
              </a:endParaRPr>
            </a:p>
          </p:txBody>
        </p:sp>
        <p:sp>
          <p:nvSpPr>
            <p:cNvPr id="19" name="Rectangle 18"/>
            <p:cNvSpPr/>
            <p:nvPr/>
          </p:nvSpPr>
          <p:spPr>
            <a:xfrm>
              <a:off x="405925" y="3793706"/>
              <a:ext cx="1303233" cy="528606"/>
            </a:xfrm>
            <a:prstGeom prst="rect">
              <a:avLst/>
            </a:prstGeom>
          </p:spPr>
          <p:txBody>
            <a:bodyPr wrap="square">
              <a:spAutoFit/>
            </a:bodyPr>
            <a:lstStyle/>
            <a:p>
              <a:pPr>
                <a:lnSpc>
                  <a:spcPct val="90000"/>
                </a:lnSpc>
                <a:spcBef>
                  <a:spcPct val="20000"/>
                </a:spcBef>
              </a:pPr>
              <a:r>
                <a:rPr lang="en-US" sz="1050" dirty="0">
                  <a:solidFill>
                    <a:schemeClr val="tx2">
                      <a:lumMod val="50000"/>
                      <a:lumOff val="50000"/>
                    </a:schemeClr>
                  </a:solidFill>
                  <a:cs typeface="Arial" pitchFamily="34" charset="0"/>
                </a:rPr>
                <a:t>Note: </a:t>
              </a:r>
              <a:r>
                <a:rPr lang="en-US" sz="1050" dirty="0" smtClean="0">
                  <a:solidFill>
                    <a:schemeClr val="tx2">
                      <a:lumMod val="50000"/>
                      <a:lumOff val="50000"/>
                    </a:schemeClr>
                  </a:solidFill>
                  <a:cs typeface="Arial" pitchFamily="34" charset="0"/>
                </a:rPr>
                <a:t>All </a:t>
              </a:r>
              <a:r>
                <a:rPr lang="en-US" sz="1050" dirty="0">
                  <a:solidFill>
                    <a:schemeClr val="tx2">
                      <a:lumMod val="50000"/>
                      <a:lumOff val="50000"/>
                    </a:schemeClr>
                  </a:solidFill>
                  <a:cs typeface="Arial" pitchFamily="34" charset="0"/>
                </a:rPr>
                <a:t>totals include exclusively licensed patents</a:t>
              </a:r>
            </a:p>
          </p:txBody>
        </p:sp>
        <p:sp>
          <p:nvSpPr>
            <p:cNvPr id="20" name="Rectangle 19"/>
            <p:cNvSpPr/>
            <p:nvPr/>
          </p:nvSpPr>
          <p:spPr>
            <a:xfrm>
              <a:off x="463284" y="4556951"/>
              <a:ext cx="1262966" cy="369332"/>
            </a:xfrm>
            <a:prstGeom prst="rect">
              <a:avLst/>
            </a:prstGeom>
          </p:spPr>
          <p:txBody>
            <a:bodyPr wrap="square">
              <a:spAutoFit/>
            </a:bodyPr>
            <a:lstStyle/>
            <a:p>
              <a:r>
                <a:rPr lang="en-US" sz="1800" dirty="0">
                  <a:solidFill>
                    <a:schemeClr val="bg1"/>
                  </a:solidFill>
                  <a:cs typeface="Arial" pitchFamily="34" charset="0"/>
                </a:rPr>
                <a:t>U.S.</a:t>
              </a:r>
            </a:p>
          </p:txBody>
        </p:sp>
        <p:sp>
          <p:nvSpPr>
            <p:cNvPr id="21" name="Rectangle 20"/>
            <p:cNvSpPr/>
            <p:nvPr/>
          </p:nvSpPr>
          <p:spPr>
            <a:xfrm>
              <a:off x="463284" y="5102458"/>
              <a:ext cx="1262966" cy="369332"/>
            </a:xfrm>
            <a:prstGeom prst="rect">
              <a:avLst/>
            </a:prstGeom>
          </p:spPr>
          <p:txBody>
            <a:bodyPr wrap="square">
              <a:spAutoFit/>
            </a:bodyPr>
            <a:lstStyle/>
            <a:p>
              <a:r>
                <a:rPr lang="en-US" sz="1800" dirty="0" smtClean="0">
                  <a:solidFill>
                    <a:schemeClr val="bg1"/>
                  </a:solidFill>
                  <a:cs typeface="Arial" pitchFamily="34" charset="0"/>
                </a:rPr>
                <a:t>Non-U.S</a:t>
              </a:r>
              <a:r>
                <a:rPr lang="en-US" sz="1800" dirty="0">
                  <a:solidFill>
                    <a:schemeClr val="bg1"/>
                  </a:solidFill>
                  <a:cs typeface="Arial" pitchFamily="34" charset="0"/>
                </a:rPr>
                <a:t>.</a:t>
              </a:r>
            </a:p>
          </p:txBody>
        </p:sp>
        <p:sp>
          <p:nvSpPr>
            <p:cNvPr id="22" name="Rectangle 21"/>
            <p:cNvSpPr/>
            <p:nvPr/>
          </p:nvSpPr>
          <p:spPr>
            <a:xfrm>
              <a:off x="463284" y="5656510"/>
              <a:ext cx="1262966" cy="369332"/>
            </a:xfrm>
            <a:prstGeom prst="rect">
              <a:avLst/>
            </a:prstGeom>
          </p:spPr>
          <p:txBody>
            <a:bodyPr wrap="square">
              <a:spAutoFit/>
            </a:bodyPr>
            <a:lstStyle/>
            <a:p>
              <a:r>
                <a:rPr lang="en-US" sz="1800" b="1" dirty="0" smtClean="0">
                  <a:solidFill>
                    <a:schemeClr val="bg1"/>
                  </a:solidFill>
                  <a:cs typeface="Arial" pitchFamily="34" charset="0"/>
                </a:rPr>
                <a:t>TOTAL</a:t>
              </a:r>
              <a:endParaRPr lang="en-US" sz="1800" b="1" dirty="0">
                <a:solidFill>
                  <a:schemeClr val="bg1"/>
                </a:solidFill>
                <a:cs typeface="Arial" pitchFamily="34" charset="0"/>
              </a:endParaRPr>
            </a:p>
          </p:txBody>
        </p:sp>
        <p:sp>
          <p:nvSpPr>
            <p:cNvPr id="23" name="Rectangle 22"/>
            <p:cNvSpPr/>
            <p:nvPr/>
          </p:nvSpPr>
          <p:spPr>
            <a:xfrm>
              <a:off x="1931768" y="4564069"/>
              <a:ext cx="1262966" cy="407160"/>
            </a:xfrm>
            <a:prstGeom prst="rect">
              <a:avLst/>
            </a:prstGeom>
          </p:spPr>
          <p:txBody>
            <a:bodyPr wrap="square">
              <a:spAutoFit/>
            </a:bodyPr>
            <a:lstStyle/>
            <a:p>
              <a:pPr algn="ctr"/>
              <a:r>
                <a:rPr lang="en-US" sz="1800" dirty="0" smtClean="0">
                  <a:solidFill>
                    <a:schemeClr val="bg1"/>
                  </a:solidFill>
                  <a:cs typeface="Arial" pitchFamily="34" charset="0"/>
                </a:rPr>
                <a:t>1,100</a:t>
              </a:r>
              <a:endParaRPr lang="en-US" sz="1800" dirty="0">
                <a:solidFill>
                  <a:schemeClr val="bg1"/>
                </a:solidFill>
                <a:cs typeface="Arial" pitchFamily="34" charset="0"/>
              </a:endParaRPr>
            </a:p>
          </p:txBody>
        </p:sp>
        <p:sp>
          <p:nvSpPr>
            <p:cNvPr id="24" name="Rectangle 23"/>
            <p:cNvSpPr/>
            <p:nvPr/>
          </p:nvSpPr>
          <p:spPr>
            <a:xfrm>
              <a:off x="1931768" y="5109576"/>
              <a:ext cx="1262966" cy="407160"/>
            </a:xfrm>
            <a:prstGeom prst="rect">
              <a:avLst/>
            </a:prstGeom>
          </p:spPr>
          <p:txBody>
            <a:bodyPr wrap="square">
              <a:spAutoFit/>
            </a:bodyPr>
            <a:lstStyle/>
            <a:p>
              <a:pPr algn="ctr"/>
              <a:r>
                <a:rPr lang="en-US" sz="1800" dirty="0" smtClean="0">
                  <a:solidFill>
                    <a:schemeClr val="bg1"/>
                  </a:solidFill>
                  <a:cs typeface="Arial" pitchFamily="34" charset="0"/>
                </a:rPr>
                <a:t>1,980</a:t>
              </a:r>
              <a:endParaRPr lang="en-US" sz="1800" dirty="0">
                <a:solidFill>
                  <a:schemeClr val="bg1"/>
                </a:solidFill>
                <a:cs typeface="Arial" pitchFamily="34" charset="0"/>
              </a:endParaRPr>
            </a:p>
          </p:txBody>
        </p:sp>
        <p:sp>
          <p:nvSpPr>
            <p:cNvPr id="25" name="Rectangle 24"/>
            <p:cNvSpPr/>
            <p:nvPr/>
          </p:nvSpPr>
          <p:spPr>
            <a:xfrm>
              <a:off x="1931768" y="5663628"/>
              <a:ext cx="1262966" cy="407160"/>
            </a:xfrm>
            <a:prstGeom prst="rect">
              <a:avLst/>
            </a:prstGeom>
          </p:spPr>
          <p:txBody>
            <a:bodyPr wrap="square">
              <a:spAutoFit/>
            </a:bodyPr>
            <a:lstStyle/>
            <a:p>
              <a:pPr algn="ctr"/>
              <a:r>
                <a:rPr lang="en-US" sz="1800" b="1" dirty="0" smtClean="0">
                  <a:solidFill>
                    <a:schemeClr val="bg1"/>
                  </a:solidFill>
                  <a:cs typeface="Arial" pitchFamily="34" charset="0"/>
                </a:rPr>
                <a:t>3,080</a:t>
              </a:r>
              <a:endParaRPr lang="en-US" sz="1800" b="1" dirty="0">
                <a:solidFill>
                  <a:schemeClr val="bg1"/>
                </a:solidFill>
                <a:cs typeface="Arial" pitchFamily="34" charset="0"/>
              </a:endParaRPr>
            </a:p>
          </p:txBody>
        </p:sp>
      </p:grpSp>
      <p:graphicFrame>
        <p:nvGraphicFramePr>
          <p:cNvPr id="29" name="Chart 28"/>
          <p:cNvGraphicFramePr/>
          <p:nvPr/>
        </p:nvGraphicFramePr>
        <p:xfrm>
          <a:off x="381000" y="914401"/>
          <a:ext cx="4610100" cy="2038349"/>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p:cNvSpPr txBox="1"/>
          <p:nvPr/>
        </p:nvSpPr>
        <p:spPr>
          <a:xfrm>
            <a:off x="714375" y="2905125"/>
            <a:ext cx="676275" cy="295275"/>
          </a:xfrm>
          <a:prstGeom prst="rect">
            <a:avLst/>
          </a:prstGeom>
          <a:noFill/>
        </p:spPr>
        <p:txBody>
          <a:bodyPr wrap="square" rtlCol="0">
            <a:noAutofit/>
          </a:bodyPr>
          <a:lstStyle/>
          <a:p>
            <a:pPr marL="231775" indent="-231775" algn="ctr">
              <a:spcAft>
                <a:spcPts val="800"/>
              </a:spcAft>
              <a:buSzPct val="110000"/>
            </a:pPr>
            <a:r>
              <a:rPr lang="en-US" sz="1600" i="0" dirty="0" smtClean="0">
                <a:latin typeface="+mn-lt"/>
              </a:rPr>
              <a:t>2010</a:t>
            </a:r>
          </a:p>
        </p:txBody>
      </p:sp>
      <p:sp>
        <p:nvSpPr>
          <p:cNvPr id="32" name="TextBox 31"/>
          <p:cNvSpPr txBox="1"/>
          <p:nvPr/>
        </p:nvSpPr>
        <p:spPr>
          <a:xfrm>
            <a:off x="1800225" y="2905125"/>
            <a:ext cx="676275" cy="295275"/>
          </a:xfrm>
          <a:prstGeom prst="rect">
            <a:avLst/>
          </a:prstGeom>
          <a:noFill/>
        </p:spPr>
        <p:txBody>
          <a:bodyPr wrap="square" rtlCol="0">
            <a:noAutofit/>
          </a:bodyPr>
          <a:lstStyle/>
          <a:p>
            <a:pPr marL="231775" indent="-231775" algn="ctr">
              <a:spcAft>
                <a:spcPts val="800"/>
              </a:spcAft>
              <a:buSzPct val="110000"/>
            </a:pPr>
            <a:r>
              <a:rPr lang="en-US" sz="1600" i="0" dirty="0" smtClean="0">
                <a:latin typeface="+mn-lt"/>
              </a:rPr>
              <a:t>2011</a:t>
            </a:r>
          </a:p>
        </p:txBody>
      </p:sp>
      <p:sp>
        <p:nvSpPr>
          <p:cNvPr id="33" name="TextBox 32"/>
          <p:cNvSpPr txBox="1"/>
          <p:nvPr/>
        </p:nvSpPr>
        <p:spPr>
          <a:xfrm>
            <a:off x="2895600" y="2905125"/>
            <a:ext cx="676275" cy="295275"/>
          </a:xfrm>
          <a:prstGeom prst="rect">
            <a:avLst/>
          </a:prstGeom>
          <a:noFill/>
        </p:spPr>
        <p:txBody>
          <a:bodyPr wrap="square" rtlCol="0">
            <a:noAutofit/>
          </a:bodyPr>
          <a:lstStyle/>
          <a:p>
            <a:pPr marL="231775" indent="-231775" algn="ctr">
              <a:spcAft>
                <a:spcPts val="800"/>
              </a:spcAft>
              <a:buSzPct val="110000"/>
            </a:pPr>
            <a:r>
              <a:rPr lang="en-US" sz="1600" i="0" dirty="0" smtClean="0">
                <a:latin typeface="+mn-lt"/>
              </a:rPr>
              <a:t>2012</a:t>
            </a:r>
          </a:p>
        </p:txBody>
      </p:sp>
      <p:sp>
        <p:nvSpPr>
          <p:cNvPr id="34" name="TextBox 33"/>
          <p:cNvSpPr txBox="1"/>
          <p:nvPr/>
        </p:nvSpPr>
        <p:spPr>
          <a:xfrm>
            <a:off x="3971925" y="2905125"/>
            <a:ext cx="676275" cy="295275"/>
          </a:xfrm>
          <a:prstGeom prst="rect">
            <a:avLst/>
          </a:prstGeom>
          <a:noFill/>
        </p:spPr>
        <p:txBody>
          <a:bodyPr wrap="square" rtlCol="0">
            <a:noAutofit/>
          </a:bodyPr>
          <a:lstStyle/>
          <a:p>
            <a:pPr marL="231775" indent="-231775" algn="ctr">
              <a:spcAft>
                <a:spcPts val="800"/>
              </a:spcAft>
              <a:buSzPct val="110000"/>
            </a:pPr>
            <a:r>
              <a:rPr lang="en-US" sz="1600" i="0" dirty="0" smtClean="0">
                <a:latin typeface="+mn-lt"/>
              </a:rPr>
              <a:t>2013</a:t>
            </a:r>
          </a:p>
        </p:txBody>
      </p:sp>
    </p:spTree>
    <p:extLst>
      <p:ext uri="{BB962C8B-B14F-4D97-AF65-F5344CB8AC3E}">
        <p14:creationId xmlns:p14="http://schemas.microsoft.com/office/powerpoint/2010/main" val="1607690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0"/>
            <a:ext cx="8839200" cy="1143000"/>
          </a:xfrm>
        </p:spPr>
        <p:txBody>
          <a:bodyPr>
            <a:noAutofit/>
          </a:bodyPr>
          <a:lstStyle/>
          <a:p>
            <a:r>
              <a:rPr lang="en-US" sz="3600" dirty="0">
                <a:latin typeface="Helvetica" pitchFamily="34" charset="0"/>
                <a:cs typeface="Helvetica" pitchFamily="34" charset="0"/>
              </a:rPr>
              <a:t>Cree’s History of LED Lighting Leadership</a:t>
            </a:r>
            <a:endParaRPr lang="en-US" sz="3600" dirty="0"/>
          </a:p>
        </p:txBody>
      </p:sp>
      <p:pic>
        <p:nvPicPr>
          <p:cNvPr id="86" name="Picture 85" descr="foot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944209"/>
            <a:ext cx="9144000" cy="913791"/>
          </a:xfrm>
          <a:prstGeom prst="rect">
            <a:avLst/>
          </a:prstGeom>
          <a:effectLst>
            <a:outerShdw blurRad="101600" dist="50800" dir="16200000" rotWithShape="0">
              <a:prstClr val="black">
                <a:alpha val="40000"/>
              </a:prstClr>
            </a:outerShdw>
          </a:effectLst>
        </p:spPr>
      </p:pic>
      <p:sp>
        <p:nvSpPr>
          <p:cNvPr id="87" name="TextBox 86"/>
          <p:cNvSpPr txBox="1"/>
          <p:nvPr/>
        </p:nvSpPr>
        <p:spPr>
          <a:xfrm>
            <a:off x="6837096" y="6186923"/>
            <a:ext cx="2130552" cy="261610"/>
          </a:xfrm>
          <a:prstGeom prst="rect">
            <a:avLst/>
          </a:prstGeom>
          <a:noFill/>
        </p:spPr>
        <p:txBody>
          <a:bodyPr wrap="square" rtlCol="0" anchor="b">
            <a:spAutoFit/>
          </a:bodyPr>
          <a:lstStyle/>
          <a:p>
            <a:pPr algn="r"/>
            <a:fld id="{392781A8-C7C5-4442-BF46-3A93EA8D568B}" type="slidenum">
              <a:rPr lang="en-US" sz="1100" i="0" smtClean="0">
                <a:solidFill>
                  <a:schemeClr val="tx2"/>
                </a:solidFill>
              </a:rPr>
              <a:pPr algn="r"/>
              <a:t>7</a:t>
            </a:fld>
            <a:endParaRPr lang="en-US" sz="1100" i="0" dirty="0">
              <a:solidFill>
                <a:schemeClr val="tx2"/>
              </a:solidFill>
            </a:endParaRPr>
          </a:p>
        </p:txBody>
      </p:sp>
      <p:sp>
        <p:nvSpPr>
          <p:cNvPr id="6" name="TextBox 5"/>
          <p:cNvSpPr txBox="1"/>
          <p:nvPr/>
        </p:nvSpPr>
        <p:spPr>
          <a:xfrm>
            <a:off x="904252" y="3322740"/>
            <a:ext cx="527050"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’04</a:t>
            </a:r>
            <a:endParaRPr lang="en-US" sz="1800" dirty="0">
              <a:solidFill>
                <a:schemeClr val="bg1"/>
              </a:solidFill>
              <a:latin typeface="Arial Narrow" pitchFamily="34" charset="0"/>
            </a:endParaRPr>
          </a:p>
        </p:txBody>
      </p:sp>
      <p:sp>
        <p:nvSpPr>
          <p:cNvPr id="7" name="TextBox 6"/>
          <p:cNvSpPr txBox="1"/>
          <p:nvPr/>
        </p:nvSpPr>
        <p:spPr>
          <a:xfrm>
            <a:off x="1502811" y="3322740"/>
            <a:ext cx="676274"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’06</a:t>
            </a:r>
            <a:endParaRPr lang="en-US" sz="1800" dirty="0">
              <a:solidFill>
                <a:schemeClr val="bg1"/>
              </a:solidFill>
              <a:latin typeface="Arial Narrow" pitchFamily="34" charset="0"/>
            </a:endParaRPr>
          </a:p>
        </p:txBody>
      </p:sp>
      <p:sp>
        <p:nvSpPr>
          <p:cNvPr id="8" name="TextBox 7"/>
          <p:cNvSpPr txBox="1"/>
          <p:nvPr/>
        </p:nvSpPr>
        <p:spPr>
          <a:xfrm>
            <a:off x="2228604" y="3322740"/>
            <a:ext cx="638175"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a:t>
            </a:r>
            <a:r>
              <a:rPr lang="en-US" sz="1800" dirty="0">
                <a:solidFill>
                  <a:schemeClr val="bg1"/>
                </a:solidFill>
                <a:latin typeface="Arial Narrow" pitchFamily="34" charset="0"/>
              </a:rPr>
              <a:t>0</a:t>
            </a:r>
            <a:r>
              <a:rPr lang="en-US" sz="1800" dirty="0" smtClean="0">
                <a:solidFill>
                  <a:schemeClr val="bg1"/>
                </a:solidFill>
                <a:latin typeface="Arial Narrow" pitchFamily="34" charset="0"/>
              </a:rPr>
              <a:t>7</a:t>
            </a:r>
            <a:endParaRPr lang="en-US" sz="1800" dirty="0">
              <a:solidFill>
                <a:schemeClr val="bg1"/>
              </a:solidFill>
              <a:latin typeface="Arial Narrow" pitchFamily="34" charset="0"/>
            </a:endParaRPr>
          </a:p>
        </p:txBody>
      </p:sp>
      <p:sp>
        <p:nvSpPr>
          <p:cNvPr id="9" name="TextBox 8"/>
          <p:cNvSpPr txBox="1"/>
          <p:nvPr/>
        </p:nvSpPr>
        <p:spPr>
          <a:xfrm>
            <a:off x="3005492" y="3322740"/>
            <a:ext cx="995412"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’08</a:t>
            </a:r>
            <a:endParaRPr lang="en-US" sz="1800" dirty="0">
              <a:solidFill>
                <a:schemeClr val="bg1"/>
              </a:solidFill>
              <a:latin typeface="Arial Narrow" pitchFamily="34" charset="0"/>
            </a:endParaRPr>
          </a:p>
        </p:txBody>
      </p:sp>
      <p:sp>
        <p:nvSpPr>
          <p:cNvPr id="10" name="TextBox 9"/>
          <p:cNvSpPr txBox="1"/>
          <p:nvPr/>
        </p:nvSpPr>
        <p:spPr>
          <a:xfrm>
            <a:off x="3768897" y="3322740"/>
            <a:ext cx="1000065"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’09</a:t>
            </a:r>
            <a:endParaRPr lang="en-US" sz="1800" dirty="0">
              <a:solidFill>
                <a:schemeClr val="bg1"/>
              </a:solidFill>
              <a:latin typeface="Arial Narrow" pitchFamily="34" charset="0"/>
            </a:endParaRPr>
          </a:p>
        </p:txBody>
      </p:sp>
      <p:sp>
        <p:nvSpPr>
          <p:cNvPr id="11" name="TextBox 10"/>
          <p:cNvSpPr txBox="1"/>
          <p:nvPr/>
        </p:nvSpPr>
        <p:spPr>
          <a:xfrm>
            <a:off x="4723896" y="3322740"/>
            <a:ext cx="990600"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’10</a:t>
            </a:r>
            <a:endParaRPr lang="en-US" sz="1800" dirty="0">
              <a:solidFill>
                <a:schemeClr val="bg1"/>
              </a:solidFill>
              <a:latin typeface="Arial Narrow" pitchFamily="34" charset="0"/>
            </a:endParaRPr>
          </a:p>
        </p:txBody>
      </p:sp>
      <p:sp>
        <p:nvSpPr>
          <p:cNvPr id="12" name="TextBox 11"/>
          <p:cNvSpPr txBox="1"/>
          <p:nvPr/>
        </p:nvSpPr>
        <p:spPr>
          <a:xfrm>
            <a:off x="5610713" y="3322740"/>
            <a:ext cx="985837"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’11</a:t>
            </a:r>
            <a:endParaRPr lang="en-US" sz="1800" dirty="0">
              <a:solidFill>
                <a:schemeClr val="bg1"/>
              </a:solidFill>
              <a:latin typeface="Arial Narrow" pitchFamily="34" charset="0"/>
            </a:endParaRPr>
          </a:p>
        </p:txBody>
      </p:sp>
      <p:sp>
        <p:nvSpPr>
          <p:cNvPr id="13" name="TextBox 12"/>
          <p:cNvSpPr txBox="1"/>
          <p:nvPr/>
        </p:nvSpPr>
        <p:spPr>
          <a:xfrm>
            <a:off x="6547254" y="3322740"/>
            <a:ext cx="988512"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’12</a:t>
            </a:r>
            <a:endParaRPr lang="en-US" sz="1800" dirty="0">
              <a:solidFill>
                <a:schemeClr val="bg1"/>
              </a:solidFill>
              <a:latin typeface="Arial Narrow" pitchFamily="34" charset="0"/>
            </a:endParaRPr>
          </a:p>
        </p:txBody>
      </p:sp>
      <p:sp>
        <p:nvSpPr>
          <p:cNvPr id="14" name="TextBox 13"/>
          <p:cNvSpPr txBox="1"/>
          <p:nvPr/>
        </p:nvSpPr>
        <p:spPr>
          <a:xfrm>
            <a:off x="7521292" y="3322740"/>
            <a:ext cx="1004887"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’13</a:t>
            </a:r>
            <a:endParaRPr lang="en-US" sz="1800" dirty="0">
              <a:solidFill>
                <a:schemeClr val="bg1"/>
              </a:solidFill>
              <a:latin typeface="Arial Narrow" pitchFamily="34" charset="0"/>
            </a:endParaRPr>
          </a:p>
        </p:txBody>
      </p:sp>
      <p:cxnSp>
        <p:nvCxnSpPr>
          <p:cNvPr id="15" name="Elbow Connector 14"/>
          <p:cNvCxnSpPr/>
          <p:nvPr/>
        </p:nvCxnSpPr>
        <p:spPr bwMode="auto">
          <a:xfrm rot="16200000" flipH="1">
            <a:off x="272950" y="3009023"/>
            <a:ext cx="655095" cy="545911"/>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Elbow Connector 15"/>
          <p:cNvCxnSpPr/>
          <p:nvPr/>
        </p:nvCxnSpPr>
        <p:spPr bwMode="auto">
          <a:xfrm rot="16200000" flipH="1">
            <a:off x="862076" y="3138676"/>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Elbow Connector 16"/>
          <p:cNvCxnSpPr/>
          <p:nvPr/>
        </p:nvCxnSpPr>
        <p:spPr bwMode="auto">
          <a:xfrm rot="16200000" flipH="1">
            <a:off x="1585406" y="3138676"/>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Elbow Connector 17"/>
          <p:cNvCxnSpPr/>
          <p:nvPr/>
        </p:nvCxnSpPr>
        <p:spPr bwMode="auto">
          <a:xfrm rot="16200000" flipH="1">
            <a:off x="2283716" y="3138677"/>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Elbow Connector 18"/>
          <p:cNvCxnSpPr/>
          <p:nvPr/>
        </p:nvCxnSpPr>
        <p:spPr bwMode="auto">
          <a:xfrm rot="16200000" flipH="1">
            <a:off x="3211770" y="3138677"/>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Elbow Connector 19"/>
          <p:cNvCxnSpPr/>
          <p:nvPr/>
        </p:nvCxnSpPr>
        <p:spPr bwMode="auto">
          <a:xfrm rot="16200000" flipH="1">
            <a:off x="3980591" y="3138676"/>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Elbow Connector 20"/>
          <p:cNvCxnSpPr/>
          <p:nvPr/>
        </p:nvCxnSpPr>
        <p:spPr bwMode="auto">
          <a:xfrm rot="16200000" flipH="1">
            <a:off x="4951856" y="3138677"/>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Elbow Connector 21"/>
          <p:cNvCxnSpPr/>
          <p:nvPr/>
        </p:nvCxnSpPr>
        <p:spPr bwMode="auto">
          <a:xfrm rot="16200000" flipH="1">
            <a:off x="5825310" y="3138677"/>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Elbow Connector 22"/>
          <p:cNvCxnSpPr/>
          <p:nvPr/>
        </p:nvCxnSpPr>
        <p:spPr bwMode="auto">
          <a:xfrm rot="16200000" flipH="1">
            <a:off x="6780733" y="3138677"/>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Elbow Connector 23"/>
          <p:cNvCxnSpPr/>
          <p:nvPr/>
        </p:nvCxnSpPr>
        <p:spPr bwMode="auto">
          <a:xfrm rot="16200000" flipH="1">
            <a:off x="7736884" y="3138677"/>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pic>
        <p:nvPicPr>
          <p:cNvPr id="25" name="Picture 4" descr="4mm Blue HB"/>
          <p:cNvPicPr>
            <a:picLocks noChangeAspect="1" noChangeArrowheads="1"/>
          </p:cNvPicPr>
          <p:nvPr/>
        </p:nvPicPr>
        <p:blipFill>
          <a:blip r:embed="rId4" cstate="email"/>
          <a:srcRect r="-10140"/>
          <a:stretch>
            <a:fillRect/>
          </a:stretch>
        </p:blipFill>
        <p:spPr bwMode="auto">
          <a:xfrm rot="19800000" flipH="1">
            <a:off x="586466" y="3360326"/>
            <a:ext cx="180982" cy="645618"/>
          </a:xfrm>
          <a:prstGeom prst="rect">
            <a:avLst/>
          </a:prstGeom>
          <a:noFill/>
          <a:effectLst>
            <a:outerShdw blurRad="101600" dist="50800" dir="2700000" algn="tl" rotWithShape="0">
              <a:prstClr val="black">
                <a:alpha val="40000"/>
              </a:prstClr>
            </a:outerShdw>
          </a:effectLst>
        </p:spPr>
      </p:pic>
      <p:sp>
        <p:nvSpPr>
          <p:cNvPr id="26" name="Text Box 8"/>
          <p:cNvSpPr txBox="1">
            <a:spLocks noChangeArrowheads="1"/>
          </p:cNvSpPr>
          <p:nvPr/>
        </p:nvSpPr>
        <p:spPr bwMode="auto">
          <a:xfrm>
            <a:off x="155905" y="3801992"/>
            <a:ext cx="1210734" cy="769441"/>
          </a:xfrm>
          <a:prstGeom prst="rect">
            <a:avLst/>
          </a:prstGeom>
          <a:noFill/>
          <a:ln w="9525">
            <a:noFill/>
            <a:miter lim="800000"/>
            <a:headEnd/>
            <a:tailEnd/>
          </a:ln>
        </p:spPr>
        <p:txBody>
          <a:bodyPr wrap="square">
            <a:spAutoFit/>
          </a:bodyPr>
          <a:lstStyle/>
          <a:p>
            <a:r>
              <a:rPr lang="en-US" sz="1100" b="1" dirty="0">
                <a:solidFill>
                  <a:schemeClr val="bg1"/>
                </a:solidFill>
                <a:latin typeface="Arial" pitchFamily="34" charset="0"/>
                <a:cs typeface="Arial" pitchFamily="34" charset="0"/>
              </a:rPr>
              <a:t>1989</a:t>
            </a:r>
          </a:p>
          <a:p>
            <a:r>
              <a:rPr lang="en-US" sz="1100" dirty="0" smtClean="0">
                <a:solidFill>
                  <a:schemeClr val="bg1"/>
                </a:solidFill>
                <a:latin typeface="Arial" pitchFamily="34" charset="0"/>
                <a:cs typeface="Arial" pitchFamily="34" charset="0"/>
              </a:rPr>
              <a:t>Commercialized </a:t>
            </a:r>
            <a:r>
              <a:rPr lang="en-US" sz="1100" dirty="0">
                <a:solidFill>
                  <a:schemeClr val="bg1"/>
                </a:solidFill>
                <a:latin typeface="Arial" pitchFamily="34" charset="0"/>
                <a:cs typeface="Arial" pitchFamily="34" charset="0"/>
              </a:rPr>
              <a:t>the first </a:t>
            </a:r>
            <a:r>
              <a:rPr lang="en-US" sz="1100" dirty="0" smtClean="0">
                <a:solidFill>
                  <a:schemeClr val="bg1"/>
                </a:solidFill>
                <a:latin typeface="Arial" pitchFamily="34" charset="0"/>
                <a:cs typeface="Arial" pitchFamily="34" charset="0"/>
              </a:rPr>
              <a:t/>
            </a:r>
            <a:br>
              <a:rPr lang="en-US" sz="1100" dirty="0" smtClean="0">
                <a:solidFill>
                  <a:schemeClr val="bg1"/>
                </a:solidFill>
                <a:latin typeface="Arial" pitchFamily="34" charset="0"/>
                <a:cs typeface="Arial" pitchFamily="34" charset="0"/>
              </a:rPr>
            </a:br>
            <a:r>
              <a:rPr lang="en-US" sz="1100" dirty="0" smtClean="0">
                <a:solidFill>
                  <a:schemeClr val="bg1"/>
                </a:solidFill>
                <a:latin typeface="Arial" pitchFamily="34" charset="0"/>
                <a:cs typeface="Arial" pitchFamily="34" charset="0"/>
              </a:rPr>
              <a:t>blue </a:t>
            </a:r>
            <a:r>
              <a:rPr lang="en-US" sz="1100" dirty="0">
                <a:solidFill>
                  <a:schemeClr val="bg1"/>
                </a:solidFill>
                <a:latin typeface="Arial" pitchFamily="34" charset="0"/>
                <a:cs typeface="Arial" pitchFamily="34" charset="0"/>
              </a:rPr>
              <a:t>LED</a:t>
            </a:r>
          </a:p>
        </p:txBody>
      </p:sp>
      <p:pic>
        <p:nvPicPr>
          <p:cNvPr id="27" name="Picture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5548" y="4692865"/>
            <a:ext cx="591262" cy="591262"/>
          </a:xfrm>
          <a:prstGeom prst="rect">
            <a:avLst/>
          </a:prstGeom>
          <a:effectLst>
            <a:glow rad="228600">
              <a:srgbClr val="0070C0">
                <a:alpha val="40000"/>
              </a:srgbClr>
            </a:glow>
          </a:effectLst>
        </p:spPr>
      </p:pic>
      <p:sp>
        <p:nvSpPr>
          <p:cNvPr id="28" name="Rectangle 27"/>
          <p:cNvSpPr/>
          <p:nvPr/>
        </p:nvSpPr>
        <p:spPr>
          <a:xfrm>
            <a:off x="140315" y="5377214"/>
            <a:ext cx="1128045" cy="769441"/>
          </a:xfrm>
          <a:prstGeom prst="rect">
            <a:avLst/>
          </a:prstGeom>
        </p:spPr>
        <p:txBody>
          <a:bodyPr wrap="square">
            <a:spAutoFit/>
          </a:bodyPr>
          <a:lstStyle/>
          <a:p>
            <a:pPr lvl="0"/>
            <a:r>
              <a:rPr lang="en-US" sz="1100" b="1" dirty="0">
                <a:solidFill>
                  <a:schemeClr val="bg1"/>
                </a:solidFill>
                <a:latin typeface="Arial" pitchFamily="34" charset="0"/>
                <a:cs typeface="Arial" pitchFamily="34" charset="0"/>
              </a:rPr>
              <a:t>1995</a:t>
            </a:r>
          </a:p>
          <a:p>
            <a:pPr lvl="0"/>
            <a:r>
              <a:rPr lang="en-US" sz="1100" dirty="0">
                <a:solidFill>
                  <a:schemeClr val="bg1"/>
                </a:solidFill>
                <a:latin typeface="Arial" pitchFamily="34" charset="0"/>
                <a:cs typeface="Arial" pitchFamily="34" charset="0"/>
              </a:rPr>
              <a:t>Blue LEDs </a:t>
            </a:r>
            <a:r>
              <a:rPr lang="en-US" sz="1100" dirty="0" smtClean="0">
                <a:solidFill>
                  <a:schemeClr val="bg1"/>
                </a:solidFill>
                <a:latin typeface="Arial" pitchFamily="34" charset="0"/>
                <a:cs typeface="Arial" pitchFamily="34" charset="0"/>
              </a:rPr>
              <a:t/>
            </a:r>
            <a:br>
              <a:rPr lang="en-US" sz="1100" dirty="0" smtClean="0">
                <a:solidFill>
                  <a:schemeClr val="bg1"/>
                </a:solidFill>
                <a:latin typeface="Arial" pitchFamily="34" charset="0"/>
                <a:cs typeface="Arial" pitchFamily="34" charset="0"/>
              </a:rPr>
            </a:br>
            <a:r>
              <a:rPr lang="en-US" sz="1100" dirty="0" smtClean="0">
                <a:solidFill>
                  <a:schemeClr val="bg1"/>
                </a:solidFill>
                <a:latin typeface="Arial" pitchFamily="34" charset="0"/>
                <a:cs typeface="Arial" pitchFamily="34" charset="0"/>
              </a:rPr>
              <a:t>designed </a:t>
            </a:r>
            <a:r>
              <a:rPr lang="en-US" sz="1100" dirty="0">
                <a:solidFill>
                  <a:schemeClr val="bg1"/>
                </a:solidFill>
                <a:latin typeface="Arial" pitchFamily="34" charset="0"/>
                <a:cs typeface="Arial" pitchFamily="34" charset="0"/>
              </a:rPr>
              <a:t>into </a:t>
            </a:r>
            <a:r>
              <a:rPr lang="en-US" sz="1100" dirty="0" smtClean="0">
                <a:solidFill>
                  <a:schemeClr val="bg1"/>
                </a:solidFill>
                <a:latin typeface="Arial" pitchFamily="34" charset="0"/>
                <a:cs typeface="Arial" pitchFamily="34" charset="0"/>
              </a:rPr>
              <a:t/>
            </a:r>
            <a:br>
              <a:rPr lang="en-US" sz="1100" dirty="0" smtClean="0">
                <a:solidFill>
                  <a:schemeClr val="bg1"/>
                </a:solidFill>
                <a:latin typeface="Arial" pitchFamily="34" charset="0"/>
                <a:cs typeface="Arial" pitchFamily="34" charset="0"/>
              </a:rPr>
            </a:br>
            <a:r>
              <a:rPr lang="en-US" sz="1100" dirty="0" smtClean="0">
                <a:solidFill>
                  <a:schemeClr val="bg1"/>
                </a:solidFill>
                <a:latin typeface="Arial" pitchFamily="34" charset="0"/>
                <a:cs typeface="Arial" pitchFamily="34" charset="0"/>
              </a:rPr>
              <a:t>all </a:t>
            </a:r>
            <a:r>
              <a:rPr lang="en-US" sz="1100" dirty="0">
                <a:solidFill>
                  <a:schemeClr val="bg1"/>
                </a:solidFill>
                <a:latin typeface="Arial" pitchFamily="34" charset="0"/>
                <a:cs typeface="Arial" pitchFamily="34" charset="0"/>
              </a:rPr>
              <a:t>VW cars</a:t>
            </a:r>
          </a:p>
        </p:txBody>
      </p:sp>
      <p:sp>
        <p:nvSpPr>
          <p:cNvPr id="29" name="Text Box 4"/>
          <p:cNvSpPr txBox="1">
            <a:spLocks noChangeArrowheads="1"/>
          </p:cNvSpPr>
          <p:nvPr/>
        </p:nvSpPr>
        <p:spPr bwMode="auto">
          <a:xfrm>
            <a:off x="0" y="2260171"/>
            <a:ext cx="716274" cy="600164"/>
          </a:xfrm>
          <a:prstGeom prst="rect">
            <a:avLst/>
          </a:prstGeom>
          <a:noFill/>
          <a:ln w="9525">
            <a:noFill/>
            <a:miter lim="800000"/>
            <a:headEnd/>
            <a:tailEnd/>
          </a:ln>
        </p:spPr>
        <p:txBody>
          <a:bodyPr wrap="square" anchor="ctr">
            <a:spAutoFit/>
          </a:bodyPr>
          <a:lstStyle/>
          <a:p>
            <a:r>
              <a:rPr lang="en-US" sz="1100" b="1" dirty="0">
                <a:solidFill>
                  <a:schemeClr val="bg1"/>
                </a:solidFill>
                <a:latin typeface="Arial" pitchFamily="34" charset="0"/>
                <a:cs typeface="Arial" pitchFamily="34" charset="0"/>
              </a:rPr>
              <a:t>1987</a:t>
            </a:r>
          </a:p>
          <a:p>
            <a:r>
              <a:rPr lang="en-US" sz="1100" dirty="0">
                <a:solidFill>
                  <a:schemeClr val="bg1"/>
                </a:solidFill>
                <a:latin typeface="Arial" pitchFamily="34" charset="0"/>
                <a:cs typeface="Arial" pitchFamily="34" charset="0"/>
              </a:rPr>
              <a:t>Cree </a:t>
            </a:r>
            <a:endParaRPr lang="en-US" sz="1100" dirty="0" smtClean="0">
              <a:solidFill>
                <a:schemeClr val="bg1"/>
              </a:solidFill>
              <a:latin typeface="Arial" pitchFamily="34" charset="0"/>
              <a:cs typeface="Arial" pitchFamily="34" charset="0"/>
            </a:endParaRPr>
          </a:p>
          <a:p>
            <a:r>
              <a:rPr lang="en-US" sz="1100" dirty="0" smtClean="0">
                <a:solidFill>
                  <a:schemeClr val="bg1"/>
                </a:solidFill>
                <a:latin typeface="Arial" pitchFamily="34" charset="0"/>
                <a:cs typeface="Arial" pitchFamily="34" charset="0"/>
              </a:rPr>
              <a:t>founded</a:t>
            </a:r>
            <a:endParaRPr lang="en-US" sz="1100" dirty="0">
              <a:solidFill>
                <a:schemeClr val="bg1"/>
              </a:solidFill>
              <a:latin typeface="Arial" pitchFamily="34" charset="0"/>
              <a:cs typeface="Arial" pitchFamily="34" charset="0"/>
            </a:endParaRPr>
          </a:p>
        </p:txBody>
      </p:sp>
      <p:sp>
        <p:nvSpPr>
          <p:cNvPr id="30" name="Text Box 12"/>
          <p:cNvSpPr txBox="1">
            <a:spLocks noChangeArrowheads="1"/>
          </p:cNvSpPr>
          <p:nvPr/>
        </p:nvSpPr>
        <p:spPr bwMode="auto">
          <a:xfrm>
            <a:off x="766113" y="2090894"/>
            <a:ext cx="1060896" cy="769441"/>
          </a:xfrm>
          <a:prstGeom prst="rect">
            <a:avLst/>
          </a:prstGeom>
          <a:noFill/>
          <a:ln w="9525">
            <a:noFill/>
            <a:miter lim="800000"/>
            <a:headEnd/>
            <a:tailEnd/>
          </a:ln>
        </p:spPr>
        <p:txBody>
          <a:bodyPr wrap="square">
            <a:spAutoFit/>
          </a:bodyPr>
          <a:lstStyle/>
          <a:p>
            <a:r>
              <a:rPr lang="en-US" sz="1100" b="1" dirty="0">
                <a:solidFill>
                  <a:schemeClr val="bg1"/>
                </a:solidFill>
                <a:latin typeface="Arial" pitchFamily="34" charset="0"/>
                <a:cs typeface="Arial" pitchFamily="34" charset="0"/>
              </a:rPr>
              <a:t>2004</a:t>
            </a:r>
          </a:p>
          <a:p>
            <a:r>
              <a:rPr lang="en-US" sz="1100" dirty="0">
                <a:solidFill>
                  <a:schemeClr val="bg1"/>
                </a:solidFill>
                <a:latin typeface="Arial" pitchFamily="34" charset="0"/>
                <a:cs typeface="Arial" pitchFamily="34" charset="0"/>
              </a:rPr>
              <a:t>First XLamp LEDs brought to market</a:t>
            </a:r>
          </a:p>
        </p:txBody>
      </p:sp>
      <p:pic>
        <p:nvPicPr>
          <p:cNvPr id="31" name="Picture 2" descr="G:\Corporate Marketing\Photos\XLamp Photosbefore 2008\Warm, Soft and Cool XLamps\CreeXLamp3Vertical.jpg"/>
          <p:cNvPicPr>
            <a:picLocks noChangeAspect="1" noChangeArrowheads="1"/>
          </p:cNvPicPr>
          <p:nvPr/>
        </p:nvPicPr>
        <p:blipFill rotWithShape="1">
          <a:blip r:embed="rId6" cstate="email"/>
          <a:srcRect/>
          <a:stretch/>
        </p:blipFill>
        <p:spPr bwMode="auto">
          <a:xfrm>
            <a:off x="778535" y="1129417"/>
            <a:ext cx="504202" cy="940248"/>
          </a:xfrm>
          <a:prstGeom prst="rect">
            <a:avLst/>
          </a:prstGeom>
          <a:noFill/>
          <a:ln w="9525">
            <a:solidFill>
              <a:schemeClr val="accent1">
                <a:lumMod val="75000"/>
              </a:schemeClr>
            </a:solidFill>
            <a:miter lim="800000"/>
            <a:headEnd/>
            <a:tailEnd/>
          </a:ln>
          <a:effectLst>
            <a:outerShdw blurRad="88900" dist="25400" dir="2700000" algn="tl" rotWithShape="0">
              <a:prstClr val="black">
                <a:alpha val="40000"/>
              </a:prstClr>
            </a:outerShdw>
          </a:effectLst>
        </p:spPr>
      </p:pic>
      <p:pic>
        <p:nvPicPr>
          <p:cNvPr id="32" name="Picture 10" descr="XLamp"/>
          <p:cNvPicPr>
            <a:picLocks noChangeAspect="1" noChangeArrowheads="1"/>
          </p:cNvPicPr>
          <p:nvPr/>
        </p:nvPicPr>
        <p:blipFill>
          <a:blip r:embed="rId7" cstate="email"/>
          <a:srcRect/>
          <a:stretch>
            <a:fillRect/>
          </a:stretch>
        </p:blipFill>
        <p:spPr bwMode="auto">
          <a:xfrm rot="2222991" flipH="1">
            <a:off x="1727114" y="1605167"/>
            <a:ext cx="633184" cy="597543"/>
          </a:xfrm>
          <a:prstGeom prst="rect">
            <a:avLst/>
          </a:prstGeom>
          <a:noFill/>
          <a:ln w="9525">
            <a:noFill/>
            <a:miter lim="800000"/>
            <a:headEnd/>
            <a:tailEnd/>
          </a:ln>
        </p:spPr>
      </p:pic>
      <p:sp>
        <p:nvSpPr>
          <p:cNvPr id="33" name="Text Box 15"/>
          <p:cNvSpPr txBox="1">
            <a:spLocks noChangeArrowheads="1"/>
          </p:cNvSpPr>
          <p:nvPr/>
        </p:nvSpPr>
        <p:spPr bwMode="auto">
          <a:xfrm>
            <a:off x="1754515" y="2090894"/>
            <a:ext cx="1026109" cy="769441"/>
          </a:xfrm>
          <a:prstGeom prst="rect">
            <a:avLst/>
          </a:prstGeom>
          <a:noFill/>
          <a:ln w="9525">
            <a:noFill/>
            <a:miter lim="800000"/>
            <a:headEnd/>
            <a:tailEnd/>
          </a:ln>
        </p:spPr>
        <p:txBody>
          <a:bodyPr wrap="square">
            <a:spAutoFit/>
          </a:bodyPr>
          <a:lstStyle/>
          <a:p>
            <a:r>
              <a:rPr lang="en-US" sz="1100" b="1" dirty="0">
                <a:solidFill>
                  <a:schemeClr val="bg1"/>
                </a:solidFill>
                <a:effectLst/>
                <a:latin typeface="Arial" pitchFamily="34" charset="0"/>
                <a:cs typeface="Arial" pitchFamily="34" charset="0"/>
              </a:rPr>
              <a:t>2006</a:t>
            </a:r>
          </a:p>
          <a:p>
            <a:r>
              <a:rPr lang="en-US" sz="1100" dirty="0" smtClean="0">
                <a:solidFill>
                  <a:schemeClr val="bg1"/>
                </a:solidFill>
                <a:effectLst/>
                <a:latin typeface="Arial" pitchFamily="34" charset="0"/>
                <a:cs typeface="Arial" pitchFamily="34" charset="0"/>
              </a:rPr>
              <a:t>First lighting class LED </a:t>
            </a:r>
            <a:r>
              <a:rPr lang="en-US" sz="1100" dirty="0">
                <a:solidFill>
                  <a:schemeClr val="bg1"/>
                </a:solidFill>
                <a:effectLst/>
                <a:latin typeface="Arial" pitchFamily="34" charset="0"/>
                <a:cs typeface="Arial" pitchFamily="34" charset="0"/>
              </a:rPr>
              <a:t>components</a:t>
            </a:r>
          </a:p>
        </p:txBody>
      </p:sp>
      <p:pic>
        <p:nvPicPr>
          <p:cNvPr id="34" name="Picture 1036" descr="Cree Can Light"/>
          <p:cNvPicPr>
            <a:picLocks noChangeAspect="1" noChangeArrowheads="1"/>
          </p:cNvPicPr>
          <p:nvPr/>
        </p:nvPicPr>
        <p:blipFill>
          <a:blip r:embed="rId8" cstate="email"/>
          <a:srcRect/>
          <a:stretch>
            <a:fillRect/>
          </a:stretch>
        </p:blipFill>
        <p:spPr bwMode="auto">
          <a:xfrm rot="19318623">
            <a:off x="2113574" y="4471149"/>
            <a:ext cx="530858" cy="551871"/>
          </a:xfrm>
          <a:prstGeom prst="rect">
            <a:avLst/>
          </a:prstGeom>
          <a:noFill/>
          <a:ln w="9525">
            <a:noFill/>
            <a:miter lim="800000"/>
            <a:headEnd/>
            <a:tailEnd/>
          </a:ln>
        </p:spPr>
      </p:pic>
      <p:sp>
        <p:nvSpPr>
          <p:cNvPr id="35" name="Text Box 18"/>
          <p:cNvSpPr txBox="1">
            <a:spLocks noChangeArrowheads="1"/>
          </p:cNvSpPr>
          <p:nvPr/>
        </p:nvSpPr>
        <p:spPr bwMode="auto">
          <a:xfrm>
            <a:off x="1611932" y="4709158"/>
            <a:ext cx="1487052" cy="1277273"/>
          </a:xfrm>
          <a:prstGeom prst="rect">
            <a:avLst/>
          </a:prstGeom>
          <a:noFill/>
          <a:ln w="9525">
            <a:noFill/>
            <a:miter lim="800000"/>
            <a:headEnd/>
            <a:tailEnd/>
          </a:ln>
        </p:spPr>
        <p:txBody>
          <a:bodyPr wrap="square">
            <a:spAutoFit/>
          </a:bodyPr>
          <a:lstStyle/>
          <a:p>
            <a:r>
              <a:rPr lang="en-US" sz="1100" b="1" dirty="0" smtClean="0">
                <a:solidFill>
                  <a:schemeClr val="bg1"/>
                </a:solidFill>
                <a:cs typeface="Arial" pitchFamily="34" charset="0"/>
              </a:rPr>
              <a:t>2007</a:t>
            </a:r>
          </a:p>
          <a:p>
            <a:r>
              <a:rPr lang="en-US" sz="1100" b="1" dirty="0" smtClean="0">
                <a:solidFill>
                  <a:schemeClr val="bg1"/>
                </a:solidFill>
                <a:cs typeface="Arial" pitchFamily="34" charset="0"/>
              </a:rPr>
              <a:t>First </a:t>
            </a:r>
            <a:br>
              <a:rPr lang="en-US" sz="1100" b="1" dirty="0" smtClean="0">
                <a:solidFill>
                  <a:schemeClr val="bg1"/>
                </a:solidFill>
                <a:cs typeface="Arial" pitchFamily="34" charset="0"/>
              </a:rPr>
            </a:br>
            <a:r>
              <a:rPr lang="en-US" sz="1100" b="1" dirty="0" smtClean="0">
                <a:solidFill>
                  <a:schemeClr val="bg1"/>
                </a:solidFill>
                <a:cs typeface="Arial" pitchFamily="34" charset="0"/>
              </a:rPr>
              <a:t>commercially</a:t>
            </a:r>
          </a:p>
          <a:p>
            <a:r>
              <a:rPr lang="en-US" sz="1100" b="1" dirty="0" smtClean="0">
                <a:solidFill>
                  <a:schemeClr val="bg1"/>
                </a:solidFill>
                <a:cs typeface="Arial" pitchFamily="34" charset="0"/>
              </a:rPr>
              <a:t>viable LED  downlight and complete line of exterior products</a:t>
            </a:r>
            <a:endParaRPr lang="en-US" sz="1100" b="1" dirty="0">
              <a:solidFill>
                <a:schemeClr val="bg1"/>
              </a:solidFill>
              <a:cs typeface="Arial" pitchFamily="34" charset="0"/>
            </a:endParaRPr>
          </a:p>
        </p:txBody>
      </p:sp>
      <p:pic>
        <p:nvPicPr>
          <p:cNvPr id="36" name="Picture 35" descr="BETA-THE EDGE-Area-011[1].PNG"/>
          <p:cNvPicPr>
            <a:picLocks noChangeAspect="1"/>
          </p:cNvPicPr>
          <p:nvPr/>
        </p:nvPicPr>
        <p:blipFill>
          <a:blip r:embed="rId9" cstate="email"/>
          <a:stretch>
            <a:fillRect/>
          </a:stretch>
        </p:blipFill>
        <p:spPr>
          <a:xfrm>
            <a:off x="1834647" y="3725533"/>
            <a:ext cx="978071" cy="680057"/>
          </a:xfrm>
          <a:prstGeom prst="rect">
            <a:avLst/>
          </a:prstGeom>
        </p:spPr>
      </p:pic>
      <p:sp>
        <p:nvSpPr>
          <p:cNvPr id="37" name="Rectangle 36"/>
          <p:cNvSpPr/>
          <p:nvPr/>
        </p:nvSpPr>
        <p:spPr>
          <a:xfrm>
            <a:off x="2732983" y="1475340"/>
            <a:ext cx="1005761" cy="1384995"/>
          </a:xfrm>
          <a:prstGeom prst="rect">
            <a:avLst/>
          </a:prstGeom>
        </p:spPr>
        <p:txBody>
          <a:bodyPr wrap="square">
            <a:spAutoFit/>
          </a:bodyPr>
          <a:lstStyle/>
          <a:p>
            <a:pPr algn="ctr"/>
            <a:r>
              <a:rPr lang="en-US" sz="1400" b="1" dirty="0" smtClean="0">
                <a:solidFill>
                  <a:schemeClr val="bg1"/>
                </a:solidFill>
                <a:ea typeface="ＭＳ Ｐゴシック" pitchFamily="-4" charset="-128"/>
              </a:rPr>
              <a:t>2008</a:t>
            </a:r>
          </a:p>
          <a:p>
            <a:pPr algn="ctr"/>
            <a:r>
              <a:rPr lang="en-US" sz="1400" b="1" dirty="0" smtClean="0">
                <a:solidFill>
                  <a:schemeClr val="bg1"/>
                </a:solidFill>
                <a:ea typeface="ＭＳ Ｐゴシック" pitchFamily="-4" charset="-128"/>
              </a:rPr>
              <a:t>Acquired</a:t>
            </a:r>
            <a:endParaRPr lang="en-US" sz="1400" b="1" dirty="0">
              <a:solidFill>
                <a:schemeClr val="bg1"/>
              </a:solidFill>
              <a:ea typeface="ＭＳ Ｐゴシック" pitchFamily="-4" charset="-128"/>
            </a:endParaRPr>
          </a:p>
          <a:p>
            <a:pPr algn="ctr"/>
            <a:r>
              <a:rPr lang="en-US" sz="1400" b="1" dirty="0" smtClean="0">
                <a:solidFill>
                  <a:schemeClr val="bg1"/>
                </a:solidFill>
                <a:ea typeface="ＭＳ Ｐゴシック" pitchFamily="-4" charset="-128"/>
              </a:rPr>
              <a:t>LED Lighting Fixtures</a:t>
            </a:r>
          </a:p>
          <a:p>
            <a:pPr algn="ctr"/>
            <a:r>
              <a:rPr lang="en-US" sz="1400" b="1" dirty="0" smtClean="0">
                <a:solidFill>
                  <a:schemeClr val="bg1"/>
                </a:solidFill>
                <a:ea typeface="ＭＳ Ｐゴシック" pitchFamily="-4" charset="-128"/>
              </a:rPr>
              <a:t>(LLF)</a:t>
            </a:r>
            <a:endParaRPr lang="en-US" sz="1400" b="1" dirty="0">
              <a:solidFill>
                <a:schemeClr val="bg1"/>
              </a:solidFill>
              <a:ea typeface="ＭＳ Ｐゴシック" pitchFamily="-4" charset="-128"/>
            </a:endParaRPr>
          </a:p>
        </p:txBody>
      </p:sp>
      <p:sp>
        <p:nvSpPr>
          <p:cNvPr id="38" name="Text Box 12"/>
          <p:cNvSpPr txBox="1">
            <a:spLocks noChangeArrowheads="1"/>
          </p:cNvSpPr>
          <p:nvPr/>
        </p:nvSpPr>
        <p:spPr bwMode="auto">
          <a:xfrm>
            <a:off x="3047933" y="4709158"/>
            <a:ext cx="1060896" cy="938719"/>
          </a:xfrm>
          <a:prstGeom prst="rect">
            <a:avLst/>
          </a:prstGeom>
          <a:noFill/>
          <a:ln w="9525">
            <a:noFill/>
            <a:miter lim="800000"/>
            <a:headEnd/>
            <a:tailEnd/>
          </a:ln>
        </p:spPr>
        <p:txBody>
          <a:bodyPr wrap="square">
            <a:spAutoFit/>
          </a:bodyPr>
          <a:lstStyle/>
          <a:p>
            <a:r>
              <a:rPr lang="en-US" sz="1100" b="1" dirty="0" smtClean="0">
                <a:solidFill>
                  <a:schemeClr val="bg1"/>
                </a:solidFill>
                <a:latin typeface="Arial" pitchFamily="34" charset="0"/>
                <a:cs typeface="Arial" pitchFamily="34" charset="0"/>
              </a:rPr>
              <a:t>2008</a:t>
            </a:r>
            <a:endParaRPr lang="en-US" sz="1100" b="1" dirty="0">
              <a:solidFill>
                <a:schemeClr val="bg1"/>
              </a:solidFill>
              <a:latin typeface="Arial" pitchFamily="34" charset="0"/>
              <a:cs typeface="Arial" pitchFamily="34" charset="0"/>
            </a:endParaRPr>
          </a:p>
          <a:p>
            <a:r>
              <a:rPr lang="en-US" sz="1100" dirty="0">
                <a:solidFill>
                  <a:schemeClr val="bg1"/>
                </a:solidFill>
                <a:latin typeface="Arial" pitchFamily="34" charset="0"/>
                <a:cs typeface="Arial" pitchFamily="34" charset="0"/>
              </a:rPr>
              <a:t>First </a:t>
            </a:r>
            <a:r>
              <a:rPr lang="en-US" sz="1100" dirty="0" smtClean="0">
                <a:solidFill>
                  <a:schemeClr val="bg1"/>
                </a:solidFill>
                <a:latin typeface="Arial" pitchFamily="34" charset="0"/>
                <a:cs typeface="Arial" pitchFamily="34" charset="0"/>
              </a:rPr>
              <a:t>LED troffer to surpass fluorescent</a:t>
            </a:r>
            <a:endParaRPr lang="en-US" sz="1100" dirty="0">
              <a:solidFill>
                <a:schemeClr val="bg1"/>
              </a:solidFill>
              <a:latin typeface="Arial" pitchFamily="34" charset="0"/>
              <a:cs typeface="Arial" pitchFamily="34" charset="0"/>
            </a:endParaRPr>
          </a:p>
        </p:txBody>
      </p:sp>
      <p:pic>
        <p:nvPicPr>
          <p:cNvPr id="39" name="Picture 38" descr="Cree-LR24-051812-004[1].PNG"/>
          <p:cNvPicPr>
            <a:picLocks noChangeAspect="1"/>
          </p:cNvPicPr>
          <p:nvPr/>
        </p:nvPicPr>
        <p:blipFill>
          <a:blip r:embed="rId10" cstate="email"/>
          <a:stretch>
            <a:fillRect/>
          </a:stretch>
        </p:blipFill>
        <p:spPr>
          <a:xfrm>
            <a:off x="2968119" y="4064195"/>
            <a:ext cx="774446" cy="571283"/>
          </a:xfrm>
          <a:prstGeom prst="rect">
            <a:avLst/>
          </a:prstGeom>
        </p:spPr>
      </p:pic>
      <p:sp>
        <p:nvSpPr>
          <p:cNvPr id="40" name="Text Box 12"/>
          <p:cNvSpPr txBox="1">
            <a:spLocks noChangeArrowheads="1"/>
          </p:cNvSpPr>
          <p:nvPr/>
        </p:nvSpPr>
        <p:spPr bwMode="auto">
          <a:xfrm>
            <a:off x="3671240" y="1921616"/>
            <a:ext cx="1249635" cy="938719"/>
          </a:xfrm>
          <a:prstGeom prst="rect">
            <a:avLst/>
          </a:prstGeom>
          <a:noFill/>
          <a:ln w="9525">
            <a:noFill/>
            <a:miter lim="800000"/>
            <a:headEnd/>
            <a:tailEnd/>
          </a:ln>
        </p:spPr>
        <p:txBody>
          <a:bodyPr wrap="square">
            <a:spAutoFit/>
          </a:bodyPr>
          <a:lstStyle/>
          <a:p>
            <a:r>
              <a:rPr lang="en-US" sz="1100" b="1" dirty="0">
                <a:solidFill>
                  <a:schemeClr val="bg1"/>
                </a:solidFill>
                <a:effectLst/>
                <a:latin typeface="Arial" pitchFamily="34" charset="0"/>
                <a:cs typeface="Arial" pitchFamily="34" charset="0"/>
              </a:rPr>
              <a:t>2009</a:t>
            </a:r>
          </a:p>
          <a:p>
            <a:r>
              <a:rPr lang="en-US" sz="1100" dirty="0">
                <a:solidFill>
                  <a:schemeClr val="bg1"/>
                </a:solidFill>
                <a:effectLst/>
                <a:latin typeface="Arial" pitchFamily="34" charset="0"/>
                <a:cs typeface="Arial" pitchFamily="34" charset="0"/>
              </a:rPr>
              <a:t>Launched first </a:t>
            </a:r>
            <a:r>
              <a:rPr lang="en-US" sz="1100" dirty="0" smtClean="0">
                <a:solidFill>
                  <a:schemeClr val="bg1"/>
                </a:solidFill>
                <a:effectLst/>
                <a:latin typeface="Arial" pitchFamily="34" charset="0"/>
                <a:cs typeface="Arial" pitchFamily="34" charset="0"/>
              </a:rPr>
              <a:t>halogen equivalent LED PAR lamp</a:t>
            </a:r>
            <a:endParaRPr lang="en-US" sz="1100" dirty="0">
              <a:solidFill>
                <a:schemeClr val="bg1"/>
              </a:solidFill>
              <a:effectLst/>
              <a:latin typeface="Arial" pitchFamily="34" charset="0"/>
              <a:cs typeface="Arial" pitchFamily="34" charset="0"/>
            </a:endParaRPr>
          </a:p>
        </p:txBody>
      </p:sp>
      <p:sp>
        <p:nvSpPr>
          <p:cNvPr id="41" name="Text Box 15"/>
          <p:cNvSpPr txBox="1">
            <a:spLocks noChangeArrowheads="1"/>
          </p:cNvSpPr>
          <p:nvPr/>
        </p:nvSpPr>
        <p:spPr bwMode="auto">
          <a:xfrm>
            <a:off x="4014075" y="4709158"/>
            <a:ext cx="985902" cy="938719"/>
          </a:xfrm>
          <a:prstGeom prst="rect">
            <a:avLst/>
          </a:prstGeom>
          <a:noFill/>
          <a:ln w="9525">
            <a:noFill/>
            <a:miter lim="800000"/>
            <a:headEnd/>
            <a:tailEnd/>
          </a:ln>
        </p:spPr>
        <p:txBody>
          <a:bodyPr wrap="square">
            <a:spAutoFit/>
          </a:bodyPr>
          <a:lstStyle/>
          <a:p>
            <a:r>
              <a:rPr lang="en-US" sz="1100" b="1" dirty="0" smtClean="0">
                <a:solidFill>
                  <a:schemeClr val="bg1"/>
                </a:solidFill>
                <a:effectLst/>
                <a:latin typeface="Arial" pitchFamily="34" charset="0"/>
                <a:cs typeface="Arial" pitchFamily="34" charset="0"/>
              </a:rPr>
              <a:t>2009</a:t>
            </a:r>
            <a:endParaRPr lang="en-US" sz="1100" b="1" dirty="0">
              <a:solidFill>
                <a:schemeClr val="bg1"/>
              </a:solidFill>
              <a:effectLst/>
              <a:latin typeface="Arial" pitchFamily="34" charset="0"/>
              <a:cs typeface="Arial" pitchFamily="34" charset="0"/>
            </a:endParaRPr>
          </a:p>
          <a:p>
            <a:r>
              <a:rPr lang="en-US" sz="1100" b="1" dirty="0" smtClean="0">
                <a:solidFill>
                  <a:schemeClr val="bg1"/>
                </a:solidFill>
                <a:effectLst/>
                <a:latin typeface="Arial" pitchFamily="34" charset="0"/>
                <a:cs typeface="Arial" pitchFamily="34" charset="0"/>
              </a:rPr>
              <a:t>Broke </a:t>
            </a:r>
          </a:p>
          <a:p>
            <a:r>
              <a:rPr lang="en-US" sz="1100" b="1" dirty="0" smtClean="0">
                <a:solidFill>
                  <a:schemeClr val="bg1"/>
                </a:solidFill>
                <a:effectLst/>
                <a:latin typeface="Arial" pitchFamily="34" charset="0"/>
                <a:cs typeface="Arial" pitchFamily="34" charset="0"/>
              </a:rPr>
              <a:t>100 LPW</a:t>
            </a:r>
          </a:p>
          <a:p>
            <a:r>
              <a:rPr lang="en-US" sz="1100" b="1" dirty="0" smtClean="0">
                <a:solidFill>
                  <a:schemeClr val="bg1"/>
                </a:solidFill>
                <a:effectLst/>
                <a:latin typeface="Arial" pitchFamily="34" charset="0"/>
                <a:cs typeface="Arial" pitchFamily="34" charset="0"/>
              </a:rPr>
              <a:t>LR6 downlight</a:t>
            </a:r>
            <a:endParaRPr lang="en-US" sz="1100" b="1" dirty="0">
              <a:solidFill>
                <a:schemeClr val="bg1"/>
              </a:solidFill>
              <a:effectLst/>
              <a:latin typeface="Arial" pitchFamily="34" charset="0"/>
              <a:cs typeface="Arial" pitchFamily="34" charset="0"/>
            </a:endParaRPr>
          </a:p>
        </p:txBody>
      </p:sp>
      <p:pic>
        <p:nvPicPr>
          <p:cNvPr id="42" name="Picture 41" descr="Cree-LR6-DR1000-050812-001[1].PNG"/>
          <p:cNvPicPr>
            <a:picLocks noChangeAspect="1"/>
          </p:cNvPicPr>
          <p:nvPr/>
        </p:nvPicPr>
        <p:blipFill>
          <a:blip r:embed="rId11" cstate="email"/>
          <a:stretch>
            <a:fillRect/>
          </a:stretch>
        </p:blipFill>
        <p:spPr>
          <a:xfrm>
            <a:off x="4195014" y="4031812"/>
            <a:ext cx="645196" cy="636308"/>
          </a:xfrm>
          <a:prstGeom prst="rect">
            <a:avLst/>
          </a:prstGeom>
        </p:spPr>
      </p:pic>
      <p:sp>
        <p:nvSpPr>
          <p:cNvPr id="43" name="Text Box 21"/>
          <p:cNvSpPr txBox="1">
            <a:spLocks noChangeArrowheads="1"/>
          </p:cNvSpPr>
          <p:nvPr/>
        </p:nvSpPr>
        <p:spPr bwMode="auto">
          <a:xfrm>
            <a:off x="4817430" y="1752339"/>
            <a:ext cx="941925" cy="1107996"/>
          </a:xfrm>
          <a:prstGeom prst="rect">
            <a:avLst/>
          </a:prstGeom>
          <a:noFill/>
          <a:ln w="9525">
            <a:noFill/>
            <a:miter lim="800000"/>
            <a:headEnd/>
            <a:tailEnd/>
          </a:ln>
        </p:spPr>
        <p:txBody>
          <a:bodyPr wrap="square">
            <a:spAutoFit/>
          </a:bodyPr>
          <a:lstStyle/>
          <a:p>
            <a:r>
              <a:rPr lang="en-US" sz="1100" b="1" dirty="0" smtClean="0">
                <a:solidFill>
                  <a:schemeClr val="bg1"/>
                </a:solidFill>
                <a:effectLst/>
                <a:latin typeface="Arial" pitchFamily="34" charset="0"/>
                <a:cs typeface="Arial" pitchFamily="34" charset="0"/>
              </a:rPr>
              <a:t>2010</a:t>
            </a:r>
            <a:endParaRPr lang="en-US" sz="1100" b="1" dirty="0">
              <a:solidFill>
                <a:schemeClr val="bg1"/>
              </a:solidFill>
              <a:effectLst/>
              <a:latin typeface="Arial" pitchFamily="34" charset="0"/>
              <a:cs typeface="Arial" pitchFamily="34" charset="0"/>
            </a:endParaRPr>
          </a:p>
          <a:p>
            <a:r>
              <a:rPr lang="en-US" sz="1100" b="1" dirty="0">
                <a:solidFill>
                  <a:schemeClr val="bg1"/>
                </a:solidFill>
                <a:effectLst/>
                <a:latin typeface="Arial" pitchFamily="34" charset="0"/>
                <a:cs typeface="Arial" pitchFamily="34" charset="0"/>
              </a:rPr>
              <a:t>Broke </a:t>
            </a:r>
            <a:r>
              <a:rPr lang="en-US" sz="1100" b="1" dirty="0" smtClean="0">
                <a:solidFill>
                  <a:schemeClr val="bg1"/>
                </a:solidFill>
                <a:effectLst/>
                <a:latin typeface="Arial" pitchFamily="34" charset="0"/>
                <a:cs typeface="Arial" pitchFamily="34" charset="0"/>
              </a:rPr>
              <a:t/>
            </a:r>
            <a:br>
              <a:rPr lang="en-US" sz="1100" b="1" dirty="0" smtClean="0">
                <a:solidFill>
                  <a:schemeClr val="bg1"/>
                </a:solidFill>
                <a:effectLst/>
                <a:latin typeface="Arial" pitchFamily="34" charset="0"/>
                <a:cs typeface="Arial" pitchFamily="34" charset="0"/>
              </a:rPr>
            </a:br>
            <a:r>
              <a:rPr lang="en-US" sz="1100" b="1" dirty="0" smtClean="0">
                <a:solidFill>
                  <a:schemeClr val="bg1"/>
                </a:solidFill>
                <a:effectLst/>
                <a:latin typeface="Arial" pitchFamily="34" charset="0"/>
                <a:cs typeface="Arial" pitchFamily="34" charset="0"/>
              </a:rPr>
              <a:t>100 </a:t>
            </a:r>
            <a:r>
              <a:rPr lang="en-US" sz="1100" b="1" dirty="0">
                <a:solidFill>
                  <a:schemeClr val="bg1"/>
                </a:solidFill>
                <a:effectLst/>
                <a:latin typeface="Arial" pitchFamily="34" charset="0"/>
                <a:cs typeface="Arial" pitchFamily="34" charset="0"/>
              </a:rPr>
              <a:t>LPW  </a:t>
            </a:r>
            <a:br>
              <a:rPr lang="en-US" sz="1100" b="1" dirty="0">
                <a:solidFill>
                  <a:schemeClr val="bg1"/>
                </a:solidFill>
                <a:effectLst/>
                <a:latin typeface="Arial" pitchFamily="34" charset="0"/>
                <a:cs typeface="Arial" pitchFamily="34" charset="0"/>
              </a:rPr>
            </a:br>
            <a:r>
              <a:rPr lang="en-US" sz="1100" b="1" dirty="0" smtClean="0">
                <a:solidFill>
                  <a:schemeClr val="bg1"/>
                </a:solidFill>
                <a:effectLst/>
                <a:latin typeface="Arial" pitchFamily="34" charset="0"/>
                <a:cs typeface="Arial" pitchFamily="34" charset="0"/>
              </a:rPr>
              <a:t>for parking fixtures and </a:t>
            </a:r>
            <a:r>
              <a:rPr lang="en-US" sz="1100" b="1" dirty="0">
                <a:solidFill>
                  <a:schemeClr val="bg1"/>
                </a:solidFill>
                <a:effectLst/>
                <a:latin typeface="Arial" pitchFamily="34" charset="0"/>
                <a:cs typeface="Arial" pitchFamily="34" charset="0"/>
              </a:rPr>
              <a:t>troffer</a:t>
            </a:r>
          </a:p>
        </p:txBody>
      </p:sp>
      <p:pic>
        <p:nvPicPr>
          <p:cNvPr id="44" name="Picture 43" descr="Cree-LR24-051812-004[1].PNG"/>
          <p:cNvPicPr>
            <a:picLocks noChangeAspect="1"/>
          </p:cNvPicPr>
          <p:nvPr/>
        </p:nvPicPr>
        <p:blipFill>
          <a:blip r:embed="rId12" cstate="email"/>
          <a:stretch>
            <a:fillRect/>
          </a:stretch>
        </p:blipFill>
        <p:spPr>
          <a:xfrm>
            <a:off x="5246268" y="1533188"/>
            <a:ext cx="692195" cy="510609"/>
          </a:xfrm>
          <a:prstGeom prst="rect">
            <a:avLst/>
          </a:prstGeom>
        </p:spPr>
      </p:pic>
      <p:pic>
        <p:nvPicPr>
          <p:cNvPr id="45" name="Picture 44" descr="LTG-304-Parking-031411-002[1].PNG"/>
          <p:cNvPicPr>
            <a:picLocks noChangeAspect="1"/>
          </p:cNvPicPr>
          <p:nvPr/>
        </p:nvPicPr>
        <p:blipFill>
          <a:blip r:embed="rId13" cstate="email"/>
          <a:stretch>
            <a:fillRect/>
          </a:stretch>
        </p:blipFill>
        <p:spPr>
          <a:xfrm>
            <a:off x="4769271" y="954601"/>
            <a:ext cx="893997" cy="595179"/>
          </a:xfrm>
          <a:prstGeom prst="rect">
            <a:avLst/>
          </a:prstGeom>
        </p:spPr>
      </p:pic>
      <p:pic>
        <p:nvPicPr>
          <p:cNvPr id="46" name="Picture 45" descr="2x4.png"/>
          <p:cNvPicPr>
            <a:picLocks noChangeAspect="1"/>
          </p:cNvPicPr>
          <p:nvPr/>
        </p:nvPicPr>
        <p:blipFill>
          <a:blip r:embed="rId14" cstate="email"/>
          <a:stretch>
            <a:fillRect/>
          </a:stretch>
        </p:blipFill>
        <p:spPr>
          <a:xfrm rot="10800000" flipV="1">
            <a:off x="5127234" y="3730879"/>
            <a:ext cx="838953" cy="470338"/>
          </a:xfrm>
          <a:prstGeom prst="rect">
            <a:avLst/>
          </a:prstGeom>
          <a:noFill/>
          <a:ln w="9525">
            <a:noFill/>
            <a:miter lim="800000"/>
            <a:headEnd/>
            <a:tailEnd/>
          </a:ln>
          <a:effectLst>
            <a:outerShdw blurRad="88900" dist="25400" dir="2700000" algn="tl" rotWithShape="0">
              <a:prstClr val="black">
                <a:alpha val="40000"/>
              </a:prstClr>
            </a:outerShdw>
          </a:effectLst>
        </p:spPr>
      </p:pic>
      <p:sp>
        <p:nvSpPr>
          <p:cNvPr id="47" name="Text Box 21"/>
          <p:cNvSpPr txBox="1">
            <a:spLocks noChangeArrowheads="1"/>
          </p:cNvSpPr>
          <p:nvPr/>
        </p:nvSpPr>
        <p:spPr bwMode="auto">
          <a:xfrm>
            <a:off x="5057523" y="4268275"/>
            <a:ext cx="1291473" cy="769441"/>
          </a:xfrm>
          <a:prstGeom prst="rect">
            <a:avLst/>
          </a:prstGeom>
          <a:noFill/>
          <a:ln w="9525">
            <a:noFill/>
            <a:miter lim="800000"/>
            <a:headEnd/>
            <a:tailEnd/>
          </a:ln>
        </p:spPr>
        <p:txBody>
          <a:bodyPr wrap="square">
            <a:spAutoFit/>
          </a:bodyPr>
          <a:lstStyle/>
          <a:p>
            <a:r>
              <a:rPr lang="en-US" sz="1100" b="1" dirty="0" smtClean="0">
                <a:solidFill>
                  <a:schemeClr val="bg1"/>
                </a:solidFill>
                <a:effectLst/>
                <a:latin typeface="Arial" pitchFamily="34" charset="0"/>
                <a:cs typeface="Arial" pitchFamily="34" charset="0"/>
              </a:rPr>
              <a:t>2011</a:t>
            </a:r>
            <a:endParaRPr lang="en-US" sz="1100" b="1" dirty="0">
              <a:solidFill>
                <a:schemeClr val="bg1"/>
              </a:solidFill>
              <a:effectLst/>
              <a:latin typeface="Arial" pitchFamily="34" charset="0"/>
              <a:cs typeface="Arial" pitchFamily="34" charset="0"/>
            </a:endParaRPr>
          </a:p>
          <a:p>
            <a:r>
              <a:rPr lang="en-US" sz="1100" b="1" dirty="0" smtClean="0">
                <a:solidFill>
                  <a:schemeClr val="bg1"/>
                </a:solidFill>
                <a:effectLst/>
                <a:latin typeface="Arial" pitchFamily="34" charset="0"/>
                <a:cs typeface="Arial" pitchFamily="34" charset="0"/>
              </a:rPr>
              <a:t>Introduced </a:t>
            </a:r>
          </a:p>
          <a:p>
            <a:r>
              <a:rPr lang="en-US" sz="1100" b="1" dirty="0" smtClean="0">
                <a:solidFill>
                  <a:schemeClr val="bg1"/>
                </a:solidFill>
                <a:effectLst/>
                <a:latin typeface="Arial" pitchFamily="34" charset="0"/>
                <a:cs typeface="Arial" pitchFamily="34" charset="0"/>
              </a:rPr>
              <a:t>next generation LED troffer</a:t>
            </a:r>
          </a:p>
        </p:txBody>
      </p:sp>
      <p:sp>
        <p:nvSpPr>
          <p:cNvPr id="48" name="Rectangle 47"/>
          <p:cNvSpPr/>
          <p:nvPr/>
        </p:nvSpPr>
        <p:spPr>
          <a:xfrm>
            <a:off x="5776635" y="1690784"/>
            <a:ext cx="1110354" cy="1169551"/>
          </a:xfrm>
          <a:prstGeom prst="rect">
            <a:avLst/>
          </a:prstGeom>
        </p:spPr>
        <p:txBody>
          <a:bodyPr wrap="square">
            <a:spAutoFit/>
          </a:bodyPr>
          <a:lstStyle/>
          <a:p>
            <a:pPr algn="ctr"/>
            <a:r>
              <a:rPr lang="en-US" sz="1400" b="1" dirty="0" smtClean="0">
                <a:solidFill>
                  <a:schemeClr val="bg1"/>
                </a:solidFill>
                <a:ea typeface="ＭＳ Ｐゴシック" pitchFamily="-4" charset="-128"/>
              </a:rPr>
              <a:t>2011</a:t>
            </a:r>
          </a:p>
          <a:p>
            <a:pPr algn="ctr"/>
            <a:r>
              <a:rPr lang="en-US" sz="1400" b="1" dirty="0" smtClean="0">
                <a:solidFill>
                  <a:schemeClr val="bg1"/>
                </a:solidFill>
                <a:ea typeface="ＭＳ Ｐゴシック" pitchFamily="-4" charset="-128"/>
              </a:rPr>
              <a:t>Acquired</a:t>
            </a:r>
            <a:endParaRPr lang="en-US" sz="1400" b="1" dirty="0">
              <a:solidFill>
                <a:schemeClr val="bg1"/>
              </a:solidFill>
              <a:ea typeface="ＭＳ Ｐゴシック" pitchFamily="-4" charset="-128"/>
            </a:endParaRPr>
          </a:p>
          <a:p>
            <a:pPr algn="ctr"/>
            <a:r>
              <a:rPr lang="en-US" sz="1400" b="1" dirty="0">
                <a:solidFill>
                  <a:schemeClr val="bg1"/>
                </a:solidFill>
                <a:ea typeface="ＭＳ Ｐゴシック" pitchFamily="-4" charset="-128"/>
              </a:rPr>
              <a:t>Ruud </a:t>
            </a:r>
            <a:r>
              <a:rPr lang="en-US" sz="1400" b="1" dirty="0" smtClean="0">
                <a:solidFill>
                  <a:schemeClr val="bg1"/>
                </a:solidFill>
                <a:ea typeface="ＭＳ Ｐゴシック" pitchFamily="-4" charset="-128"/>
              </a:rPr>
              <a:t>Lighting</a:t>
            </a:r>
          </a:p>
          <a:p>
            <a:pPr algn="ctr"/>
            <a:r>
              <a:rPr lang="en-US" sz="1400" b="1" dirty="0" smtClean="0">
                <a:solidFill>
                  <a:schemeClr val="bg1"/>
                </a:solidFill>
                <a:ea typeface="ＭＳ Ｐゴシック" pitchFamily="-4" charset="-128"/>
              </a:rPr>
              <a:t>(BetaLED)</a:t>
            </a:r>
            <a:endParaRPr lang="en-US" sz="1400" b="1" dirty="0">
              <a:solidFill>
                <a:schemeClr val="bg1"/>
              </a:solidFill>
              <a:ea typeface="ＭＳ Ｐゴシック" pitchFamily="-4" charset="-128"/>
            </a:endParaRPr>
          </a:p>
        </p:txBody>
      </p:sp>
      <p:pic>
        <p:nvPicPr>
          <p:cNvPr id="49" name="Picture 48" descr="xsp-large.png"/>
          <p:cNvPicPr>
            <a:picLocks noChangeAspect="1"/>
          </p:cNvPicPr>
          <p:nvPr/>
        </p:nvPicPr>
        <p:blipFill>
          <a:blip r:embed="rId15" cstate="email">
            <a:extLst>
              <a:ext uri="{28A0092B-C50C-407E-A947-70E740481C1C}">
                <a14:useLocalDpi xmlns:a14="http://schemas.microsoft.com/office/drawing/2010/main" val="0"/>
              </a:ext>
            </a:extLst>
          </a:blip>
          <a:srcRect/>
          <a:stretch>
            <a:fillRect/>
          </a:stretch>
        </p:blipFill>
        <p:spPr>
          <a:xfrm>
            <a:off x="6803700" y="1180836"/>
            <a:ext cx="1096201" cy="645892"/>
          </a:xfrm>
          <a:prstGeom prst="rect">
            <a:avLst/>
          </a:prstGeom>
        </p:spPr>
      </p:pic>
      <p:sp>
        <p:nvSpPr>
          <p:cNvPr id="50" name="Text Box 21"/>
          <p:cNvSpPr txBox="1">
            <a:spLocks noChangeArrowheads="1"/>
          </p:cNvSpPr>
          <p:nvPr/>
        </p:nvSpPr>
        <p:spPr bwMode="auto">
          <a:xfrm>
            <a:off x="6780558" y="1752339"/>
            <a:ext cx="1063899" cy="1107996"/>
          </a:xfrm>
          <a:prstGeom prst="rect">
            <a:avLst/>
          </a:prstGeom>
          <a:noFill/>
          <a:ln w="9525">
            <a:noFill/>
            <a:miter lim="800000"/>
            <a:headEnd/>
            <a:tailEnd/>
          </a:ln>
        </p:spPr>
        <p:txBody>
          <a:bodyPr wrap="square">
            <a:spAutoFit/>
          </a:bodyPr>
          <a:lstStyle/>
          <a:p>
            <a:r>
              <a:rPr lang="en-US" sz="1100" b="1" dirty="0" smtClean="0">
                <a:solidFill>
                  <a:schemeClr val="bg1"/>
                </a:solidFill>
                <a:effectLst/>
                <a:latin typeface="Arial" pitchFamily="34" charset="0"/>
                <a:cs typeface="Arial" pitchFamily="34" charset="0"/>
              </a:rPr>
              <a:t>2012</a:t>
            </a:r>
            <a:endParaRPr lang="en-US" sz="1100" b="1" dirty="0">
              <a:solidFill>
                <a:schemeClr val="bg1"/>
              </a:solidFill>
              <a:effectLst/>
              <a:latin typeface="Arial" pitchFamily="34" charset="0"/>
              <a:cs typeface="Arial" pitchFamily="34" charset="0"/>
            </a:endParaRPr>
          </a:p>
          <a:p>
            <a:r>
              <a:rPr lang="en-US" sz="1100" b="1" dirty="0">
                <a:solidFill>
                  <a:schemeClr val="bg1"/>
                </a:solidFill>
                <a:effectLst/>
                <a:latin typeface="Arial" pitchFamily="34" charset="0"/>
                <a:cs typeface="Arial" pitchFamily="34" charset="0"/>
              </a:rPr>
              <a:t>Shortens </a:t>
            </a:r>
            <a:r>
              <a:rPr lang="en-US" sz="1100" b="1" dirty="0" smtClean="0">
                <a:solidFill>
                  <a:schemeClr val="bg1"/>
                </a:solidFill>
                <a:effectLst/>
                <a:latin typeface="Arial" pitchFamily="34" charset="0"/>
                <a:cs typeface="Arial" pitchFamily="34" charset="0"/>
              </a:rPr>
              <a:t>payback </a:t>
            </a:r>
            <a:r>
              <a:rPr lang="en-US" sz="1100" b="1" dirty="0">
                <a:solidFill>
                  <a:schemeClr val="bg1"/>
                </a:solidFill>
                <a:effectLst/>
                <a:latin typeface="Arial" pitchFamily="34" charset="0"/>
                <a:cs typeface="Arial" pitchFamily="34" charset="0"/>
              </a:rPr>
              <a:t>with </a:t>
            </a:r>
            <a:r>
              <a:rPr lang="en-US" sz="1100" b="1" dirty="0" smtClean="0">
                <a:solidFill>
                  <a:schemeClr val="bg1"/>
                </a:solidFill>
                <a:effectLst/>
                <a:latin typeface="Arial" pitchFamily="34" charset="0"/>
                <a:cs typeface="Arial" pitchFamily="34" charset="0"/>
              </a:rPr>
              <a:t>first </a:t>
            </a:r>
            <a:r>
              <a:rPr lang="en-US" sz="1100" b="1" dirty="0">
                <a:solidFill>
                  <a:schemeClr val="bg1"/>
                </a:solidFill>
                <a:effectLst/>
                <a:latin typeface="Arial" pitchFamily="34" charset="0"/>
                <a:cs typeface="Arial" pitchFamily="34" charset="0"/>
              </a:rPr>
              <a:t>$200 </a:t>
            </a:r>
            <a:r>
              <a:rPr lang="en-US" sz="1100" b="1" dirty="0" smtClean="0">
                <a:solidFill>
                  <a:schemeClr val="bg1"/>
                </a:solidFill>
                <a:effectLst/>
                <a:latin typeface="Arial" pitchFamily="34" charset="0"/>
                <a:cs typeface="Arial" pitchFamily="34" charset="0"/>
              </a:rPr>
              <a:t/>
            </a:r>
            <a:br>
              <a:rPr lang="en-US" sz="1100" b="1" dirty="0" smtClean="0">
                <a:solidFill>
                  <a:schemeClr val="bg1"/>
                </a:solidFill>
                <a:effectLst/>
                <a:latin typeface="Arial" pitchFamily="34" charset="0"/>
                <a:cs typeface="Arial" pitchFamily="34" charset="0"/>
              </a:rPr>
            </a:br>
            <a:r>
              <a:rPr lang="en-US" sz="1100" b="1" dirty="0" smtClean="0">
                <a:solidFill>
                  <a:schemeClr val="bg1"/>
                </a:solidFill>
                <a:effectLst/>
                <a:latin typeface="Arial" pitchFamily="34" charset="0"/>
                <a:cs typeface="Arial" pitchFamily="34" charset="0"/>
              </a:rPr>
              <a:t>LED streetlight</a:t>
            </a:r>
            <a:endParaRPr lang="en-US" sz="1100" b="1" dirty="0">
              <a:solidFill>
                <a:schemeClr val="bg1"/>
              </a:solidFill>
              <a:effectLst/>
              <a:latin typeface="Arial" pitchFamily="34" charset="0"/>
              <a:cs typeface="Arial" pitchFamily="34" charset="0"/>
            </a:endParaRPr>
          </a:p>
        </p:txBody>
      </p:sp>
      <p:sp>
        <p:nvSpPr>
          <p:cNvPr id="52" name="Text Box 21"/>
          <p:cNvSpPr txBox="1">
            <a:spLocks noChangeArrowheads="1"/>
          </p:cNvSpPr>
          <p:nvPr/>
        </p:nvSpPr>
        <p:spPr bwMode="auto">
          <a:xfrm>
            <a:off x="6301157" y="3769552"/>
            <a:ext cx="948629" cy="1169551"/>
          </a:xfrm>
          <a:prstGeom prst="rect">
            <a:avLst/>
          </a:prstGeom>
          <a:noFill/>
          <a:ln w="9525">
            <a:noFill/>
            <a:miter lim="800000"/>
            <a:headEnd/>
            <a:tailEnd/>
          </a:ln>
        </p:spPr>
        <p:txBody>
          <a:bodyPr wrap="square">
            <a:spAutoFit/>
          </a:bodyPr>
          <a:lstStyle/>
          <a:p>
            <a:r>
              <a:rPr lang="en-US" sz="1400" b="1" dirty="0" smtClean="0">
                <a:solidFill>
                  <a:schemeClr val="bg1"/>
                </a:solidFill>
                <a:effectLst/>
                <a:latin typeface="Arial" pitchFamily="34" charset="0"/>
                <a:cs typeface="Arial" pitchFamily="34" charset="0"/>
              </a:rPr>
              <a:t>2012</a:t>
            </a:r>
            <a:endParaRPr lang="en-US" sz="1400" b="1" dirty="0">
              <a:solidFill>
                <a:schemeClr val="bg1"/>
              </a:solidFill>
              <a:effectLst/>
              <a:latin typeface="Arial" pitchFamily="34" charset="0"/>
              <a:cs typeface="Arial" pitchFamily="34" charset="0"/>
            </a:endParaRPr>
          </a:p>
          <a:p>
            <a:r>
              <a:rPr lang="en-US" sz="1400" b="1" dirty="0" smtClean="0">
                <a:solidFill>
                  <a:schemeClr val="bg1"/>
                </a:solidFill>
                <a:effectLst/>
                <a:latin typeface="Arial" pitchFamily="34" charset="0"/>
                <a:cs typeface="Arial" pitchFamily="34" charset="0"/>
              </a:rPr>
              <a:t>Industry Leading</a:t>
            </a:r>
            <a:br>
              <a:rPr lang="en-US" sz="1400" b="1" dirty="0" smtClean="0">
                <a:solidFill>
                  <a:schemeClr val="bg1"/>
                </a:solidFill>
                <a:effectLst/>
                <a:latin typeface="Arial" pitchFamily="34" charset="0"/>
                <a:cs typeface="Arial" pitchFamily="34" charset="0"/>
              </a:rPr>
            </a:br>
            <a:r>
              <a:rPr lang="en-US" sz="1400" b="1" dirty="0" smtClean="0">
                <a:solidFill>
                  <a:schemeClr val="bg1"/>
                </a:solidFill>
                <a:effectLst/>
                <a:latin typeface="Arial" pitchFamily="34" charset="0"/>
                <a:cs typeface="Arial" pitchFamily="34" charset="0"/>
              </a:rPr>
              <a:t>10-Year Warranty</a:t>
            </a:r>
            <a:endParaRPr lang="en-US" sz="1400" b="1" dirty="0">
              <a:solidFill>
                <a:schemeClr val="bg1"/>
              </a:solidFill>
              <a:effectLst/>
              <a:latin typeface="Arial" pitchFamily="34" charset="0"/>
              <a:cs typeface="Arial" pitchFamily="34" charset="0"/>
            </a:endParaRPr>
          </a:p>
        </p:txBody>
      </p:sp>
      <p:pic>
        <p:nvPicPr>
          <p:cNvPr id="56" name="Picture 55" descr="Bulb-No-Glow.png"/>
          <p:cNvPicPr>
            <a:picLocks noChangeAspect="1"/>
          </p:cNvPicPr>
          <p:nvPr/>
        </p:nvPicPr>
        <p:blipFill>
          <a:blip r:embed="rId16" cstate="email"/>
          <a:stretch>
            <a:fillRect/>
          </a:stretch>
        </p:blipFill>
        <p:spPr>
          <a:xfrm>
            <a:off x="8273142" y="919984"/>
            <a:ext cx="561417" cy="1000344"/>
          </a:xfrm>
          <a:prstGeom prst="rect">
            <a:avLst/>
          </a:prstGeom>
        </p:spPr>
      </p:pic>
      <p:sp>
        <p:nvSpPr>
          <p:cNvPr id="59" name="Text Box 12"/>
          <p:cNvSpPr txBox="1">
            <a:spLocks noChangeArrowheads="1"/>
          </p:cNvSpPr>
          <p:nvPr/>
        </p:nvSpPr>
        <p:spPr bwMode="auto">
          <a:xfrm>
            <a:off x="7821382" y="1731656"/>
            <a:ext cx="1322617" cy="1169551"/>
          </a:xfrm>
          <a:prstGeom prst="rect">
            <a:avLst/>
          </a:prstGeom>
          <a:noFill/>
          <a:ln w="9525">
            <a:noFill/>
            <a:miter lim="800000"/>
            <a:headEnd/>
            <a:tailEnd/>
          </a:ln>
        </p:spPr>
        <p:txBody>
          <a:bodyPr wrap="square">
            <a:spAutoFit/>
          </a:bodyPr>
          <a:lstStyle/>
          <a:p>
            <a:r>
              <a:rPr lang="en-US" sz="1400" b="1" dirty="0" smtClean="0">
                <a:solidFill>
                  <a:schemeClr val="bg1"/>
                </a:solidFill>
                <a:effectLst/>
                <a:latin typeface="Arial" pitchFamily="34" charset="0"/>
                <a:cs typeface="Arial" pitchFamily="34" charset="0"/>
              </a:rPr>
              <a:t>2013</a:t>
            </a:r>
            <a:endParaRPr lang="en-US" sz="1400" b="1" dirty="0">
              <a:solidFill>
                <a:schemeClr val="bg1"/>
              </a:solidFill>
              <a:effectLst/>
              <a:latin typeface="Arial" pitchFamily="34" charset="0"/>
              <a:cs typeface="Arial" pitchFamily="34" charset="0"/>
            </a:endParaRPr>
          </a:p>
          <a:p>
            <a:r>
              <a:rPr lang="en-US" sz="1400" b="1" dirty="0" smtClean="0">
                <a:solidFill>
                  <a:schemeClr val="bg1"/>
                </a:solidFill>
                <a:latin typeface="Arial" charset="0"/>
                <a:ea typeface="ＭＳ Ｐゴシック" pitchFamily="-4" charset="-128"/>
              </a:rPr>
              <a:t>The Biggest Thing </a:t>
            </a:r>
          </a:p>
          <a:p>
            <a:r>
              <a:rPr lang="en-US" sz="1400" b="1" dirty="0" smtClean="0">
                <a:solidFill>
                  <a:schemeClr val="bg1"/>
                </a:solidFill>
                <a:latin typeface="Arial" charset="0"/>
                <a:ea typeface="ＭＳ Ｐゴシック" pitchFamily="-4" charset="-128"/>
              </a:rPr>
              <a:t>Since the Lightbulb.™</a:t>
            </a:r>
          </a:p>
        </p:txBody>
      </p:sp>
      <p:pic>
        <p:nvPicPr>
          <p:cNvPr id="60" name="Picture 59" descr="Cree-LRP-38-051712-002[1].PNG"/>
          <p:cNvPicPr>
            <a:picLocks noChangeAspect="1"/>
          </p:cNvPicPr>
          <p:nvPr/>
        </p:nvPicPr>
        <p:blipFill>
          <a:blip r:embed="rId17" cstate="email"/>
          <a:stretch>
            <a:fillRect/>
          </a:stretch>
        </p:blipFill>
        <p:spPr>
          <a:xfrm>
            <a:off x="3734636" y="1373746"/>
            <a:ext cx="695321" cy="507545"/>
          </a:xfrm>
          <a:prstGeom prst="rect">
            <a:avLst/>
          </a:prstGeom>
        </p:spPr>
      </p:pic>
      <p:cxnSp>
        <p:nvCxnSpPr>
          <p:cNvPr id="61" name="Straight Connector 60"/>
          <p:cNvCxnSpPr/>
          <p:nvPr/>
        </p:nvCxnSpPr>
        <p:spPr bwMode="auto">
          <a:xfrm>
            <a:off x="159796" y="3281978"/>
            <a:ext cx="881552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63" name="Picture 62"/>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6224857" y="5028022"/>
            <a:ext cx="1057679" cy="569360"/>
          </a:xfrm>
          <a:prstGeom prst="rect">
            <a:avLst/>
          </a:prstGeom>
          <a:noFill/>
          <a:ln>
            <a:noFill/>
          </a:ln>
        </p:spPr>
      </p:pic>
      <p:pic>
        <p:nvPicPr>
          <p:cNvPr id="66" name="Picture 65" descr="LTG-AR24-Troffer-032013-002[1].PNG"/>
          <p:cNvPicPr>
            <a:picLocks noChangeAspect="1"/>
          </p:cNvPicPr>
          <p:nvPr/>
        </p:nvPicPr>
        <p:blipFill>
          <a:blip r:embed="rId19" cstate="email"/>
          <a:stretch>
            <a:fillRect/>
          </a:stretch>
        </p:blipFill>
        <p:spPr>
          <a:xfrm>
            <a:off x="7398690" y="3655371"/>
            <a:ext cx="961534" cy="552139"/>
          </a:xfrm>
          <a:prstGeom prst="rect">
            <a:avLst/>
          </a:prstGeom>
        </p:spPr>
      </p:pic>
      <p:sp>
        <p:nvSpPr>
          <p:cNvPr id="67" name="Text Box 12"/>
          <p:cNvSpPr txBox="1">
            <a:spLocks noChangeArrowheads="1"/>
          </p:cNvSpPr>
          <p:nvPr/>
        </p:nvSpPr>
        <p:spPr bwMode="auto">
          <a:xfrm>
            <a:off x="7288442" y="4006783"/>
            <a:ext cx="1060896" cy="769441"/>
          </a:xfrm>
          <a:prstGeom prst="rect">
            <a:avLst/>
          </a:prstGeom>
          <a:noFill/>
          <a:ln w="9525">
            <a:noFill/>
            <a:miter lim="800000"/>
            <a:headEnd/>
            <a:tailEnd/>
          </a:ln>
        </p:spPr>
        <p:txBody>
          <a:bodyPr wrap="square">
            <a:spAutoFit/>
          </a:bodyPr>
          <a:lstStyle/>
          <a:p>
            <a:r>
              <a:rPr lang="en-US" sz="1100" b="1" dirty="0" smtClean="0">
                <a:solidFill>
                  <a:schemeClr val="bg1"/>
                </a:solidFill>
                <a:effectLst/>
                <a:latin typeface="Arial" pitchFamily="34" charset="0"/>
                <a:cs typeface="Arial" pitchFamily="34" charset="0"/>
              </a:rPr>
              <a:t>2013</a:t>
            </a:r>
            <a:endParaRPr lang="en-US" sz="1100" b="1" dirty="0">
              <a:solidFill>
                <a:schemeClr val="bg1"/>
              </a:solidFill>
              <a:effectLst/>
              <a:latin typeface="Arial" pitchFamily="34" charset="0"/>
              <a:cs typeface="Arial" pitchFamily="34" charset="0"/>
            </a:endParaRPr>
          </a:p>
          <a:p>
            <a:r>
              <a:rPr lang="en-US" sz="1100" b="1" dirty="0" smtClean="0">
                <a:solidFill>
                  <a:schemeClr val="bg1"/>
                </a:solidFill>
                <a:effectLst/>
                <a:latin typeface="Arial" pitchFamily="34" charset="0"/>
                <a:cs typeface="Arial" pitchFamily="34" charset="0"/>
              </a:rPr>
              <a:t>New Luminous troffer</a:t>
            </a:r>
            <a:endParaRPr lang="en-US" sz="1100" b="1" dirty="0">
              <a:solidFill>
                <a:schemeClr val="bg1"/>
              </a:solidFill>
              <a:effectLst/>
              <a:latin typeface="Arial" pitchFamily="34" charset="0"/>
              <a:cs typeface="Arial" pitchFamily="34" charset="0"/>
            </a:endParaRPr>
          </a:p>
        </p:txBody>
      </p:sp>
      <p:pic>
        <p:nvPicPr>
          <p:cNvPr id="68" name="Picture 67" descr="SmartCast-Logo-White.jpg"/>
          <p:cNvPicPr>
            <a:picLocks noChangeAspect="1"/>
          </p:cNvPicPr>
          <p:nvPr/>
        </p:nvPicPr>
        <p:blipFill>
          <a:blip r:embed="rId20" cstate="email"/>
          <a:stretch>
            <a:fillRect/>
          </a:stretch>
        </p:blipFill>
        <p:spPr>
          <a:xfrm>
            <a:off x="7522469" y="5306784"/>
            <a:ext cx="1605201" cy="574955"/>
          </a:xfrm>
          <a:prstGeom prst="rect">
            <a:avLst/>
          </a:prstGeom>
        </p:spPr>
      </p:pic>
      <p:sp>
        <p:nvSpPr>
          <p:cNvPr id="70" name="TextBox 69"/>
          <p:cNvSpPr txBox="1"/>
          <p:nvPr/>
        </p:nvSpPr>
        <p:spPr>
          <a:xfrm>
            <a:off x="8294194" y="3328179"/>
            <a:ext cx="1004887" cy="276999"/>
          </a:xfrm>
          <a:prstGeom prst="rect">
            <a:avLst/>
          </a:prstGeom>
          <a:noFill/>
        </p:spPr>
        <p:txBody>
          <a:bodyPr wrap="square" lIns="0" tIns="0" rIns="0" bIns="0" rtlCol="0">
            <a:spAutoFit/>
          </a:bodyPr>
          <a:lstStyle/>
          <a:p>
            <a:pPr algn="ctr"/>
            <a:r>
              <a:rPr lang="en-US" sz="1800" dirty="0" smtClean="0">
                <a:solidFill>
                  <a:schemeClr val="bg1"/>
                </a:solidFill>
                <a:latin typeface="Arial Narrow" pitchFamily="34" charset="0"/>
              </a:rPr>
              <a:t>’14</a:t>
            </a:r>
            <a:endParaRPr lang="en-US" sz="1800" dirty="0">
              <a:solidFill>
                <a:schemeClr val="bg1"/>
              </a:solidFill>
              <a:latin typeface="Arial Narrow" pitchFamily="34" charset="0"/>
            </a:endParaRPr>
          </a:p>
        </p:txBody>
      </p:sp>
      <p:cxnSp>
        <p:nvCxnSpPr>
          <p:cNvPr id="71" name="Elbow Connector 70"/>
          <p:cNvCxnSpPr/>
          <p:nvPr/>
        </p:nvCxnSpPr>
        <p:spPr bwMode="auto">
          <a:xfrm rot="16200000" flipH="1">
            <a:off x="8509786" y="3144116"/>
            <a:ext cx="668741" cy="28660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sp>
        <p:nvSpPr>
          <p:cNvPr id="72" name="Text Box 12"/>
          <p:cNvSpPr txBox="1">
            <a:spLocks noChangeArrowheads="1"/>
          </p:cNvSpPr>
          <p:nvPr/>
        </p:nvSpPr>
        <p:spPr bwMode="auto">
          <a:xfrm>
            <a:off x="7924788" y="4306123"/>
            <a:ext cx="1208314" cy="954107"/>
          </a:xfrm>
          <a:prstGeom prst="rect">
            <a:avLst/>
          </a:prstGeom>
          <a:noFill/>
          <a:ln w="9525">
            <a:noFill/>
            <a:miter lim="800000"/>
            <a:headEnd/>
            <a:tailEnd/>
          </a:ln>
        </p:spPr>
        <p:txBody>
          <a:bodyPr wrap="square">
            <a:spAutoFit/>
          </a:bodyPr>
          <a:lstStyle/>
          <a:p>
            <a:pPr algn="r"/>
            <a:r>
              <a:rPr lang="en-US" sz="1400" b="1" dirty="0" smtClean="0">
                <a:solidFill>
                  <a:schemeClr val="bg1"/>
                </a:solidFill>
                <a:effectLst/>
                <a:latin typeface="Arial" pitchFamily="34" charset="0"/>
                <a:cs typeface="Arial" pitchFamily="34" charset="0"/>
              </a:rPr>
              <a:t>2014</a:t>
            </a:r>
            <a:endParaRPr lang="en-US" sz="1400" b="1" dirty="0">
              <a:solidFill>
                <a:schemeClr val="bg1"/>
              </a:solidFill>
              <a:effectLst/>
              <a:latin typeface="Arial" pitchFamily="34" charset="0"/>
              <a:cs typeface="Arial" pitchFamily="34" charset="0"/>
            </a:endParaRPr>
          </a:p>
          <a:p>
            <a:pPr algn="r"/>
            <a:r>
              <a:rPr lang="en-US" sz="1400" b="1" dirty="0" smtClean="0">
                <a:solidFill>
                  <a:schemeClr val="bg1"/>
                </a:solidFill>
                <a:latin typeface="Arial" charset="0"/>
                <a:ea typeface="ＭＳ Ｐゴシック" pitchFamily="-4" charset="-128"/>
              </a:rPr>
              <a:t>Cree Takes Control of Controls</a:t>
            </a:r>
          </a:p>
        </p:txBody>
      </p:sp>
    </p:spTree>
    <p:extLst>
      <p:ext uri="{BB962C8B-B14F-4D97-AF65-F5344CB8AC3E}">
        <p14:creationId xmlns:p14="http://schemas.microsoft.com/office/powerpoint/2010/main" val="1607690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14400"/>
          </a:xfrm>
        </p:spPr>
        <p:txBody>
          <a:bodyPr>
            <a:normAutofit fontScale="90000"/>
          </a:bodyPr>
          <a:lstStyle/>
          <a:p>
            <a:r>
              <a:rPr lang="en-US" u="sng" dirty="0" smtClean="0">
                <a:solidFill>
                  <a:schemeClr val="tx2"/>
                </a:solidFill>
              </a:rPr>
              <a:t>US Manufacturing and Cree Processes</a:t>
            </a:r>
            <a:endParaRPr lang="en-US" u="sng" dirty="0">
              <a:solidFill>
                <a:schemeClr val="tx2"/>
              </a:solidFill>
            </a:endParaRPr>
          </a:p>
        </p:txBody>
      </p:sp>
      <p:sp>
        <p:nvSpPr>
          <p:cNvPr id="3" name="Content Placeholder 2"/>
          <p:cNvSpPr>
            <a:spLocks noGrp="1"/>
          </p:cNvSpPr>
          <p:nvPr>
            <p:ph idx="1"/>
          </p:nvPr>
        </p:nvSpPr>
        <p:spPr>
          <a:xfrm>
            <a:off x="381000" y="1066800"/>
            <a:ext cx="8229600" cy="1543049"/>
          </a:xfrm>
        </p:spPr>
        <p:txBody>
          <a:bodyPr>
            <a:normAutofit/>
          </a:bodyPr>
          <a:lstStyle/>
          <a:p>
            <a:r>
              <a:rPr lang="en-US" sz="2400" dirty="0" smtClean="0">
                <a:solidFill>
                  <a:schemeClr val="tx2"/>
                </a:solidFill>
              </a:rPr>
              <a:t>Cree Racine, WI Facility (American Made)</a:t>
            </a:r>
          </a:p>
          <a:p>
            <a:r>
              <a:rPr lang="en-US" sz="2400" dirty="0" smtClean="0">
                <a:solidFill>
                  <a:schemeClr val="tx2"/>
                </a:solidFill>
              </a:rPr>
              <a:t>ISO 90001</a:t>
            </a:r>
          </a:p>
          <a:p>
            <a:pPr lvl="0"/>
            <a:r>
              <a:rPr lang="en-US" sz="2400" dirty="0" smtClean="0">
                <a:solidFill>
                  <a:schemeClr val="tx2"/>
                </a:solidFill>
              </a:rPr>
              <a:t>Internal Quality Auditing for Products, Processes and System</a:t>
            </a:r>
          </a:p>
        </p:txBody>
      </p:sp>
      <p:pic>
        <p:nvPicPr>
          <p:cNvPr id="4" name="Picture 3" descr="Cree Factory.png"/>
          <p:cNvPicPr>
            <a:picLocks noChangeAspect="1"/>
          </p:cNvPicPr>
          <p:nvPr/>
        </p:nvPicPr>
        <p:blipFill>
          <a:blip r:embed="rId3" cstate="print"/>
          <a:stretch>
            <a:fillRect/>
          </a:stretch>
        </p:blipFill>
        <p:spPr>
          <a:xfrm>
            <a:off x="614856" y="2806807"/>
            <a:ext cx="3926764" cy="2613084"/>
          </a:xfrm>
          <a:prstGeom prst="rect">
            <a:avLst/>
          </a:prstGeom>
        </p:spPr>
      </p:pic>
      <p:pic>
        <p:nvPicPr>
          <p:cNvPr id="5" name="Picture 4" descr="4ef503a551e00_preview-300.jpg"/>
          <p:cNvPicPr>
            <a:picLocks noChangeAspect="1"/>
          </p:cNvPicPr>
          <p:nvPr/>
        </p:nvPicPr>
        <p:blipFill>
          <a:blip r:embed="rId4" cstate="print"/>
          <a:stretch>
            <a:fillRect/>
          </a:stretch>
        </p:blipFill>
        <p:spPr>
          <a:xfrm>
            <a:off x="4934607" y="2822028"/>
            <a:ext cx="2784124" cy="2617076"/>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normAutofit fontScale="90000"/>
          </a:bodyPr>
          <a:lstStyle/>
          <a:p>
            <a:r>
              <a:rPr lang="en-US" kern="1200" dirty="0">
                <a:solidFill>
                  <a:schemeClr val="bg1"/>
                </a:solidFill>
                <a:latin typeface="Helvetica" pitchFamily="34" charset="0"/>
                <a:cs typeface="Adobe Arabic" pitchFamily="18" charset="-78"/>
              </a:rPr>
              <a:t>The Cree LED Lighting Difference</a:t>
            </a:r>
            <a:endParaRPr lang="en-US" dirty="0"/>
          </a:p>
        </p:txBody>
      </p:sp>
      <p:sp>
        <p:nvSpPr>
          <p:cNvPr id="3" name="Content Placeholder 2"/>
          <p:cNvSpPr txBox="1">
            <a:spLocks/>
          </p:cNvSpPr>
          <p:nvPr/>
        </p:nvSpPr>
        <p:spPr bwMode="auto">
          <a:xfrm>
            <a:off x="292094" y="1676400"/>
            <a:ext cx="885190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285750" indent="-285750" algn="l" rtl="0" eaLnBrk="0" fontAlgn="base" hangingPunct="0">
              <a:spcBef>
                <a:spcPts val="0"/>
              </a:spcBef>
              <a:spcAft>
                <a:spcPts val="800"/>
              </a:spcAft>
              <a:buClrTx/>
              <a:buChar char="•"/>
              <a:defRPr sz="1800">
                <a:solidFill>
                  <a:srgbClr val="000000"/>
                </a:solidFill>
                <a:latin typeface="Arial"/>
                <a:ea typeface="ＭＳ Ｐゴシック" charset="0"/>
                <a:cs typeface="Arial"/>
              </a:defRPr>
            </a:lvl1pPr>
            <a:lvl2pPr marL="628650" indent="-285750" algn="l" rtl="0" eaLnBrk="0" fontAlgn="base" hangingPunct="0">
              <a:spcBef>
                <a:spcPts val="0"/>
              </a:spcBef>
              <a:spcAft>
                <a:spcPts val="800"/>
              </a:spcAft>
              <a:buClrTx/>
              <a:buChar char="–"/>
              <a:defRPr sz="1800">
                <a:solidFill>
                  <a:srgbClr val="000000"/>
                </a:solidFill>
                <a:latin typeface="Arial"/>
                <a:ea typeface="ＭＳ Ｐゴシック" charset="0"/>
                <a:cs typeface="Arial"/>
              </a:defRPr>
            </a:lvl2pPr>
            <a:lvl3pPr marL="973138" indent="-287338" algn="l" rtl="0" eaLnBrk="0" fontAlgn="base" hangingPunct="0">
              <a:spcBef>
                <a:spcPts val="0"/>
              </a:spcBef>
              <a:spcAft>
                <a:spcPts val="800"/>
              </a:spcAft>
              <a:buClrTx/>
              <a:buChar char="•"/>
              <a:defRPr sz="1800">
                <a:solidFill>
                  <a:srgbClr val="000000"/>
                </a:solidFill>
                <a:latin typeface="Arial"/>
                <a:ea typeface="ＭＳ Ｐゴシック" charset="0"/>
                <a:cs typeface="Arial"/>
              </a:defRPr>
            </a:lvl3pPr>
            <a:lvl4pPr marL="1317625" indent="-288925" algn="l" rtl="0" eaLnBrk="0" fontAlgn="base" hangingPunct="0">
              <a:spcBef>
                <a:spcPts val="0"/>
              </a:spcBef>
              <a:spcAft>
                <a:spcPts val="800"/>
              </a:spcAft>
              <a:buClrTx/>
              <a:buChar char="–"/>
              <a:defRPr sz="1800">
                <a:solidFill>
                  <a:srgbClr val="000000"/>
                </a:solidFill>
                <a:latin typeface="Arial"/>
                <a:ea typeface="ＭＳ Ｐゴシック" charset="0"/>
                <a:cs typeface="Arial"/>
              </a:defRPr>
            </a:lvl4pPr>
            <a:lvl5pPr marL="1600200" indent="-228600" algn="l" rtl="0" eaLnBrk="0" fontAlgn="base" hangingPunct="0">
              <a:spcBef>
                <a:spcPts val="0"/>
              </a:spcBef>
              <a:spcAft>
                <a:spcPts val="800"/>
              </a:spcAft>
              <a:buClrTx/>
              <a:buChar char="»"/>
              <a:defRPr sz="1800">
                <a:solidFill>
                  <a:srgbClr val="000000"/>
                </a:solidFill>
                <a:latin typeface="Arial"/>
                <a:ea typeface="ＭＳ Ｐゴシック" charset="0"/>
                <a:cs typeface="Arial"/>
              </a:defRPr>
            </a:lvl5pPr>
            <a:lvl6pPr marL="2228850" indent="-228600" algn="l" rtl="0" fontAlgn="base">
              <a:spcBef>
                <a:spcPct val="20000"/>
              </a:spcBef>
              <a:spcAft>
                <a:spcPct val="0"/>
              </a:spcAft>
              <a:buChar char="»"/>
              <a:defRPr sz="1400" b="1">
                <a:solidFill>
                  <a:srgbClr val="435683"/>
                </a:solidFill>
                <a:latin typeface="+mn-lt"/>
                <a:ea typeface="+mn-ea"/>
              </a:defRPr>
            </a:lvl6pPr>
            <a:lvl7pPr marL="2686050" indent="-228600" algn="l" rtl="0" fontAlgn="base">
              <a:spcBef>
                <a:spcPct val="20000"/>
              </a:spcBef>
              <a:spcAft>
                <a:spcPct val="0"/>
              </a:spcAft>
              <a:buChar char="»"/>
              <a:defRPr sz="1400" b="1">
                <a:solidFill>
                  <a:srgbClr val="435683"/>
                </a:solidFill>
                <a:latin typeface="+mn-lt"/>
                <a:ea typeface="+mn-ea"/>
              </a:defRPr>
            </a:lvl7pPr>
            <a:lvl8pPr marL="3143250" indent="-228600" algn="l" rtl="0" fontAlgn="base">
              <a:spcBef>
                <a:spcPct val="20000"/>
              </a:spcBef>
              <a:spcAft>
                <a:spcPct val="0"/>
              </a:spcAft>
              <a:buChar char="»"/>
              <a:defRPr sz="1400" b="1">
                <a:solidFill>
                  <a:srgbClr val="435683"/>
                </a:solidFill>
                <a:latin typeface="+mn-lt"/>
                <a:ea typeface="+mn-ea"/>
              </a:defRPr>
            </a:lvl8pPr>
            <a:lvl9pPr marL="3600450" indent="-228600" algn="l" rtl="0" fontAlgn="base">
              <a:spcBef>
                <a:spcPct val="20000"/>
              </a:spcBef>
              <a:spcAft>
                <a:spcPct val="0"/>
              </a:spcAft>
              <a:buChar char="»"/>
              <a:defRPr sz="1400" b="1">
                <a:solidFill>
                  <a:srgbClr val="435683"/>
                </a:solidFill>
                <a:latin typeface="+mn-lt"/>
                <a:ea typeface="+mn-ea"/>
              </a:defRPr>
            </a:lvl9pPr>
          </a:lstStyle>
          <a:p>
            <a:pPr marL="287338" lvl="1" indent="-287338" defTabSz="911912">
              <a:spcBef>
                <a:spcPts val="600"/>
              </a:spcBef>
              <a:spcAft>
                <a:spcPts val="600"/>
              </a:spcAft>
              <a:buSzPct val="100000"/>
              <a:buFont typeface="Arial" pitchFamily="34" charset="0"/>
              <a:buChar char="•"/>
              <a:defRPr/>
            </a:pPr>
            <a:r>
              <a:rPr lang="en-US" sz="2000" b="1" dirty="0" smtClean="0">
                <a:solidFill>
                  <a:schemeClr val="tx2"/>
                </a:solidFill>
              </a:rPr>
              <a:t>25+ years </a:t>
            </a:r>
            <a:r>
              <a:rPr lang="en-US" sz="2000" dirty="0" smtClean="0">
                <a:solidFill>
                  <a:schemeClr val="tx2"/>
                </a:solidFill>
              </a:rPr>
              <a:t>of pioneering innovation and no distractions from other lighting technologies – Cree is </a:t>
            </a:r>
            <a:r>
              <a:rPr lang="en-US" sz="2000" b="1" dirty="0" smtClean="0">
                <a:solidFill>
                  <a:schemeClr val="tx2"/>
                </a:solidFill>
              </a:rPr>
              <a:t>completely dedicated </a:t>
            </a:r>
            <a:r>
              <a:rPr lang="en-US" sz="2000" dirty="0" smtClean="0">
                <a:solidFill>
                  <a:schemeClr val="tx2"/>
                </a:solidFill>
              </a:rPr>
              <a:t>to LED lighting</a:t>
            </a:r>
          </a:p>
          <a:p>
            <a:pPr marL="287338" lvl="1" indent="-287338" defTabSz="911912">
              <a:spcBef>
                <a:spcPts val="600"/>
              </a:spcBef>
              <a:spcAft>
                <a:spcPts val="600"/>
              </a:spcAft>
              <a:buClr>
                <a:schemeClr val="bg1">
                  <a:lumMod val="65000"/>
                </a:schemeClr>
              </a:buClr>
              <a:buSzPct val="100000"/>
              <a:buFont typeface="Arial" pitchFamily="34" charset="0"/>
              <a:buChar char="•"/>
              <a:defRPr/>
            </a:pPr>
            <a:r>
              <a:rPr lang="en-US" sz="2000" b="1" kern="0" dirty="0" smtClean="0">
                <a:solidFill>
                  <a:schemeClr val="tx2"/>
                </a:solidFill>
              </a:rPr>
              <a:t>Cree’s v</a:t>
            </a:r>
            <a:r>
              <a:rPr lang="en-US" sz="2000" b="1" dirty="0" smtClean="0">
                <a:solidFill>
                  <a:schemeClr val="tx2"/>
                </a:solidFill>
                <a:ea typeface="Helvetica" charset="0"/>
                <a:cs typeface="Helvetica" charset="0"/>
                <a:sym typeface="Helvetica" charset="0"/>
              </a:rPr>
              <a:t>ertical integration </a:t>
            </a:r>
            <a:r>
              <a:rPr lang="en-US" sz="2000" dirty="0" smtClean="0">
                <a:solidFill>
                  <a:schemeClr val="tx2"/>
                </a:solidFill>
                <a:ea typeface="Helvetica" charset="0"/>
                <a:cs typeface="Helvetica" charset="0"/>
                <a:sym typeface="Helvetica" charset="0"/>
              </a:rPr>
              <a:t>enables end-to-end development optimization</a:t>
            </a:r>
            <a:endParaRPr lang="en-US" sz="2000" dirty="0" smtClean="0">
              <a:solidFill>
                <a:schemeClr val="tx2"/>
              </a:solidFill>
            </a:endParaRPr>
          </a:p>
          <a:p>
            <a:pPr marL="342900" lvl="1" indent="-342900" defTabSz="911912">
              <a:spcBef>
                <a:spcPts val="600"/>
              </a:spcBef>
              <a:spcAft>
                <a:spcPts val="600"/>
              </a:spcAft>
              <a:buClr>
                <a:schemeClr val="bg1"/>
              </a:buClr>
              <a:buSzPct val="100000"/>
              <a:buFont typeface="Arial" pitchFamily="34" charset="0"/>
              <a:buChar char="•"/>
              <a:defRPr/>
            </a:pPr>
            <a:r>
              <a:rPr lang="en-US" sz="2000" dirty="0" smtClean="0">
                <a:solidFill>
                  <a:schemeClr val="tx2"/>
                </a:solidFill>
              </a:rPr>
              <a:t>Our </a:t>
            </a:r>
            <a:r>
              <a:rPr lang="en-US" sz="2000" b="1" dirty="0" smtClean="0">
                <a:solidFill>
                  <a:schemeClr val="tx2"/>
                </a:solidFill>
              </a:rPr>
              <a:t>10-year limited warranty </a:t>
            </a:r>
            <a:r>
              <a:rPr lang="en-US" sz="2000" dirty="0" smtClean="0">
                <a:solidFill>
                  <a:schemeClr val="tx2"/>
                </a:solidFill>
              </a:rPr>
              <a:t>underscores Cree’s commitment to the long-term performance and reliability of our products.</a:t>
            </a:r>
            <a:endParaRPr lang="en-US" sz="2000" dirty="0" smtClean="0">
              <a:solidFill>
                <a:schemeClr val="tx2"/>
              </a:solidFill>
              <a:latin typeface="Helvetica" charset="0"/>
              <a:ea typeface="Helvetica" charset="0"/>
              <a:cs typeface="Helvetica" charset="0"/>
              <a:sym typeface="Helvetica"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38400" y="3810000"/>
            <a:ext cx="4563531" cy="2456483"/>
          </a:xfrm>
          <a:prstGeom prst="rect">
            <a:avLst/>
          </a:prstGeom>
          <a:solidFill>
            <a:schemeClr val="tx2"/>
          </a:solidFill>
          <a:effectLst>
            <a:reflection blurRad="6350" stA="20000" endPos="35000" dir="5400000" sy="-100000" algn="bl" rotWithShape="0"/>
          </a:effectLst>
        </p:spPr>
      </p:pic>
    </p:spTree>
    <p:extLst>
      <p:ext uri="{BB962C8B-B14F-4D97-AF65-F5344CB8AC3E}">
        <p14:creationId xmlns:p14="http://schemas.microsoft.com/office/powerpoint/2010/main" val="215154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1352</Words>
  <Application>Microsoft Office PowerPoint</Application>
  <PresentationFormat>On-screen Show (4:3)</PresentationFormat>
  <Paragraphs>266</Paragraphs>
  <Slides>48</Slides>
  <Notes>18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November 13, 2014</vt:lpstr>
      <vt:lpstr>Major Opportunity to Change the World!</vt:lpstr>
      <vt:lpstr>Major Opportunity to Change the World!</vt:lpstr>
      <vt:lpstr>CREE Company Mission and Market Leadership</vt:lpstr>
      <vt:lpstr>Cree Company Overview</vt:lpstr>
      <vt:lpstr>R&amp;D Investments</vt:lpstr>
      <vt:lpstr>Cree’s History of LED Lighting Leadership</vt:lpstr>
      <vt:lpstr>US Manufacturing and Cree Processes</vt:lpstr>
      <vt:lpstr>The Cree LED Lighting Difference</vt:lpstr>
      <vt:lpstr>DeltaGuard®</vt:lpstr>
      <vt:lpstr>Boston Logan (before) </vt:lpstr>
      <vt:lpstr>Boston Logan (during) </vt:lpstr>
      <vt:lpstr>Boston Logan (after)</vt:lpstr>
      <vt:lpstr>Healthcare Before (Fresno) </vt:lpstr>
      <vt:lpstr>Healthcare after</vt:lpstr>
      <vt:lpstr>Hollywood Blvd. </vt:lpstr>
      <vt:lpstr>Retail Grocery parking lot</vt:lpstr>
      <vt:lpstr>Fort Irwin - Barstow, CA</vt:lpstr>
      <vt:lpstr>Edge HO High Mast Applications</vt:lpstr>
      <vt:lpstr>The EDGE HO – High Mast Replacement</vt:lpstr>
      <vt:lpstr>Train Station, Minnesota</vt:lpstr>
      <vt:lpstr>Bridge, Italy</vt:lpstr>
      <vt:lpstr>PowerPoint Presentation</vt:lpstr>
      <vt:lpstr>Retail Center on low</vt:lpstr>
      <vt:lpstr>Retail Center - on high</vt:lpstr>
      <vt:lpstr>Backlight control…</vt:lpstr>
      <vt:lpstr>TSP Transportation Mount Tunnel Luminaire</vt:lpstr>
      <vt:lpstr>PowerPoint Presentation</vt:lpstr>
      <vt:lpstr>PowerPoint Presentation</vt:lpstr>
      <vt:lpstr>PowerPoint Presentation</vt:lpstr>
      <vt:lpstr>Design to IESNA recommendations</vt:lpstr>
      <vt:lpstr>Vertical Integration Has Advantages</vt:lpstr>
      <vt:lpstr>Control of all the Building Blocks</vt:lpstr>
      <vt:lpstr>Cree Vertical Integration Advantage in Street Lighting</vt:lpstr>
      <vt:lpstr>PowerPoint Presentation</vt:lpstr>
      <vt:lpstr>PowerPoint Presentation</vt:lpstr>
      <vt:lpstr>PowerPoint Presentation</vt:lpstr>
      <vt:lpstr>Major Street Lighting Project Partnerships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Cree,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05, 2014</dc:title>
  <dc:creator>Thomas Engel</dc:creator>
  <cp:lastModifiedBy>Jewel Snavely</cp:lastModifiedBy>
  <cp:revision>55</cp:revision>
  <dcterms:created xsi:type="dcterms:W3CDTF">2014-08-04T17:09:41Z</dcterms:created>
  <dcterms:modified xsi:type="dcterms:W3CDTF">2014-11-03T15:49:19Z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2097929682</vt:i4>
  </property>
  <property fmtid="{D5CDD505-2E9C-101B-9397-08002B2CF9AE}" pid="3" name="_NewReviewCycle">
    <vt:lpwstr/>
  </property>
  <property fmtid="{D5CDD505-2E9C-101B-9397-08002B2CF9AE}" pid="4" name="_EmailSubject">
    <vt:lpwstr>Central Coast Sustainability summit speaker logistics</vt:lpwstr>
  </property>
  <property fmtid="{D5CDD505-2E9C-101B-9397-08002B2CF9AE}" pid="5" name="_AuthorEmail">
    <vt:lpwstr>Thomas_Engel@cree.com</vt:lpwstr>
  </property>
  <property fmtid="{D5CDD505-2E9C-101B-9397-08002B2CF9AE}" pid="6" name="_AuthorEmailDisplayName">
    <vt:lpwstr>Thomas Engel</vt:lpwstr>
  </property>
</Properties>
</file>