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6"/>
  </p:notesMasterIdLst>
  <p:sldIdLst>
    <p:sldId id="256" r:id="rId7"/>
    <p:sldId id="273" r:id="rId8"/>
    <p:sldId id="275" r:id="rId9"/>
    <p:sldId id="274" r:id="rId10"/>
    <p:sldId id="269" r:id="rId11"/>
    <p:sldId id="276" r:id="rId12"/>
    <p:sldId id="262" r:id="rId13"/>
    <p:sldId id="280" r:id="rId14"/>
    <p:sldId id="281" r:id="rId15"/>
    <p:sldId id="266" r:id="rId16"/>
    <p:sldId id="267" r:id="rId17"/>
    <p:sldId id="282" r:id="rId18"/>
    <p:sldId id="272" r:id="rId19"/>
    <p:sldId id="283" r:id="rId20"/>
    <p:sldId id="284" r:id="rId21"/>
    <p:sldId id="263" r:id="rId22"/>
    <p:sldId id="264" r:id="rId23"/>
    <p:sldId id="265" r:id="rId24"/>
    <p:sldId id="285" r:id="rId25"/>
    <p:sldId id="270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00"/>
    <a:srgbClr val="9A550A"/>
    <a:srgbClr val="955705"/>
    <a:srgbClr val="FCE77C"/>
    <a:srgbClr val="CFD2A4"/>
    <a:srgbClr val="A7AD57"/>
    <a:srgbClr val="2C8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300" y="-12"/>
      </p:cViewPr>
      <p:guideLst>
        <p:guide orient="horz" pos="2160"/>
        <p:guide pos="5328"/>
        <p:guide pos="4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3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Use Categories</c:v>
                </c:pt>
              </c:strCache>
            </c:strRef>
          </c:tx>
          <c:dLbls>
            <c:dLbl>
              <c:idx val="0"/>
              <c:layout>
                <c:manualLayout>
                  <c:x val="1.6118637743811441E-2"/>
                  <c:y val="-8.59132048149152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332406978533544E-4"/>
                  <c:y val="-0.1813218390804597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973122844938508E-2"/>
                  <c:y val="-4.733731559417143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Plug and Process Load</c:v>
                </c:pt>
                <c:pt idx="1">
                  <c:v>Mechanical Load</c:v>
                </c:pt>
                <c:pt idx="2">
                  <c:v>Lighting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0.33000000000000024</c:v>
                </c:pt>
                <c:pt idx="1">
                  <c:v>0.33000000000000024</c:v>
                </c:pt>
                <c:pt idx="2">
                  <c:v>0.33000000000000024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Use Categories</c:v>
                </c:pt>
              </c:strCache>
            </c:strRef>
          </c:tx>
          <c:dLbls>
            <c:dLbl>
              <c:idx val="0"/>
              <c:layout>
                <c:manualLayout>
                  <c:x val="1.6118637743811441E-2"/>
                  <c:y val="-8.59132048149152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332406978533512E-4"/>
                  <c:y val="-0.1813218390804597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973122844938505E-2"/>
                  <c:y val="-4.733731559417141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Plug and Process Load</c:v>
                </c:pt>
                <c:pt idx="1">
                  <c:v>Mechanical Load</c:v>
                </c:pt>
                <c:pt idx="2">
                  <c:v>Lighting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0.33000000000000013</c:v>
                </c:pt>
                <c:pt idx="1">
                  <c:v>0.33000000000000013</c:v>
                </c:pt>
                <c:pt idx="2">
                  <c:v>0.33000000000000013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Use Categories</c:v>
                </c:pt>
              </c:strCache>
            </c:strRef>
          </c:tx>
          <c:dLbls>
            <c:dLbl>
              <c:idx val="0"/>
              <c:layout>
                <c:manualLayout>
                  <c:x val="1.6118637743811441E-2"/>
                  <c:y val="-8.591320481491523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332406978533533E-4"/>
                  <c:y val="-0.18132183908045976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Mechanical Load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973122844938506E-2"/>
                  <c:y val="-4.733731559417141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Plug and Process Load</c:v>
                </c:pt>
                <c:pt idx="1">
                  <c:v>Mechanical Load</c:v>
                </c:pt>
                <c:pt idx="2">
                  <c:v>Lighting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0.33000000000000024</c:v>
                </c:pt>
                <c:pt idx="1">
                  <c:v>0.33000000000000024</c:v>
                </c:pt>
                <c:pt idx="2">
                  <c:v>0.33000000000000024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Use Categories</c:v>
                </c:pt>
              </c:strCache>
            </c:strRef>
          </c:tx>
          <c:dLbls>
            <c:dLbl>
              <c:idx val="0"/>
              <c:layout>
                <c:manualLayout>
                  <c:x val="1.6118637743811441E-2"/>
                  <c:y val="-8.591320481491521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332406978533544E-4"/>
                  <c:y val="-0.1813218390804597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973122844938508E-2"/>
                  <c:y val="-4.733731559417141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Plug and Process Load</c:v>
                </c:pt>
                <c:pt idx="1">
                  <c:v>Mechanical Load</c:v>
                </c:pt>
                <c:pt idx="2">
                  <c:v>Lighting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0.33000000000000035</c:v>
                </c:pt>
                <c:pt idx="1">
                  <c:v>0.33000000000000035</c:v>
                </c:pt>
                <c:pt idx="2">
                  <c:v>0.33000000000000035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Use Categories</c:v>
                </c:pt>
              </c:strCache>
            </c:strRef>
          </c:tx>
          <c:dLbls>
            <c:dLbl>
              <c:idx val="0"/>
              <c:layout>
                <c:manualLayout>
                  <c:x val="1.6118637743811441E-2"/>
                  <c:y val="-8.59132048149151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332406978533566E-4"/>
                  <c:y val="-0.18132183908045976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Mechanical Load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973122844938512E-2"/>
                  <c:y val="-4.733731559417141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Plug and Process Load</c:v>
                </c:pt>
                <c:pt idx="1">
                  <c:v>Mechanical Load</c:v>
                </c:pt>
                <c:pt idx="2">
                  <c:v>Lighting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0.3300000000000004</c:v>
                </c:pt>
                <c:pt idx="1">
                  <c:v>0.3300000000000004</c:v>
                </c:pt>
                <c:pt idx="2">
                  <c:v>0.3300000000000004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0.40931</cdr:x>
      <cdr:y>0.27694</cdr:y>
    </cdr:from>
    <cdr:to>
      <cdr:x>0.62343</cdr:x>
      <cdr:y>0.42108</cdr:y>
    </cdr:to>
    <cdr:sp macro="" textlink="">
      <cdr:nvSpPr>
        <cdr:cNvPr id="2" name="Right Arrow 1"/>
        <cdr:cNvSpPr/>
      </cdr:nvSpPr>
      <cdr:spPr>
        <a:xfrm xmlns:a="http://schemas.openxmlformats.org/drawingml/2006/main" rot="1039587">
          <a:off x="3181301" y="1223960"/>
          <a:ext cx="1664208" cy="637032"/>
        </a:xfrm>
        <a:prstGeom xmlns:a="http://schemas.openxmlformats.org/drawingml/2006/main" prst="rightArrow">
          <a:avLst>
            <a:gd name="adj1" fmla="val 53527"/>
            <a:gd name="adj2" fmla="val 50000"/>
          </a:avLst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0.59146</cdr:x>
      <cdr:y>0.46647</cdr:y>
    </cdr:from>
    <cdr:to>
      <cdr:x>0.67342</cdr:x>
      <cdr:y>0.73228</cdr:y>
    </cdr:to>
    <cdr:sp macro="" textlink="">
      <cdr:nvSpPr>
        <cdr:cNvPr id="2" name="Right Arrow 1"/>
        <cdr:cNvSpPr/>
      </cdr:nvSpPr>
      <cdr:spPr>
        <a:xfrm xmlns:a="http://schemas.openxmlformats.org/drawingml/2006/main" rot="7226280">
          <a:off x="4328211" y="2330469"/>
          <a:ext cx="1174761" cy="637041"/>
        </a:xfrm>
        <a:prstGeom xmlns:a="http://schemas.openxmlformats.org/drawingml/2006/main" prst="rightArrow">
          <a:avLst>
            <a:gd name="adj1" fmla="val 53527"/>
            <a:gd name="adj2" fmla="val 50000"/>
          </a:avLst>
        </a:prstGeom>
        <a:solidFill xmlns:a="http://schemas.openxmlformats.org/drawingml/2006/main">
          <a:srgbClr val="FFCC00"/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0.41499</cdr:x>
      <cdr:y>0.25957</cdr:y>
    </cdr:from>
    <cdr:to>
      <cdr:x>0.49695</cdr:x>
      <cdr:y>0.52538</cdr:y>
    </cdr:to>
    <cdr:sp macro="" textlink="">
      <cdr:nvSpPr>
        <cdr:cNvPr id="2" name="Right Arrow 1"/>
        <cdr:cNvSpPr/>
      </cdr:nvSpPr>
      <cdr:spPr>
        <a:xfrm xmlns:a="http://schemas.openxmlformats.org/drawingml/2006/main" rot="7226280">
          <a:off x="2956602" y="1416079"/>
          <a:ext cx="1174774" cy="637026"/>
        </a:xfrm>
        <a:prstGeom xmlns:a="http://schemas.openxmlformats.org/drawingml/2006/main" prst="rightArrow">
          <a:avLst>
            <a:gd name="adj1" fmla="val 53527"/>
            <a:gd name="adj2" fmla="val 50000"/>
          </a:avLst>
        </a:prstGeom>
        <a:solidFill xmlns:a="http://schemas.openxmlformats.org/drawingml/2006/main">
          <a:schemeClr val="accent3">
            <a:lumMod val="60000"/>
            <a:lumOff val="40000"/>
          </a:schemeClr>
        </a:soli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A0028D-CAB3-4681-9BAF-BDF0A6C640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35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8ED38-CC80-42F7-8017-A78EEBD72DAA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Redo Los Banos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Redo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REdo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627063"/>
            <a:ext cx="5715000" cy="1470025"/>
          </a:xfrm>
          <a:ln algn="ctr"/>
        </p:spPr>
        <p:txBody>
          <a:bodyPr anchor="ctr"/>
          <a:lstStyle>
            <a:lvl1pPr algn="l">
              <a:defRPr b="1">
                <a:solidFill>
                  <a:srgbClr val="FCE77C"/>
                </a:solidFill>
                <a:latin typeface="Book Antiqu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486400"/>
            <a:ext cx="5888038" cy="762000"/>
          </a:xfrm>
        </p:spPr>
        <p:txBody>
          <a:bodyPr tIns="0" anchor="ctr"/>
          <a:lstStyle>
            <a:lvl1pPr marL="0" indent="0">
              <a:spcBef>
                <a:spcPct val="15000"/>
              </a:spcBef>
              <a:buFont typeface="Wingdings" pitchFamily="2" charset="2"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436" name="Rectangle 28"/>
          <p:cNvSpPr>
            <a:spLocks noChangeArrowheads="1"/>
          </p:cNvSpPr>
          <p:nvPr userDrawn="1"/>
        </p:nvSpPr>
        <p:spPr bwMode="auto">
          <a:xfrm>
            <a:off x="0" y="2560638"/>
            <a:ext cx="9144000" cy="2589212"/>
          </a:xfrm>
          <a:prstGeom prst="rect">
            <a:avLst/>
          </a:prstGeom>
          <a:solidFill>
            <a:srgbClr val="333399">
              <a:alpha val="85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7458" name="Picture 50" descr="CD_bg_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2075"/>
            <a:ext cx="9144000" cy="2438400"/>
          </a:xfrm>
          <a:prstGeom prst="rect">
            <a:avLst/>
          </a:prstGeom>
          <a:noFill/>
        </p:spPr>
      </p:pic>
      <p:pic>
        <p:nvPicPr>
          <p:cNvPr id="17459" name="Picture 51" descr="Santa_Barbara_City_Seal_-_Full_Colo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762000"/>
            <a:ext cx="13716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D59D9-9D75-469F-958C-C3836B7063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4E6E73-DA2C-4FD7-BF7B-772A74B450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60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52600"/>
            <a:ext cx="3810000" cy="4419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47800" y="6477000"/>
            <a:ext cx="6172200" cy="4000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647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E697AE50-0C0E-4D20-9ADA-8B5DAD8EAD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60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526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447800" y="6477000"/>
            <a:ext cx="6172200" cy="4000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City of Santa Barbara  •  City Administrators Office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934200" y="6477000"/>
            <a:ext cx="2133600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23AACB-459F-4F0C-A768-01B5E4607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860B03-C02F-4F04-B1B5-D0503A9D4B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FB8550-1579-46D2-81F6-E865D18967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787DF6-4576-4449-8340-21B3D1411B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E1FA01-255B-46A6-B9F8-487A168B5F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80C54A-CF33-49A6-82D4-CD63E8541A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C03322-CEFA-4C1D-A5ED-6D73CA8B1E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1A3292-6CFC-410F-9C78-5E6F46D1FA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B13164-266B-4AD1-87C6-29429D750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Picture 25" descr="CD_bg_A_internal"/>
          <p:cNvPicPr>
            <a:picLocks noChangeAspect="1" noChangeArrowheads="1"/>
          </p:cNvPicPr>
          <p:nvPr userDrawn="1"/>
        </p:nvPicPr>
        <p:blipFill>
          <a:blip r:embed="rId16" cstate="print">
            <a:lum contrast="-18000"/>
          </a:blip>
          <a:srcRect/>
          <a:stretch>
            <a:fillRect/>
          </a:stretch>
        </p:blipFill>
        <p:spPr bwMode="auto">
          <a:xfrm>
            <a:off x="0" y="0"/>
            <a:ext cx="9144000" cy="13843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47800" y="6477000"/>
            <a:ext cx="617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City of Santa Barbara  •  Community Development Department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77000"/>
            <a:ext cx="21336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A8130A9-E39F-4045-9C95-660125689A7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1377950"/>
            <a:ext cx="9144000" cy="152400"/>
          </a:xfrm>
          <a:prstGeom prst="rect">
            <a:avLst/>
          </a:prstGeom>
          <a:solidFill>
            <a:schemeClr val="tx2">
              <a:alpha val="14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1385888"/>
          </a:xfrm>
          <a:prstGeom prst="rect">
            <a:avLst/>
          </a:prstGeom>
          <a:solidFill>
            <a:schemeClr val="bg1">
              <a:alpha val="53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tIns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40000"/>
        </a:spcBef>
        <a:spcAft>
          <a:spcPct val="0"/>
        </a:spcAft>
        <a:buClr>
          <a:schemeClr val="accent1"/>
        </a:buClr>
        <a:buSzPct val="120000"/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40000"/>
        </a:spcBef>
        <a:spcAft>
          <a:spcPct val="0"/>
        </a:spcAft>
        <a:buClr>
          <a:schemeClr val="accent1"/>
        </a:buClr>
        <a:buSzPct val="120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40000"/>
        </a:spcBef>
        <a:spcAft>
          <a:spcPct val="0"/>
        </a:spcAft>
        <a:buClr>
          <a:schemeClr val="accent1"/>
        </a:buClr>
        <a:buSzPct val="12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CFD2A4"/>
          </a:solidFill>
          <a:latin typeface="Tahoma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FD2A4"/>
          </a:solidFill>
          <a:latin typeface="Tahom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FD2A4"/>
          </a:solidFill>
          <a:latin typeface="Tahoma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FD2A4"/>
          </a:solidFill>
          <a:latin typeface="Tahoma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FD2A4"/>
          </a:solidFill>
          <a:latin typeface="Tahoma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FD2A4"/>
          </a:solidFill>
          <a:latin typeface="Tahom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City of Santa Barbara</a:t>
            </a:r>
            <a:br>
              <a:rPr lang="en-US" dirty="0" smtClean="0"/>
            </a:br>
            <a:r>
              <a:rPr lang="en-US" dirty="0" smtClean="0"/>
              <a:t>Best Practices</a:t>
            </a: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562600"/>
            <a:ext cx="6934200" cy="762000"/>
          </a:xfrm>
        </p:spPr>
        <p:txBody>
          <a:bodyPr/>
          <a:lstStyle/>
          <a:p>
            <a:r>
              <a:rPr lang="en-US" dirty="0" smtClean="0"/>
              <a:t>Renewable Energy and Energy Conservation Lessons Learned</a:t>
            </a:r>
            <a:endParaRPr lang="en-US" dirty="0"/>
          </a:p>
          <a:p>
            <a:r>
              <a:rPr lang="en-US" sz="1400" dirty="0" smtClean="0"/>
              <a:t>Jim Dewey – Facilities and Energy Manager</a:t>
            </a:r>
          </a:p>
          <a:p>
            <a:r>
              <a:rPr lang="en-US" sz="1400" dirty="0" smtClean="0"/>
              <a:t>Central Coast Sustainability Summit 2014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6858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32" tIns="45716" rIns="91432" bIns="45716" anchor="b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/>
              <a:t>Granada Garage Lighting Improvements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4572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Replaced Metal Halide with High Efficiency T-8 Fluorescent</a:t>
            </a:r>
          </a:p>
          <a:p>
            <a:r>
              <a:rPr lang="en-US" sz="2000" dirty="0" smtClean="0"/>
              <a:t>$31,000 annual savings</a:t>
            </a:r>
          </a:p>
          <a:p>
            <a:r>
              <a:rPr lang="en-US" sz="2000" dirty="0" smtClean="0"/>
              <a:t>1.7 year payback</a:t>
            </a:r>
          </a:p>
          <a:p>
            <a:r>
              <a:rPr lang="en-US" sz="2000" dirty="0" smtClean="0"/>
              <a:t>$52,800 cost after rebate</a:t>
            </a:r>
          </a:p>
          <a:p>
            <a:endParaRPr lang="en-US" sz="2000" dirty="0" smtClean="0"/>
          </a:p>
        </p:txBody>
      </p:sp>
      <p:graphicFrame>
        <p:nvGraphicFramePr>
          <p:cNvPr id="88070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1000" y="4114800"/>
          <a:ext cx="647700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5" name="Chart" r:id="rId3" imgW="7734226" imgH="3009834" progId="MSGraph.Chart.8">
                  <p:embed followColorScheme="full"/>
                </p:oleObj>
              </mc:Choice>
              <mc:Fallback>
                <p:oleObj name="Chart" r:id="rId3" imgW="7734226" imgH="3009834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14800"/>
                        <a:ext cx="6477000" cy="252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457200" y="3505200"/>
            <a:ext cx="5029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en-US" sz="1800"/>
              <a:t>Granada Garage Monthly Electrical Use </a:t>
            </a:r>
          </a:p>
          <a:p>
            <a:pPr algn="ctr"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en-US" sz="1800"/>
              <a:t>Before and After Lighting Improvements</a:t>
            </a:r>
          </a:p>
        </p:txBody>
      </p:sp>
      <p:graphicFrame>
        <p:nvGraphicFramePr>
          <p:cNvPr id="8807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67400" y="3429000"/>
          <a:ext cx="27432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6" name="Image" r:id="rId5" imgW="14628571" imgH="8228571" progId="Photoshop.Image.10">
                  <p:embed/>
                </p:oleObj>
              </mc:Choice>
              <mc:Fallback>
                <p:oleObj name="Image" r:id="rId5" imgW="14628571" imgH="8228571" progId="Photoshop.Image.1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429000"/>
                        <a:ext cx="2743200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5" name="Object 11"/>
          <p:cNvGraphicFramePr>
            <a:graphicFrameLocks noChangeAspect="1"/>
          </p:cNvGraphicFramePr>
          <p:nvPr/>
        </p:nvGraphicFramePr>
        <p:xfrm>
          <a:off x="5867400" y="1676400"/>
          <a:ext cx="27432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Image" r:id="rId7" imgW="14628571" imgH="8228571" progId="Photoshop.Image.10">
                  <p:embed/>
                </p:oleObj>
              </mc:Choice>
              <mc:Fallback>
                <p:oleObj name="Image" r:id="rId7" imgW="14628571" imgH="8228571" progId="Photoshop.Image.1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676400"/>
                        <a:ext cx="2743200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6781800" y="2667000"/>
            <a:ext cx="152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2000"/>
              <a:t>Before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6858000" y="4419600"/>
            <a:ext cx="152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2000"/>
              <a:t>After</a:t>
            </a:r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2209800" y="152400"/>
            <a:ext cx="487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/>
              <a:t>Success 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More Garage Lighting</a:t>
            </a:r>
            <a:endParaRPr lang="en-US" dirty="0"/>
          </a:p>
        </p:txBody>
      </p:sp>
      <p:sp>
        <p:nvSpPr>
          <p:cNvPr id="24579" name="Text Placeholder 3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191000" cy="44196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smtClean="0"/>
              <a:t>Upgraded lighting in remaining 4 parking structures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smtClean="0"/>
              <a:t>$96,400 rebates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smtClean="0"/>
              <a:t>Net Cost - $121,271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smtClean="0"/>
              <a:t>$76,500 annual savings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smtClean="0"/>
              <a:t>Simple Payback – 1.8 Years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sz="2400" smtClean="0"/>
              <a:t>Reduces maintenance costs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sz="2400" smtClean="0"/>
          </a:p>
        </p:txBody>
      </p:sp>
      <p:sp>
        <p:nvSpPr>
          <p:cNvPr id="24581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City of Santa Barbara  •  City Administrators Office</a:t>
            </a:r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4648200" y="1905000"/>
          <a:ext cx="4114800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Image" r:id="rId3" imgW="1828804" imgH="1371603" progId="Photoshop.Image.10">
                  <p:embed/>
                </p:oleObj>
              </mc:Choice>
              <mc:Fallback>
                <p:oleObj name="Image" r:id="rId3" imgW="1828804" imgH="1371603" progId="Photoshop.Image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4114800" cy="308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133600" y="152400"/>
            <a:ext cx="487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dirty="0"/>
              <a:t>Success 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Opportunities!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Offices</a:t>
            </a:r>
          </a:p>
          <a:p>
            <a:r>
              <a:rPr lang="en-US" dirty="0" smtClean="0"/>
              <a:t>Outdoor Lighting</a:t>
            </a:r>
          </a:p>
          <a:p>
            <a:r>
              <a:rPr lang="en-US" dirty="0" smtClean="0"/>
              <a:t>Street Lights</a:t>
            </a:r>
          </a:p>
          <a:p>
            <a:r>
              <a:rPr lang="en-US" dirty="0" smtClean="0"/>
              <a:t>Parking Lots and Parking Structures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97AE50-0C0E-4D20-9ADA-8B5DAD8EAD6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1682" name="Picture 2" descr="http://www.cree.com/~/media/Images/Cree/Lighting/Outdoor/Streetlights/XSP%20Series/xspse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00200"/>
            <a:ext cx="2667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http://www.cree.com/~/media/Images/Cree/Lighting/Outdoor/Parking%20Structure/THE%20EDGE%20Parking%20Structure/EDGE_parking_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10000"/>
            <a:ext cx="2667000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6" name="Picture 6" descr="http://www.cree.com/~/media/Images/Cree/Lighting/Indoor/Troffers/ZR%20Series/LTGZR24Troffer010914012_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3434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Pool Light Retrofit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Cost - $11,706</a:t>
            </a:r>
          </a:p>
          <a:p>
            <a:r>
              <a:rPr lang="en-US" dirty="0" smtClean="0"/>
              <a:t>$1,609 Incentive</a:t>
            </a:r>
          </a:p>
          <a:p>
            <a:r>
              <a:rPr lang="en-US" dirty="0" smtClean="0"/>
              <a:t>Reduced Maintenance Costs</a:t>
            </a:r>
          </a:p>
          <a:p>
            <a:pPr lvl="1"/>
            <a:r>
              <a:rPr lang="en-US" dirty="0" smtClean="0"/>
              <a:t>Incandescent – 5,000 hours – 500 watts</a:t>
            </a:r>
          </a:p>
          <a:p>
            <a:pPr lvl="1"/>
            <a:r>
              <a:rPr lang="en-US" dirty="0" smtClean="0"/>
              <a:t>LED – 30,000 hours -70 watts</a:t>
            </a:r>
          </a:p>
          <a:p>
            <a:r>
              <a:rPr lang="en-US" dirty="0" smtClean="0"/>
              <a:t>Better Light Quality</a:t>
            </a:r>
          </a:p>
          <a:p>
            <a:r>
              <a:rPr lang="en-US" dirty="0" smtClean="0"/>
              <a:t>Saves 12,000 kWh and $2,318 Annually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787DF6-4576-4449-8340-21B3D1411B4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3124200" cy="23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148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752600" y="1676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05000" y="4191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133600" y="152400"/>
            <a:ext cx="487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dirty="0"/>
              <a:t>Success Story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Sunk Cost Versus Personal Incentive</a:t>
            </a:r>
          </a:p>
          <a:p>
            <a:r>
              <a:rPr lang="en-US" dirty="0" smtClean="0"/>
              <a:t>Negotiating the Arcane rules of the Utilities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787DF6-4576-4449-8340-21B3D1411B4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6018" name="Picture 2" descr="http://sourcesofinsight.com/wp-content/uploads/2010/01/LessonsLearnedIn2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14600"/>
            <a:ext cx="4431196" cy="3057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Sunk Cost Versus Personal Incentive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787DF6-4576-4449-8340-21B3D1411B4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1752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Estero WWTP Fuel Cells – Installed 2005</a:t>
            </a:r>
            <a:endParaRPr lang="en-US" sz="2400" dirty="0"/>
          </a:p>
        </p:txBody>
      </p:sp>
      <p:pic>
        <p:nvPicPr>
          <p:cNvPr id="92162" name="Picture 2" descr="http://www.scsengineers.com/Energy/El_Estero-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590800"/>
            <a:ext cx="427445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362200"/>
            <a:ext cx="2819400" cy="342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El Estero Wastewater Treatment Plant</a:t>
            </a:r>
            <a:br>
              <a:rPr lang="en-US" sz="2800" smtClean="0"/>
            </a:br>
            <a:r>
              <a:rPr lang="en-US" sz="2800" smtClean="0"/>
              <a:t>Fuel Cell Generation</a:t>
            </a:r>
          </a:p>
        </p:txBody>
      </p:sp>
      <p:pic>
        <p:nvPicPr>
          <p:cNvPr id="47107" name="Picture 4" descr="DSCN01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00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arbonylSulfid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27432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04800" y="3276600"/>
            <a:ext cx="281940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1600"/>
              <a:t>Carbonyl Sulfide in the digester gas supply is keeping the fuel cells from running optimally.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28600" y="5791200"/>
            <a:ext cx="86106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1800"/>
              <a:t>Fuel Cells generate electricity and hot water for El Estero operations using digester gas for fuel.  The fuel cell cogeneration system is operated under a Power Purchase Agreement (PPA), and required no capital investment by the City.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60438"/>
          </a:xfrm>
        </p:spPr>
        <p:txBody>
          <a:bodyPr/>
          <a:lstStyle/>
          <a:p>
            <a:pPr>
              <a:defRPr/>
            </a:pPr>
            <a:r>
              <a:rPr lang="en-US" smtClean="0"/>
              <a:t>Fuel Cell Power Production</a:t>
            </a:r>
          </a:p>
        </p:txBody>
      </p:sp>
      <p:graphicFrame>
        <p:nvGraphicFramePr>
          <p:cNvPr id="48131" name="Object 7"/>
          <p:cNvGraphicFramePr>
            <a:graphicFrameLocks noChangeAspect="1"/>
          </p:cNvGraphicFramePr>
          <p:nvPr/>
        </p:nvGraphicFramePr>
        <p:xfrm>
          <a:off x="228600" y="1371600"/>
          <a:ext cx="8915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Chart" r:id="rId5" imgW="9696450" imgH="5162550" progId="Excel.Sheet.8">
                  <p:embed/>
                </p:oleObj>
              </mc:Choice>
              <mc:Fallback>
                <p:oleObj name="Chart" r:id="rId5" imgW="9696450" imgH="5162550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371600"/>
                        <a:ext cx="8915400" cy="525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371600" y="2362200"/>
            <a:ext cx="4724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1800"/>
              <a:t>The red line represents the potential system generation output</a:t>
            </a: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V="1">
            <a:off x="5943600" y="22860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2" tIns="45716" rIns="91432" bIns="45716"/>
          <a:lstStyle/>
          <a:p>
            <a:endParaRPr lang="en-US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2057400" y="4343400"/>
            <a:ext cx="541020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1600"/>
              <a:t>The orange curve represents the actual system generation output.  Staff is exploring alternative generation technology to improve electricity production</a:t>
            </a: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V="1">
            <a:off x="3657600" y="3886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451350" cy="333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Fuel Cell Removal</a:t>
            </a: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19450"/>
            <a:ext cx="4527550" cy="339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4953000" y="1828800"/>
            <a:ext cx="39624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1800"/>
              <a:t>On December 9, 2010 the fuel cells were removed to make room for engine cogeneration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 Cogeneration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600200"/>
            <a:ext cx="4415206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8" name="Picture 4" descr="https://lh6.googleusercontent.com/-IPZ6eITary0/UX_6qwYXU_I/AAAAAAAAGY0/uqxO2gtdYeE/w1239-h929-no/C558CECE-3B77-4231-A9C9-6745E1131A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744184"/>
            <a:ext cx="4876800" cy="365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and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Energy Projects</a:t>
            </a:r>
          </a:p>
          <a:p>
            <a:r>
              <a:rPr lang="en-US" dirty="0" smtClean="0"/>
              <a:t>Sunk Cost vs. Personal Incentive</a:t>
            </a:r>
          </a:p>
          <a:p>
            <a:r>
              <a:rPr lang="en-US" dirty="0" smtClean="0"/>
              <a:t>Learning to Work with the Utilities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Estero Cogeneration PPA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650 kW generator</a:t>
            </a:r>
          </a:p>
          <a:p>
            <a:r>
              <a:rPr lang="en-US" dirty="0" smtClean="0"/>
              <a:t>10-year contract</a:t>
            </a:r>
          </a:p>
          <a:p>
            <a:r>
              <a:rPr lang="en-US" dirty="0" smtClean="0"/>
              <a:t>Provides free hot water</a:t>
            </a:r>
          </a:p>
          <a:p>
            <a:r>
              <a:rPr lang="en-US" dirty="0" smtClean="0"/>
              <a:t>Provides most of the electrical needs of the plant</a:t>
            </a:r>
          </a:p>
          <a:p>
            <a:r>
              <a:rPr lang="en-US" dirty="0" smtClean="0"/>
              <a:t>Produces over 4 million kWh per year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City of Santa Barbara  •  Public Works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CBB348-00A6-4E0F-B499-182B56F1932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6802" name="Picture 2" descr="https://lh6.googleusercontent.com/-QhmMMIDcWg4/UVHUYL2sjkI/AAAAAAAAGIw/OpboXWGdXcM/w1239-h929-no/6DA1D112-4B6A-46B0-A708-24AD21B617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73" y="2286000"/>
            <a:ext cx="4362477" cy="327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6858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32" tIns="45716" rIns="91432" bIns="45716" anchor="b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/>
              <a:t>Granada Garage Lighting </a:t>
            </a:r>
            <a:r>
              <a:rPr lang="en-US" sz="3200" b="1" dirty="0" smtClean="0"/>
              <a:t>Improvements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 smtClean="0"/>
              <a:t>Completed in 2009</a:t>
            </a:r>
            <a:endParaRPr lang="en-US" sz="3200" b="1" dirty="0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4572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Replaced Metal Halide with High Efficiency T-8 Fluorescent</a:t>
            </a:r>
          </a:p>
          <a:p>
            <a:r>
              <a:rPr lang="en-US" sz="2000" dirty="0" smtClean="0"/>
              <a:t>$31,000 annual savings</a:t>
            </a:r>
          </a:p>
          <a:p>
            <a:r>
              <a:rPr lang="en-US" sz="2000" dirty="0" smtClean="0"/>
              <a:t>1.7 year payback</a:t>
            </a:r>
          </a:p>
          <a:p>
            <a:r>
              <a:rPr lang="en-US" sz="2000" dirty="0" smtClean="0"/>
              <a:t>$52,800 cost after rebate</a:t>
            </a:r>
          </a:p>
          <a:p>
            <a:endParaRPr lang="en-US" sz="2000" dirty="0" smtClean="0"/>
          </a:p>
        </p:txBody>
      </p:sp>
      <p:graphicFrame>
        <p:nvGraphicFramePr>
          <p:cNvPr id="88070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81000" y="4114800"/>
          <a:ext cx="647700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3" name="Chart" r:id="rId3" imgW="7734226" imgH="3009834" progId="MSGraph.Chart.8">
                  <p:embed followColorScheme="full"/>
                </p:oleObj>
              </mc:Choice>
              <mc:Fallback>
                <p:oleObj name="Chart" r:id="rId3" imgW="7734226" imgH="3009834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14800"/>
                        <a:ext cx="6477000" cy="252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457200" y="3505200"/>
            <a:ext cx="50292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en-US" sz="1800"/>
              <a:t>Granada Garage Monthly Electrical Use </a:t>
            </a:r>
          </a:p>
          <a:p>
            <a:pPr algn="ctr" eaLnBrk="1" hangingPunct="1">
              <a:spcBef>
                <a:spcPct val="10000"/>
              </a:spcBef>
              <a:buClrTx/>
              <a:buSzTx/>
              <a:buFontTx/>
              <a:buNone/>
            </a:pPr>
            <a:r>
              <a:rPr lang="en-US" sz="1800"/>
              <a:t>Before and After Lighting Improvements</a:t>
            </a:r>
          </a:p>
        </p:txBody>
      </p:sp>
      <p:graphicFrame>
        <p:nvGraphicFramePr>
          <p:cNvPr id="8807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67400" y="3429000"/>
          <a:ext cx="27432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4" name="Image" r:id="rId5" imgW="14628571" imgH="8228571" progId="Photoshop.Image.10">
                  <p:embed/>
                </p:oleObj>
              </mc:Choice>
              <mc:Fallback>
                <p:oleObj name="Image" r:id="rId5" imgW="14628571" imgH="8228571" progId="Photoshop.Image.1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429000"/>
                        <a:ext cx="2743200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5" name="Object 11"/>
          <p:cNvGraphicFramePr>
            <a:graphicFrameLocks noChangeAspect="1"/>
          </p:cNvGraphicFramePr>
          <p:nvPr/>
        </p:nvGraphicFramePr>
        <p:xfrm>
          <a:off x="5867400" y="1676400"/>
          <a:ext cx="274320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5" name="Image" r:id="rId7" imgW="14628571" imgH="8228571" progId="Photoshop.Image.10">
                  <p:embed/>
                </p:oleObj>
              </mc:Choice>
              <mc:Fallback>
                <p:oleObj name="Image" r:id="rId7" imgW="14628571" imgH="8228571" progId="Photoshop.Image.10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676400"/>
                        <a:ext cx="2743200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6781800" y="2667000"/>
            <a:ext cx="152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2000"/>
              <a:t>Before</a:t>
            </a:r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6858000" y="4419600"/>
            <a:ext cx="1524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en-US" sz="2000"/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Opportunity</a:t>
            </a:r>
            <a:br>
              <a:rPr lang="en-US" dirty="0" smtClean="0"/>
            </a:br>
            <a:r>
              <a:rPr lang="en-US" dirty="0" smtClean="0"/>
              <a:t>“But we just did this!”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752600"/>
            <a:ext cx="4267200" cy="4419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LED Lighting at Granada Garage</a:t>
            </a:r>
          </a:p>
          <a:p>
            <a:r>
              <a:rPr lang="en-US" sz="2800" dirty="0" smtClean="0"/>
              <a:t>Net Cost - $125,521</a:t>
            </a:r>
          </a:p>
          <a:p>
            <a:r>
              <a:rPr lang="en-US" sz="2800" dirty="0" smtClean="0"/>
              <a:t>Incentive - $9,717</a:t>
            </a:r>
          </a:p>
          <a:p>
            <a:r>
              <a:rPr lang="en-US" sz="2800" dirty="0" smtClean="0"/>
              <a:t>Payback – 43 months</a:t>
            </a:r>
          </a:p>
          <a:p>
            <a:r>
              <a:rPr lang="en-US" sz="2800" dirty="0" smtClean="0"/>
              <a:t>Cost to wait - $2,876 per month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City of Santa Barbara  •  City Administrators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23AACB-459F-4F0C-A768-01B5E460728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5234" name="Picture 2" descr="http://www.cree.com/~/media/Images/Cree/Lighting/Outdoor/Parking%20Structure/304%20Series%20Parking%20Structure/304seriesparking_v2_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781447"/>
            <a:ext cx="3276600" cy="203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6" name="Picture 4" descr="Boulder Par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962400"/>
            <a:ext cx="3352800" cy="2160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Arcane Rules of the Utilities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Affects:</a:t>
            </a:r>
          </a:p>
          <a:p>
            <a:pPr lvl="1"/>
            <a:r>
              <a:rPr lang="en-US" dirty="0" smtClean="0"/>
              <a:t>Incentive Programs</a:t>
            </a:r>
          </a:p>
          <a:p>
            <a:pPr lvl="1"/>
            <a:r>
              <a:rPr lang="en-US" dirty="0" smtClean="0"/>
              <a:t>Interconnection of Renewable Energy Generation Projects</a:t>
            </a:r>
          </a:p>
          <a:p>
            <a:pPr lvl="1"/>
            <a:r>
              <a:rPr lang="en-US" dirty="0" smtClean="0"/>
              <a:t>Ability to credit other accounts for excess energy production for Public Agencies – RES-BCT (AB 2466)</a:t>
            </a:r>
          </a:p>
          <a:p>
            <a:pPr lvl="1"/>
            <a:r>
              <a:rPr lang="en-US" dirty="0" smtClean="0"/>
              <a:t>Net Metering and Renewable Tariffs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of Santa Barbara  •  City Administrators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23AACB-459F-4F0C-A768-01B5E460728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3100" dirty="0" smtClean="0"/>
              <a:t>Arcane Rules of the Utilities</a:t>
            </a:r>
            <a:br>
              <a:rPr lang="en-US" sz="3100" dirty="0" smtClean="0"/>
            </a:br>
            <a:r>
              <a:rPr lang="en-US" sz="3100" dirty="0" smtClean="0"/>
              <a:t>Example: NEM and Renewable Tariffs</a:t>
            </a:r>
            <a:endParaRPr lang="en-US" sz="31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of Santa Barbara  •  City Administrators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23AACB-459F-4F0C-A768-01B5E460728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Stimulates Renewable Energy Markets</a:t>
            </a:r>
          </a:p>
          <a:p>
            <a:r>
              <a:rPr lang="en-US" dirty="0" smtClean="0"/>
              <a:t>Net Metering – Provides for energy export and bill credits</a:t>
            </a:r>
          </a:p>
          <a:p>
            <a:r>
              <a:rPr lang="en-US" dirty="0" smtClean="0"/>
              <a:t>Renewable Tariffs shift Time Related Demand to kWh (Demand to Energy)</a:t>
            </a:r>
          </a:p>
          <a:p>
            <a:r>
              <a:rPr lang="en-US" dirty="0" smtClean="0"/>
              <a:t>Don’t start planning your project until you understand the Tariffs!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-US" sz="3100" dirty="0" smtClean="0"/>
              <a:t>Arcane Rules of the Utilities</a:t>
            </a:r>
            <a:br>
              <a:rPr lang="en-US" sz="3100" dirty="0" smtClean="0"/>
            </a:br>
            <a:r>
              <a:rPr lang="en-US" sz="3100" dirty="0" smtClean="0"/>
              <a:t>Example: NEM and Renewable Tariffs</a:t>
            </a:r>
            <a:endParaRPr lang="en-US" sz="31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of Santa Barbara  •  City Administrators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23AACB-459F-4F0C-A768-01B5E460728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457200" y="1752600"/>
          <a:ext cx="8001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714500"/>
                <a:gridCol w="2000250"/>
                <a:gridCol w="20002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Tariff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SCE Cap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Available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Renewable (R)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MW?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SCE TOU8– A Option – Solar</a:t>
                      </a:r>
                      <a:r>
                        <a:rPr lang="en-US" baseline="0" dirty="0" smtClean="0"/>
                        <a:t> Only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5.36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44.64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2,240</a:t>
                      </a:r>
                      <a:r>
                        <a:rPr lang="en-US" baseline="0" dirty="0" smtClean="0"/>
                        <a:t>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902.9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1337.1 MW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371600" y="4648200"/>
          <a:ext cx="6096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Tariff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 Peak kW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Peak</a:t>
                      </a:r>
                    </a:p>
                    <a:p>
                      <a:r>
                        <a:rPr lang="en-US" dirty="0" smtClean="0"/>
                        <a:t>kW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 Peak kWh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 Peak kWh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TOU8-A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10.4¢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33.1¢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TOU8-B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$25.16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6.7¢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12.7¢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81200" y="4038600"/>
            <a:ext cx="472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SCE Summer Time of Use Costs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6248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PG&amp;E Has a Generation Demand Reduction – Ending in Dec. 31, 2016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Options for annual net energy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NEM:</a:t>
            </a:r>
          </a:p>
          <a:p>
            <a:pPr lvl="1"/>
            <a:r>
              <a:rPr lang="en-US" dirty="0" smtClean="0"/>
              <a:t>Do nothing – lose your excess generation $</a:t>
            </a:r>
          </a:p>
          <a:p>
            <a:pPr lvl="1"/>
            <a:r>
              <a:rPr lang="en-US" dirty="0" smtClean="0"/>
              <a:t>Sell back to utility - &gt; 4 cents/kWh</a:t>
            </a:r>
          </a:p>
          <a:p>
            <a:pPr lvl="1"/>
            <a:r>
              <a:rPr lang="en-US" dirty="0" smtClean="0"/>
              <a:t>Roll over balance to subsequent year</a:t>
            </a:r>
          </a:p>
          <a:p>
            <a:r>
              <a:rPr lang="en-US" dirty="0" smtClean="0"/>
              <a:t>Government – Renewable Energy Self Generation Bill Credit Transfer (RES-BCT)</a:t>
            </a:r>
          </a:p>
          <a:p>
            <a:pPr lvl="1"/>
            <a:r>
              <a:rPr lang="en-US" dirty="0" smtClean="0"/>
              <a:t>AB 2466 (Laird, 2008)</a:t>
            </a:r>
          </a:p>
          <a:p>
            <a:pPr lvl="1"/>
            <a:r>
              <a:rPr lang="en-US" dirty="0" smtClean="0"/>
              <a:t>Transfers excess generation to Government or Campus TOU electrical account monthly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of Santa Barbara  •  Public Works Department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225D3E-A5FE-4533-92C6-1815D56C7ED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RES-BCT 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Limited by CSI Incentive Rules</a:t>
            </a:r>
          </a:p>
          <a:p>
            <a:pPr lvl="1"/>
            <a:r>
              <a:rPr lang="en-US" dirty="0" smtClean="0"/>
              <a:t>Power generated and used on premises</a:t>
            </a:r>
          </a:p>
          <a:p>
            <a:r>
              <a:rPr lang="en-US" dirty="0" smtClean="0"/>
              <a:t>Standby Charges Apply</a:t>
            </a:r>
          </a:p>
          <a:p>
            <a:r>
              <a:rPr lang="en-US" dirty="0" smtClean="0"/>
              <a:t>Possible Departing Load Charges</a:t>
            </a:r>
          </a:p>
          <a:p>
            <a:r>
              <a:rPr lang="en-US" dirty="0" smtClean="0"/>
              <a:t>Cannot use “R” or “A” type tariffs for Generating Account</a:t>
            </a:r>
          </a:p>
          <a:p>
            <a:r>
              <a:rPr lang="en-US" dirty="0" smtClean="0"/>
              <a:t>Apply for Rule 21 Export Interconnect Agreement</a:t>
            </a:r>
          </a:p>
          <a:p>
            <a:r>
              <a:rPr lang="en-US" dirty="0" smtClean="0"/>
              <a:t>Extra monthly fees</a:t>
            </a:r>
          </a:p>
          <a:p>
            <a:r>
              <a:rPr lang="en-US" dirty="0" smtClean="0"/>
              <a:t>Application fees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City of Santa Barbara  •  Community Development Department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let Personal Incentives limit opportunities</a:t>
            </a:r>
          </a:p>
          <a:p>
            <a:r>
              <a:rPr lang="en-US" dirty="0" smtClean="0"/>
              <a:t>Before you begin planning a conservation or renewable energy project:</a:t>
            </a:r>
          </a:p>
          <a:p>
            <a:pPr lvl="1"/>
            <a:r>
              <a:rPr lang="en-US" dirty="0" smtClean="0"/>
              <a:t>Work closely with your Utility Account Representative</a:t>
            </a:r>
          </a:p>
          <a:p>
            <a:pPr lvl="1"/>
            <a:r>
              <a:rPr lang="en-US" dirty="0" smtClean="0"/>
              <a:t>Educate Yourself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9330" name="Picture 2" descr="http://cdn3.dogomedia.com/pictures/9613/content/questionsfry-panique-questions.jpg?1327098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0"/>
            <a:ext cx="3990975" cy="3719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Energy Projects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752600"/>
          <a:ext cx="7772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Energy Projects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752600"/>
          <a:ext cx="7772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981200"/>
            <a:ext cx="3429000" cy="203132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Building Occupant Controlled: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Workplace Policy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Purchasing Guidelines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Education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Team Building - Competition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Plug Load Control Devices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Story: Plug Load Occupancy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Received free from SCE</a:t>
            </a:r>
          </a:p>
          <a:p>
            <a:r>
              <a:rPr lang="en-US" dirty="0" smtClean="0"/>
              <a:t>Installed on computer workstations</a:t>
            </a:r>
          </a:p>
          <a:p>
            <a:r>
              <a:rPr lang="en-US" dirty="0" smtClean="0"/>
              <a:t>Savings – 60,000 kWh per year!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of Santa Barbara  •  Public Works Department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0821FB-2F17-47E9-9679-ED91C5DF5F1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 descr="ip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810000"/>
            <a:ext cx="4495800" cy="255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Energy Projects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752600"/>
          <a:ext cx="7772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2362200"/>
            <a:ext cx="3429000" cy="1200329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Energy Team Controlled: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Electronic Control Systems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High Efficiency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Innovation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6858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32" tIns="45716" rIns="91432" bIns="45716" anchor="b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b="1" dirty="0"/>
              <a:t>Los Baños Del Mar Pool Variable Speed Pumping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276600"/>
            <a:ext cx="3810000" cy="3352800"/>
          </a:xfrm>
        </p:spPr>
        <p:txBody>
          <a:bodyPr/>
          <a:lstStyle/>
          <a:p>
            <a:r>
              <a:rPr lang="en-US" sz="2000" smtClean="0"/>
              <a:t>$15,500 annual savings</a:t>
            </a:r>
          </a:p>
          <a:p>
            <a:r>
              <a:rPr lang="en-US" sz="2000" smtClean="0"/>
              <a:t>$22,882 Work Force Housing Grant</a:t>
            </a:r>
          </a:p>
          <a:p>
            <a:r>
              <a:rPr lang="en-US" sz="2000" smtClean="0"/>
              <a:t>$11,620 SCE Rebate</a:t>
            </a:r>
          </a:p>
          <a:p>
            <a:r>
              <a:rPr lang="en-US" sz="2000" smtClean="0"/>
              <a:t>Net Cost $2,700</a:t>
            </a:r>
          </a:p>
          <a:p>
            <a:r>
              <a:rPr lang="en-US" sz="2000" smtClean="0"/>
              <a:t>Payback – 2 months</a:t>
            </a:r>
          </a:p>
          <a:p>
            <a:r>
              <a:rPr lang="en-US" sz="2000" smtClean="0"/>
              <a:t>Replaced old equipment</a:t>
            </a:r>
          </a:p>
          <a:p>
            <a:pPr lvl="1"/>
            <a:r>
              <a:rPr lang="en-US" sz="1800" smtClean="0"/>
              <a:t>Maintenance Renewal</a:t>
            </a:r>
          </a:p>
          <a:p>
            <a:pPr>
              <a:buFont typeface="Wingdings" pitchFamily="2" charset="2"/>
              <a:buNone/>
            </a:pPr>
            <a:endParaRPr lang="en-US" sz="2000" smtClean="0"/>
          </a:p>
          <a:p>
            <a:endParaRPr lang="en-US" sz="2000" smtClean="0"/>
          </a:p>
        </p:txBody>
      </p:sp>
      <p:sp>
        <p:nvSpPr>
          <p:cNvPr id="88078" name="Text Box 14"/>
          <p:cNvSpPr txBox="1">
            <a:spLocks noChangeArrowheads="1"/>
          </p:cNvSpPr>
          <p:nvPr/>
        </p:nvSpPr>
        <p:spPr bwMode="auto">
          <a:xfrm>
            <a:off x="2219325" y="-92075"/>
            <a:ext cx="487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dirty="0"/>
              <a:t>Success Story</a:t>
            </a:r>
          </a:p>
        </p:txBody>
      </p:sp>
      <p:pic>
        <p:nvPicPr>
          <p:cNvPr id="88082" name="Picture 18" descr="Los Banos Pool Improveme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2752725" cy="2105025"/>
          </a:xfrm>
          <a:prstGeom prst="rect">
            <a:avLst/>
          </a:prstGeom>
          <a:noFill/>
        </p:spPr>
      </p:pic>
      <p:pic>
        <p:nvPicPr>
          <p:cNvPr id="88083" name="Picture 19" descr="VFDLosBan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676400"/>
            <a:ext cx="2667000" cy="2160588"/>
          </a:xfrm>
          <a:prstGeom prst="rect">
            <a:avLst/>
          </a:prstGeom>
          <a:noFill/>
        </p:spPr>
      </p:pic>
      <p:pic>
        <p:nvPicPr>
          <p:cNvPr id="88086" name="Picture 22" descr="pumpsLosBan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038600"/>
            <a:ext cx="3756025" cy="211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Los Baños Del Mar Pool Condensing Boilers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Replaced 30 year old boilers</a:t>
            </a:r>
          </a:p>
          <a:p>
            <a:r>
              <a:rPr lang="en-US" dirty="0" smtClean="0"/>
              <a:t>Saves 12,000 </a:t>
            </a:r>
            <a:r>
              <a:rPr lang="en-US" dirty="0" err="1" smtClean="0"/>
              <a:t>therms</a:t>
            </a:r>
            <a:r>
              <a:rPr lang="en-US" dirty="0" smtClean="0"/>
              <a:t> annually</a:t>
            </a:r>
          </a:p>
          <a:p>
            <a:r>
              <a:rPr lang="en-US" dirty="0" smtClean="0"/>
              <a:t>Reduce gas use by 25%</a:t>
            </a:r>
          </a:p>
          <a:p>
            <a:r>
              <a:rPr lang="en-US" dirty="0" smtClean="0"/>
              <a:t>$69,735 Investment</a:t>
            </a:r>
            <a:endParaRPr lang="en-US" dirty="0"/>
          </a:p>
        </p:txBody>
      </p:sp>
      <p:pic>
        <p:nvPicPr>
          <p:cNvPr id="10" name="Content Placeholder 9" descr="boilers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130800" y="1752600"/>
            <a:ext cx="2844800" cy="213360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Funding </a:t>
            </a:r>
            <a:r>
              <a:rPr lang="en-US" dirty="0" err="1" smtClean="0"/>
              <a:t>SoCalGas</a:t>
            </a:r>
            <a:endParaRPr lang="en-US" dirty="0" smtClean="0"/>
          </a:p>
          <a:p>
            <a:pPr lvl="1"/>
            <a:r>
              <a:rPr lang="en-US" dirty="0" smtClean="0"/>
              <a:t>On Bill Financing</a:t>
            </a:r>
          </a:p>
          <a:p>
            <a:pPr lvl="1"/>
            <a:r>
              <a:rPr lang="en-US" dirty="0" smtClean="0"/>
              <a:t>0% Interest</a:t>
            </a:r>
          </a:p>
          <a:p>
            <a:pPr lvl="1"/>
            <a:r>
              <a:rPr lang="en-US" dirty="0" smtClean="0"/>
              <a:t>10 Year Term</a:t>
            </a:r>
          </a:p>
          <a:p>
            <a:pPr lvl="1"/>
            <a:r>
              <a:rPr lang="en-US" dirty="0" smtClean="0"/>
              <a:t>$7,202 Incentive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City of Santa Barbara  •  City Administrators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23AACB-459F-4F0C-A768-01B5E460728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19325" y="-92075"/>
            <a:ext cx="4876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spAutoFit/>
          </a:bodyPr>
          <a:lstStyle/>
          <a:p>
            <a:pPr marL="342900" indent="-342900" algn="ctr">
              <a:spcBef>
                <a:spcPct val="50000"/>
              </a:spcBef>
              <a:buFont typeface="Wingdings" pitchFamily="2" charset="2"/>
              <a:buNone/>
            </a:pPr>
            <a:r>
              <a:rPr lang="en-US" dirty="0"/>
              <a:t>Success Story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Energy Projects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752600"/>
          <a:ext cx="7772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City of Santa Barbara  •  Community Development Department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60B03-C02F-4F04-B1B5-D0503A9D4B08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685800" y="1752600"/>
          <a:ext cx="7772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14800" y="1600200"/>
            <a:ext cx="365760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Energy Team &amp; User Controlled: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Controls – Adaptive Lighting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New Technologies - LED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99CC00"/>
      </a:accent1>
      <a:accent2>
        <a:srgbClr val="F1C41D"/>
      </a:accent2>
      <a:accent3>
        <a:srgbClr val="AAAACA"/>
      </a:accent3>
      <a:accent4>
        <a:srgbClr val="DADADA"/>
      </a:accent4>
      <a:accent5>
        <a:srgbClr val="CAE2AA"/>
      </a:accent5>
      <a:accent6>
        <a:srgbClr val="DAB119"/>
      </a:accent6>
      <a:hlink>
        <a:srgbClr val="CC0000"/>
      </a:hlink>
      <a:folHlink>
        <a:srgbClr val="FF710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5A58"/>
        </a:dk1>
        <a:lt1>
          <a:srgbClr val="FFFFFF"/>
        </a:lt1>
        <a:dk2>
          <a:srgbClr val="339966"/>
        </a:dk2>
        <a:lt2>
          <a:srgbClr val="FFCC00"/>
        </a:lt2>
        <a:accent1>
          <a:srgbClr val="006462"/>
        </a:accent1>
        <a:accent2>
          <a:srgbClr val="4548B5"/>
        </a:accent2>
        <a:accent3>
          <a:srgbClr val="ADCAB8"/>
        </a:accent3>
        <a:accent4>
          <a:srgbClr val="DADADA"/>
        </a:accent4>
        <a:accent5>
          <a:srgbClr val="AAB8B7"/>
        </a:accent5>
        <a:accent6>
          <a:srgbClr val="3E40A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5A58"/>
        </a:dk1>
        <a:lt1>
          <a:srgbClr val="FFFFFF"/>
        </a:lt1>
        <a:dk2>
          <a:srgbClr val="ABC068"/>
        </a:dk2>
        <a:lt2>
          <a:srgbClr val="FFCC00"/>
        </a:lt2>
        <a:accent1>
          <a:srgbClr val="006462"/>
        </a:accent1>
        <a:accent2>
          <a:srgbClr val="4548B5"/>
        </a:accent2>
        <a:accent3>
          <a:srgbClr val="D2DCB9"/>
        </a:accent3>
        <a:accent4>
          <a:srgbClr val="DADADA"/>
        </a:accent4>
        <a:accent5>
          <a:srgbClr val="AAB8B7"/>
        </a:accent5>
        <a:accent6>
          <a:srgbClr val="3E40A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5A58"/>
        </a:dk1>
        <a:lt1>
          <a:srgbClr val="FFFFFF"/>
        </a:lt1>
        <a:dk2>
          <a:srgbClr val="B0B568"/>
        </a:dk2>
        <a:lt2>
          <a:srgbClr val="FFCC00"/>
        </a:lt2>
        <a:accent1>
          <a:srgbClr val="006462"/>
        </a:accent1>
        <a:accent2>
          <a:srgbClr val="4548B5"/>
        </a:accent2>
        <a:accent3>
          <a:srgbClr val="D4D7B9"/>
        </a:accent3>
        <a:accent4>
          <a:srgbClr val="DADADA"/>
        </a:accent4>
        <a:accent5>
          <a:srgbClr val="AAB8B7"/>
        </a:accent5>
        <a:accent6>
          <a:srgbClr val="3E40A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5A58"/>
        </a:dk1>
        <a:lt1>
          <a:srgbClr val="FFFFFF"/>
        </a:lt1>
        <a:dk2>
          <a:srgbClr val="B0B568"/>
        </a:dk2>
        <a:lt2>
          <a:srgbClr val="663300"/>
        </a:lt2>
        <a:accent1>
          <a:srgbClr val="006462"/>
        </a:accent1>
        <a:accent2>
          <a:srgbClr val="4548B5"/>
        </a:accent2>
        <a:accent3>
          <a:srgbClr val="D4D7B9"/>
        </a:accent3>
        <a:accent4>
          <a:srgbClr val="DADADA"/>
        </a:accent4>
        <a:accent5>
          <a:srgbClr val="AAB8B7"/>
        </a:accent5>
        <a:accent6>
          <a:srgbClr val="3E40A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99"/>
    </a:dk2>
    <a:lt2>
      <a:srgbClr val="CCFFFF"/>
    </a:lt2>
    <a:accent1>
      <a:srgbClr val="99CC00"/>
    </a:accent1>
    <a:accent2>
      <a:srgbClr val="F1C41D"/>
    </a:accent2>
    <a:accent3>
      <a:srgbClr val="AAAACA"/>
    </a:accent3>
    <a:accent4>
      <a:srgbClr val="DADADA"/>
    </a:accent4>
    <a:accent5>
      <a:srgbClr val="CAE2AA"/>
    </a:accent5>
    <a:accent6>
      <a:srgbClr val="DAB119"/>
    </a:accent6>
    <a:hlink>
      <a:srgbClr val="CC0000"/>
    </a:hlink>
    <a:folHlink>
      <a:srgbClr val="FF710B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99"/>
    </a:dk2>
    <a:lt2>
      <a:srgbClr val="CCFFFF"/>
    </a:lt2>
    <a:accent1>
      <a:srgbClr val="99CC00"/>
    </a:accent1>
    <a:accent2>
      <a:srgbClr val="F1C41D"/>
    </a:accent2>
    <a:accent3>
      <a:srgbClr val="AAAACA"/>
    </a:accent3>
    <a:accent4>
      <a:srgbClr val="DADADA"/>
    </a:accent4>
    <a:accent5>
      <a:srgbClr val="CAE2AA"/>
    </a:accent5>
    <a:accent6>
      <a:srgbClr val="DAB119"/>
    </a:accent6>
    <a:hlink>
      <a:srgbClr val="CC0000"/>
    </a:hlink>
    <a:folHlink>
      <a:srgbClr val="FF710B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99"/>
    </a:dk2>
    <a:lt2>
      <a:srgbClr val="CCFFFF"/>
    </a:lt2>
    <a:accent1>
      <a:srgbClr val="99CC00"/>
    </a:accent1>
    <a:accent2>
      <a:srgbClr val="F1C41D"/>
    </a:accent2>
    <a:accent3>
      <a:srgbClr val="AAAACA"/>
    </a:accent3>
    <a:accent4>
      <a:srgbClr val="DADADA"/>
    </a:accent4>
    <a:accent5>
      <a:srgbClr val="CAE2AA"/>
    </a:accent5>
    <a:accent6>
      <a:srgbClr val="DAB119"/>
    </a:accent6>
    <a:hlink>
      <a:srgbClr val="CC0000"/>
    </a:hlink>
    <a:folHlink>
      <a:srgbClr val="FF710B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">
    <a:dk1>
      <a:srgbClr val="003366"/>
    </a:dk1>
    <a:lt1>
      <a:srgbClr val="FFFFFF"/>
    </a:lt1>
    <a:dk2>
      <a:srgbClr val="000099"/>
    </a:dk2>
    <a:lt2>
      <a:srgbClr val="CCFFFF"/>
    </a:lt2>
    <a:accent1>
      <a:srgbClr val="99CC00"/>
    </a:accent1>
    <a:accent2>
      <a:srgbClr val="F1C41D"/>
    </a:accent2>
    <a:accent3>
      <a:srgbClr val="AAAACA"/>
    </a:accent3>
    <a:accent4>
      <a:srgbClr val="DADADA"/>
    </a:accent4>
    <a:accent5>
      <a:srgbClr val="CAE2AA"/>
    </a:accent5>
    <a:accent6>
      <a:srgbClr val="DAB119"/>
    </a:accent6>
    <a:hlink>
      <a:srgbClr val="CC0000"/>
    </a:hlink>
    <a:folHlink>
      <a:srgbClr val="FF710B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10A23EDE3872489FFF9A886329E449" ma:contentTypeVersion="3" ma:contentTypeDescription="Create a new document." ma:contentTypeScope="" ma:versionID="6ba478505c5c0b85b1464031cd5cc2b7">
  <xsd:schema xmlns:xsd="http://www.w3.org/2001/XMLSchema" xmlns:xs="http://www.w3.org/2001/XMLSchema" xmlns:p="http://schemas.microsoft.com/office/2006/metadata/properties" xmlns:ns1="http://schemas.microsoft.com/sharepoint/v3" xmlns:ns2="19ece53a-898e-432f-954b-9f5522031e35" xmlns:ns3="8796d9d5-1aef-449e-9f4b-797a37799bd5" targetNamespace="http://schemas.microsoft.com/office/2006/metadata/properties" ma:root="true" ma:fieldsID="5a70075f0abe775bea7f7509dcec0437" ns1:_="" ns2:_="" ns3:_="">
    <xsd:import namespace="http://schemas.microsoft.com/sharepoint/v3"/>
    <xsd:import namespace="19ece53a-898e-432f-954b-9f5522031e35"/>
    <xsd:import namespace="8796d9d5-1aef-449e-9f4b-797a37799bd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PSDescription" minOccurs="0"/>
                <xsd:element ref="ns2:Status" minOccurs="0"/>
                <xsd:element ref="ns2:Owner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ece53a-898e-432f-954b-9f5522031e35" elementFormDefault="qualified">
    <xsd:import namespace="http://schemas.microsoft.com/office/2006/documentManagement/types"/>
    <xsd:import namespace="http://schemas.microsoft.com/office/infopath/2007/PartnerControls"/>
    <xsd:element name="SPSDescription" ma:index="10" nillable="true" ma:displayName="Description" ma:internalName="SPSDescription">
      <xsd:simpleType>
        <xsd:restriction base="dms:Note">
          <xsd:maxLength value="255"/>
        </xsd:restriction>
      </xsd:simpleType>
    </xsd:element>
    <xsd:element name="Status" ma:index="11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Owner" ma:index="12" nillable="true" ma:displayName="Owner" ma:internalName="Owner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96d9d5-1aef-449e-9f4b-797a37799bd5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Status xmlns="19ece53a-898e-432f-954b-9f5522031e35">Final</Status>
    <SPSDescription xmlns="19ece53a-898e-432f-954b-9f5522031e35" xsi:nil="true"/>
    <PublishingExpirationDate xmlns="http://schemas.microsoft.com/sharepoint/v3" xsi:nil="true"/>
    <PublishingStartDate xmlns="http://schemas.microsoft.com/sharepoint/v3" xsi:nil="true"/>
    <Owner xmlns="19ece53a-898e-432f-954b-9f5522031e35">agrube</Owner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330D0D7-8EDE-4CAA-BE4D-6770762A8574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E9B6A47B-5CA3-42F7-BEF7-F0DE9B2B5C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47497B-D85C-46A2-9ADC-E0D3DC407B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9ece53a-898e-432f-954b-9f5522031e35"/>
    <ds:schemaRef ds:uri="8796d9d5-1aef-449e-9f4b-797a37799b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594C329-0BB0-4AF8-B197-83B0F8CDB019}">
  <ds:schemaRefs>
    <ds:schemaRef ds:uri="http://purl.org/dc/elements/1.1/"/>
    <ds:schemaRef ds:uri="http://schemas.microsoft.com/office/2006/documentManagement/types"/>
    <ds:schemaRef ds:uri="19ece53a-898e-432f-954b-9f5522031e35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8796d9d5-1aef-449e-9f4b-797a37799bd5"/>
    <ds:schemaRef ds:uri="http://schemas.microsoft.com/sharepoint/v3"/>
    <ds:schemaRef ds:uri="http://schemas.microsoft.com/office/2006/metadata/properties"/>
  </ds:schemaRefs>
</ds:datastoreItem>
</file>

<file path=customXml/itemProps5.xml><?xml version="1.0" encoding="utf-8"?>
<ds:datastoreItem xmlns:ds="http://schemas.openxmlformats.org/officeDocument/2006/customXml" ds:itemID="{DD14E6DA-C080-4E63-BACC-F60F30E98D5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6437</TotalTime>
  <Words>1123</Words>
  <Application>Microsoft Office PowerPoint</Application>
  <PresentationFormat>On-screen Show (4:3)</PresentationFormat>
  <Paragraphs>255</Paragraphs>
  <Slides>29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Default Design</vt:lpstr>
      <vt:lpstr>Chart</vt:lpstr>
      <vt:lpstr>Image</vt:lpstr>
      <vt:lpstr>City of Santa Barbara Best Practices</vt:lpstr>
      <vt:lpstr>Best Practices and Lessons Learned</vt:lpstr>
      <vt:lpstr>Developing Energy Projects</vt:lpstr>
      <vt:lpstr>Developing Energy Projects</vt:lpstr>
      <vt:lpstr>Success Story: Plug Load Occupancy Sensors</vt:lpstr>
      <vt:lpstr>Developing Energy Projects</vt:lpstr>
      <vt:lpstr>PowerPoint Presentation</vt:lpstr>
      <vt:lpstr>Los Baños Del Mar Pool Condensing Boilers</vt:lpstr>
      <vt:lpstr>Developing Energy Projects</vt:lpstr>
      <vt:lpstr>PowerPoint Presentation</vt:lpstr>
      <vt:lpstr>More Garage Lighting</vt:lpstr>
      <vt:lpstr>LED Opportunities!</vt:lpstr>
      <vt:lpstr>LED Pool Light Retrofit</vt:lpstr>
      <vt:lpstr>Lessons Learned</vt:lpstr>
      <vt:lpstr>Sunk Cost Versus Personal Incentive</vt:lpstr>
      <vt:lpstr>El Estero Wastewater Treatment Plant Fuel Cell Generation</vt:lpstr>
      <vt:lpstr>Fuel Cell Power Production</vt:lpstr>
      <vt:lpstr>Fuel Cell Removal</vt:lpstr>
      <vt:lpstr>Engine Cogeneration</vt:lpstr>
      <vt:lpstr>El Estero Cogeneration PPA</vt:lpstr>
      <vt:lpstr>PowerPoint Presentation</vt:lpstr>
      <vt:lpstr>LED Opportunity “But we just did this!”</vt:lpstr>
      <vt:lpstr>Arcane Rules of the Utilities</vt:lpstr>
      <vt:lpstr>Arcane Rules of the Utilities Example: NEM and Renewable Tariffs</vt:lpstr>
      <vt:lpstr>Arcane Rules of the Utilities Example: NEM and Renewable Tariffs</vt:lpstr>
      <vt:lpstr>Options for annual net energy generation</vt:lpstr>
      <vt:lpstr>RES-BCT Caveats</vt:lpstr>
      <vt:lpstr>Lessons Learned 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 PowerPoint Template - version A</dc:title>
  <dc:creator>Erin</dc:creator>
  <cp:lastModifiedBy>Jewel Snavely</cp:lastModifiedBy>
  <cp:revision>156</cp:revision>
  <dcterms:created xsi:type="dcterms:W3CDTF">2006-10-19T19:27:15Z</dcterms:created>
  <dcterms:modified xsi:type="dcterms:W3CDTF">2014-11-10T16:33:28Z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6V4PU5XMFTQA-1795-4</vt:lpwstr>
  </property>
  <property fmtid="{D5CDD505-2E9C-101B-9397-08002B2CF9AE}" pid="3" name="_dlc_DocIdItemGuid">
    <vt:lpwstr>f3349bc2-98f3-4440-9b0f-472b17dbafc7</vt:lpwstr>
  </property>
  <property fmtid="{D5CDD505-2E9C-101B-9397-08002B2CF9AE}" pid="4" name="_dlc_DocIdUrl">
    <vt:lpwstr>http://moss/Departments/Community_Development/_layouts/DocIdRedir.aspx?ID=6V4PU5XMFTQA-1795-4, 6V4PU5XMFTQA-1795-4</vt:lpwstr>
  </property>
</Properties>
</file>