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90" r:id="rId2"/>
    <p:sldId id="387" r:id="rId3"/>
    <p:sldId id="320" r:id="rId4"/>
    <p:sldId id="324" r:id="rId5"/>
    <p:sldId id="325" r:id="rId6"/>
    <p:sldId id="457" r:id="rId7"/>
    <p:sldId id="458" r:id="rId8"/>
    <p:sldId id="463" r:id="rId9"/>
    <p:sldId id="464" r:id="rId10"/>
    <p:sldId id="465" r:id="rId11"/>
    <p:sldId id="466" r:id="rId12"/>
    <p:sldId id="467" r:id="rId13"/>
    <p:sldId id="443" r:id="rId14"/>
    <p:sldId id="394" r:id="rId15"/>
    <p:sldId id="421" r:id="rId16"/>
    <p:sldId id="462" r:id="rId17"/>
    <p:sldId id="455" r:id="rId18"/>
    <p:sldId id="447" r:id="rId19"/>
    <p:sldId id="422" r:id="rId20"/>
    <p:sldId id="456" r:id="rId21"/>
    <p:sldId id="372" r:id="rId22"/>
    <p:sldId id="469" r:id="rId23"/>
    <p:sldId id="405" r:id="rId24"/>
    <p:sldId id="404" r:id="rId25"/>
    <p:sldId id="403" r:id="rId26"/>
    <p:sldId id="470" r:id="rId27"/>
    <p:sldId id="406" r:id="rId28"/>
    <p:sldId id="454" r:id="rId29"/>
    <p:sldId id="453" r:id="rId30"/>
    <p:sldId id="451" r:id="rId31"/>
    <p:sldId id="468" r:id="rId32"/>
    <p:sldId id="398"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7CC"/>
    <a:srgbClr val="6A984A"/>
    <a:srgbClr val="9BBB59"/>
    <a:srgbClr val="82B262"/>
    <a:srgbClr val="83B8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1" autoAdjust="0"/>
    <p:restoredTop sz="84300" autoAdjust="0"/>
  </p:normalViewPr>
  <p:slideViewPr>
    <p:cSldViewPr>
      <p:cViewPr>
        <p:scale>
          <a:sx n="94" d="100"/>
          <a:sy n="94" d="100"/>
        </p:scale>
        <p:origin x="-43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4"/>
    </p:cViewPr>
  </p:sorterViewPr>
  <p:notesViewPr>
    <p:cSldViewPr>
      <p:cViewPr varScale="1">
        <p:scale>
          <a:sx n="64" d="100"/>
          <a:sy n="64" d="100"/>
        </p:scale>
        <p:origin x="-1094" y="-8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erver5\Users\CRich\UCSB\GWD%20Customers%20AFY.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45019372578647"/>
          <c:y val="0.15284722971272593"/>
          <c:w val="0.44624871891013579"/>
          <c:h val="0.64186459569266097"/>
        </c:manualLayout>
      </c:layout>
      <c:pieChart>
        <c:varyColors val="1"/>
        <c:ser>
          <c:idx val="0"/>
          <c:order val="0"/>
          <c:dPt>
            <c:idx val="0"/>
            <c:bubble3D val="0"/>
            <c:spPr>
              <a:solidFill>
                <a:schemeClr val="accent4"/>
              </a:solidFill>
            </c:spPr>
          </c:dPt>
          <c:dPt>
            <c:idx val="1"/>
            <c:bubble3D val="0"/>
            <c:spPr>
              <a:solidFill>
                <a:schemeClr val="accent5">
                  <a:lumMod val="40000"/>
                  <a:lumOff val="60000"/>
                </a:schemeClr>
              </a:solidFill>
            </c:spPr>
          </c:dPt>
          <c:dPt>
            <c:idx val="2"/>
            <c:bubble3D val="0"/>
            <c:spPr>
              <a:solidFill>
                <a:srgbClr val="9BBB59"/>
              </a:solidFill>
            </c:spPr>
          </c:dPt>
          <c:dLbls>
            <c:dLbl>
              <c:idx val="0"/>
              <c:layout>
                <c:manualLayout>
                  <c:x val="0.15029883764529525"/>
                  <c:y val="-0.13843742134972897"/>
                </c:manualLayout>
              </c:layout>
              <c:showLegendKey val="0"/>
              <c:showVal val="0"/>
              <c:showCatName val="1"/>
              <c:showSerName val="0"/>
              <c:showPercent val="1"/>
              <c:showBubbleSize val="0"/>
            </c:dLbl>
            <c:dLbl>
              <c:idx val="1"/>
              <c:layout>
                <c:manualLayout>
                  <c:x val="-7.1657417822772351E-2"/>
                  <c:y val="0.27107431776507468"/>
                </c:manualLayout>
              </c:layout>
              <c:showLegendKey val="0"/>
              <c:showVal val="0"/>
              <c:showCatName val="1"/>
              <c:showSerName val="0"/>
              <c:showPercent val="1"/>
              <c:showBubbleSize val="0"/>
            </c:dLbl>
            <c:dLbl>
              <c:idx val="2"/>
              <c:layout>
                <c:manualLayout>
                  <c:x val="5.827446569178845E-2"/>
                  <c:y val="-3.9750835940028054E-2"/>
                </c:manualLayout>
              </c:layout>
              <c:tx>
                <c:rich>
                  <a:bodyPr/>
                  <a:lstStyle/>
                  <a:p>
                    <a:r>
                      <a:rPr lang="en-US" dirty="0">
                        <a:solidFill>
                          <a:schemeClr val="tx2"/>
                        </a:solidFill>
                      </a:rPr>
                      <a:t>Agriculture</a:t>
                    </a:r>
                    <a:r>
                      <a:rPr lang="en-US" dirty="0"/>
                      <a:t>
21%</a:t>
                    </a:r>
                  </a:p>
                </c:rich>
              </c:tx>
              <c:showLegendKey val="0"/>
              <c:showVal val="0"/>
              <c:showCatName val="1"/>
              <c:showSerName val="0"/>
              <c:showPercent val="1"/>
              <c:showBubbleSize val="0"/>
            </c:dLbl>
            <c:txPr>
              <a:bodyPr/>
              <a:lstStyle/>
              <a:p>
                <a:pPr>
                  <a:defRPr sz="1800" b="1">
                    <a:solidFill>
                      <a:schemeClr val="tx2"/>
                    </a:solidFill>
                  </a:defRPr>
                </a:pPr>
                <a:endParaRPr lang="en-US"/>
              </a:p>
            </c:txPr>
            <c:showLegendKey val="0"/>
            <c:showVal val="0"/>
            <c:showCatName val="1"/>
            <c:showSerName val="0"/>
            <c:showPercent val="1"/>
            <c:showBubbleSize val="0"/>
            <c:showLeaderLines val="0"/>
          </c:dLbls>
          <c:cat>
            <c:strRef>
              <c:f>Sheet1!$G$2:$G$4</c:f>
              <c:strCache>
                <c:ptCount val="3"/>
                <c:pt idx="0">
                  <c:v>Urban</c:v>
                </c:pt>
                <c:pt idx="1">
                  <c:v>Landscape Irrigation</c:v>
                </c:pt>
                <c:pt idx="2">
                  <c:v>Agriculture</c:v>
                </c:pt>
              </c:strCache>
            </c:strRef>
          </c:cat>
          <c:val>
            <c:numRef>
              <c:f>Sheet1!$H$2:$H$4</c:f>
              <c:numCache>
                <c:formatCode>_(* #,##0_);_(* \(#,##0\);_(* "-"??_);_(@_)</c:formatCode>
                <c:ptCount val="3"/>
                <c:pt idx="0">
                  <c:v>9541</c:v>
                </c:pt>
                <c:pt idx="1">
                  <c:v>1484</c:v>
                </c:pt>
                <c:pt idx="2">
                  <c:v>3024</c:v>
                </c:pt>
              </c:numCache>
            </c:numRef>
          </c:val>
        </c:ser>
        <c:dLbls>
          <c:showLegendKey val="0"/>
          <c:showVal val="0"/>
          <c:showCatName val="1"/>
          <c:showSerName val="0"/>
          <c:showPercent val="1"/>
          <c:showBubbleSize val="0"/>
          <c:showLeaderLines val="0"/>
        </c:dLbls>
        <c:firstSliceAng val="0"/>
      </c:pieChart>
    </c:plotArea>
    <c:plotVisOnly val="1"/>
    <c:dispBlanksAs val="zero"/>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03714920250401"/>
          <c:y val="0.33707759186352093"/>
          <c:w val="0.46635514018691593"/>
          <c:h val="0.62375000000000591"/>
        </c:manualLayout>
      </c:layout>
      <c:pieChart>
        <c:varyColors val="1"/>
        <c:ser>
          <c:idx val="0"/>
          <c:order val="0"/>
          <c:tx>
            <c:strRef>
              <c:f>Sheet1!$B$1</c:f>
              <c:strCache>
                <c:ptCount val="1"/>
                <c:pt idx="0">
                  <c:v>Supply (Acrefeet)</c:v>
                </c:pt>
              </c:strCache>
            </c:strRef>
          </c:tx>
          <c:spPr>
            <a:solidFill>
              <a:schemeClr val="accent5">
                <a:lumMod val="60000"/>
                <a:lumOff val="40000"/>
              </a:schemeClr>
            </a:solidFill>
          </c:spPr>
          <c:dPt>
            <c:idx val="0"/>
            <c:bubble3D val="0"/>
            <c:spPr>
              <a:solidFill>
                <a:schemeClr val="accent5"/>
              </a:solidFill>
            </c:spPr>
          </c:dPt>
          <c:dPt>
            <c:idx val="1"/>
            <c:bubble3D val="0"/>
            <c:spPr>
              <a:solidFill>
                <a:schemeClr val="accent3"/>
              </a:solidFill>
            </c:spPr>
          </c:dPt>
          <c:dPt>
            <c:idx val="2"/>
            <c:bubble3D val="0"/>
            <c:spPr>
              <a:solidFill>
                <a:schemeClr val="accent5">
                  <a:lumMod val="40000"/>
                  <a:lumOff val="60000"/>
                </a:schemeClr>
              </a:solidFill>
            </c:spPr>
          </c:dPt>
          <c:dPt>
            <c:idx val="3"/>
            <c:bubble3D val="0"/>
            <c:spPr>
              <a:solidFill>
                <a:schemeClr val="accent4"/>
              </a:solidFill>
            </c:spPr>
          </c:dPt>
          <c:dLbls>
            <c:dLbl>
              <c:idx val="0"/>
              <c:layout>
                <c:manualLayout>
                  <c:x val="4.4006284070260533E-2"/>
                  <c:y val="1.0774434445694288E-2"/>
                </c:manualLayout>
              </c:layout>
              <c:tx>
                <c:rich>
                  <a:bodyPr/>
                  <a:lstStyle/>
                  <a:p>
                    <a:r>
                      <a:rPr lang="en-US" b="1" dirty="0">
                        <a:solidFill>
                          <a:schemeClr val="tx2"/>
                        </a:solidFill>
                      </a:rPr>
                      <a:t>Lake </a:t>
                    </a:r>
                    <a:r>
                      <a:rPr lang="en-US" b="1" dirty="0" smtClean="0">
                        <a:solidFill>
                          <a:schemeClr val="tx2"/>
                        </a:solidFill>
                      </a:rPr>
                      <a:t>Cachuma</a:t>
                    </a:r>
                  </a:p>
                  <a:p>
                    <a:r>
                      <a:rPr lang="en-US" b="1" dirty="0" smtClean="0">
                        <a:solidFill>
                          <a:schemeClr val="tx2"/>
                        </a:solidFill>
                      </a:rPr>
                      <a:t>9,322 AF</a:t>
                    </a:r>
                  </a:p>
                  <a:p>
                    <a:r>
                      <a:rPr lang="en-US" b="1" dirty="0" smtClean="0">
                        <a:solidFill>
                          <a:schemeClr val="tx2"/>
                        </a:solidFill>
                      </a:rPr>
                      <a:t>57</a:t>
                    </a:r>
                    <a:r>
                      <a:rPr lang="en-US" b="1" dirty="0">
                        <a:solidFill>
                          <a:schemeClr val="tx2"/>
                        </a:solidFill>
                      </a:rPr>
                      <a:t>%</a:t>
                    </a:r>
                    <a:endParaRPr lang="en-US" b="1" dirty="0"/>
                  </a:p>
                </c:rich>
              </c:tx>
              <c:showLegendKey val="0"/>
              <c:showVal val="1"/>
              <c:showCatName val="1"/>
              <c:showSerName val="0"/>
              <c:showPercent val="1"/>
              <c:showBubbleSize val="0"/>
            </c:dLbl>
            <c:dLbl>
              <c:idx val="1"/>
              <c:layout>
                <c:manualLayout>
                  <c:x val="-1.1114854633555474E-2"/>
                  <c:y val="-2.3067897762779743E-2"/>
                </c:manualLayout>
              </c:layout>
              <c:tx>
                <c:rich>
                  <a:bodyPr/>
                  <a:lstStyle/>
                  <a:p>
                    <a:r>
                      <a:rPr lang="en-US" b="1" smtClean="0">
                        <a:solidFill>
                          <a:schemeClr val="tx2"/>
                        </a:solidFill>
                      </a:rPr>
                      <a:t>Groundwater</a:t>
                    </a:r>
                  </a:p>
                  <a:p>
                    <a:r>
                      <a:rPr lang="en-US" b="1" smtClean="0">
                        <a:solidFill>
                          <a:schemeClr val="tx2"/>
                        </a:solidFill>
                      </a:rPr>
                      <a:t>2,350 AF</a:t>
                    </a:r>
                  </a:p>
                  <a:p>
                    <a:r>
                      <a:rPr lang="en-US" b="1" smtClean="0">
                        <a:solidFill>
                          <a:schemeClr val="tx2"/>
                        </a:solidFill>
                      </a:rPr>
                      <a:t>14</a:t>
                    </a:r>
                    <a:r>
                      <a:rPr lang="en-US" b="1" dirty="0">
                        <a:solidFill>
                          <a:schemeClr val="tx2"/>
                        </a:solidFill>
                      </a:rPr>
                      <a:t>%</a:t>
                    </a:r>
                    <a:endParaRPr lang="en-US" b="1" dirty="0"/>
                  </a:p>
                </c:rich>
              </c:tx>
              <c:showLegendKey val="0"/>
              <c:showVal val="1"/>
              <c:showCatName val="1"/>
              <c:showSerName val="0"/>
              <c:showPercent val="1"/>
              <c:showBubbleSize val="0"/>
            </c:dLbl>
            <c:dLbl>
              <c:idx val="2"/>
              <c:layout>
                <c:manualLayout>
                  <c:x val="-2.6642438925903598E-2"/>
                  <c:y val="5.1111111111111114E-2"/>
                </c:manualLayout>
              </c:layout>
              <c:tx>
                <c:rich>
                  <a:bodyPr/>
                  <a:lstStyle/>
                  <a:p>
                    <a:r>
                      <a:rPr lang="en-US" b="1">
                        <a:solidFill>
                          <a:schemeClr val="tx2"/>
                        </a:solidFill>
                      </a:rPr>
                      <a:t>State </a:t>
                    </a:r>
                    <a:r>
                      <a:rPr lang="en-US" b="1" smtClean="0">
                        <a:solidFill>
                          <a:schemeClr val="tx2"/>
                        </a:solidFill>
                      </a:rPr>
                      <a:t>Water</a:t>
                    </a:r>
                  </a:p>
                  <a:p>
                    <a:r>
                      <a:rPr lang="en-US" b="1" smtClean="0">
                        <a:solidFill>
                          <a:schemeClr val="tx2"/>
                        </a:solidFill>
                      </a:rPr>
                      <a:t>3,800 AF</a:t>
                    </a:r>
                  </a:p>
                  <a:p>
                    <a:r>
                      <a:rPr lang="en-US" b="1" smtClean="0">
                        <a:solidFill>
                          <a:schemeClr val="tx2"/>
                        </a:solidFill>
                      </a:rPr>
                      <a:t>23</a:t>
                    </a:r>
                    <a:r>
                      <a:rPr lang="en-US" b="1" dirty="0">
                        <a:solidFill>
                          <a:schemeClr val="tx2"/>
                        </a:solidFill>
                      </a:rPr>
                      <a:t>%</a:t>
                    </a:r>
                    <a:endParaRPr lang="en-US" b="1" dirty="0"/>
                  </a:p>
                </c:rich>
              </c:tx>
              <c:showLegendKey val="0"/>
              <c:showVal val="1"/>
              <c:showCatName val="1"/>
              <c:showSerName val="0"/>
              <c:showPercent val="1"/>
              <c:showBubbleSize val="0"/>
            </c:dLbl>
            <c:dLbl>
              <c:idx val="3"/>
              <c:layout>
                <c:manualLayout>
                  <c:x val="6.3812462144155133E-2"/>
                  <c:y val="-3.7730439945006876E-2"/>
                </c:manualLayout>
              </c:layout>
              <c:tx>
                <c:rich>
                  <a:bodyPr/>
                  <a:lstStyle/>
                  <a:p>
                    <a:r>
                      <a:rPr lang="en-US" b="1" dirty="0" smtClean="0">
                        <a:solidFill>
                          <a:schemeClr val="tx2"/>
                        </a:solidFill>
                      </a:rPr>
                      <a:t>Recycled Water  </a:t>
                    </a:r>
                    <a:r>
                      <a:rPr lang="en-US" b="1" dirty="0">
                        <a:solidFill>
                          <a:schemeClr val="tx2"/>
                        </a:solidFill>
                      </a:rPr>
                      <a:t>1,000 </a:t>
                    </a:r>
                    <a:r>
                      <a:rPr lang="en-US" sz="1800" b="1" i="0" u="none" strike="noStrike" baseline="0" dirty="0" smtClean="0">
                        <a:solidFill>
                          <a:schemeClr val="tx2"/>
                        </a:solidFill>
                      </a:rPr>
                      <a:t>AF</a:t>
                    </a:r>
                  </a:p>
                  <a:p>
                    <a:r>
                      <a:rPr lang="en-US" b="1" dirty="0" smtClean="0">
                        <a:solidFill>
                          <a:schemeClr val="tx2"/>
                        </a:solidFill>
                      </a:rPr>
                      <a:t>6</a:t>
                    </a:r>
                    <a:r>
                      <a:rPr lang="en-US" b="1" dirty="0">
                        <a:solidFill>
                          <a:schemeClr val="tx2"/>
                        </a:solidFill>
                      </a:rPr>
                      <a:t>%</a:t>
                    </a:r>
                    <a:endParaRPr lang="en-US" b="1" dirty="0"/>
                  </a:p>
                </c:rich>
              </c:tx>
              <c:showLegendKey val="0"/>
              <c:showVal val="1"/>
              <c:showCatName val="1"/>
              <c:showSerName val="0"/>
              <c:showPercent val="1"/>
              <c:showBubbleSize val="0"/>
            </c:dLbl>
            <c:txPr>
              <a:bodyPr/>
              <a:lstStyle/>
              <a:p>
                <a:pPr>
                  <a:defRPr b="1">
                    <a:solidFill>
                      <a:schemeClr val="tx2"/>
                    </a:solidFill>
                  </a:defRPr>
                </a:pPr>
                <a:endParaRPr lang="en-US"/>
              </a:p>
            </c:txPr>
            <c:showLegendKey val="0"/>
            <c:showVal val="1"/>
            <c:showCatName val="1"/>
            <c:showSerName val="0"/>
            <c:showPercent val="1"/>
            <c:showBubbleSize val="0"/>
            <c:showLeaderLines val="0"/>
          </c:dLbls>
          <c:cat>
            <c:strRef>
              <c:f>Sheet1!$A$2:$A$5</c:f>
              <c:strCache>
                <c:ptCount val="4"/>
                <c:pt idx="0">
                  <c:v>Lake Cachuma</c:v>
                </c:pt>
                <c:pt idx="1">
                  <c:v>Groundwater</c:v>
                </c:pt>
                <c:pt idx="2">
                  <c:v>State Water</c:v>
                </c:pt>
                <c:pt idx="3">
                  <c:v>Recycled Water</c:v>
                </c:pt>
              </c:strCache>
            </c:strRef>
          </c:cat>
          <c:val>
            <c:numRef>
              <c:f>Sheet1!$B$2:$B$5</c:f>
              <c:numCache>
                <c:formatCode>_(* #,##0_);_(* \(#,##0\);_(* "-"??_);_(@_)</c:formatCode>
                <c:ptCount val="4"/>
                <c:pt idx="0">
                  <c:v>9322</c:v>
                </c:pt>
                <c:pt idx="1">
                  <c:v>2350</c:v>
                </c:pt>
                <c:pt idx="2">
                  <c:v>3800</c:v>
                </c:pt>
                <c:pt idx="3">
                  <c:v>1000</c:v>
                </c:pt>
              </c:numCache>
            </c:numRef>
          </c:val>
        </c:ser>
        <c:ser>
          <c:idx val="1"/>
          <c:order val="1"/>
          <c:tx>
            <c:strRef>
              <c:f>Sheet1!$C$1</c:f>
              <c:strCache>
                <c:ptCount val="1"/>
                <c:pt idx="0">
                  <c:v>Column1</c:v>
                </c:pt>
              </c:strCache>
            </c:strRef>
          </c:tx>
          <c:cat>
            <c:strRef>
              <c:f>Sheet1!$A$2:$A$5</c:f>
              <c:strCache>
                <c:ptCount val="4"/>
                <c:pt idx="0">
                  <c:v>Lake Cachuma</c:v>
                </c:pt>
                <c:pt idx="1">
                  <c:v>Groundwater</c:v>
                </c:pt>
                <c:pt idx="2">
                  <c:v>State Water</c:v>
                </c:pt>
                <c:pt idx="3">
                  <c:v>Recycled Water</c:v>
                </c:pt>
              </c:strCache>
            </c:strRef>
          </c:cat>
          <c:val>
            <c:numRef>
              <c:f>Sheet1!$C$2:$C$5</c:f>
              <c:numCache>
                <c:formatCode>0%</c:formatCode>
                <c:ptCount val="4"/>
                <c:pt idx="0">
                  <c:v>0.56593006313744498</c:v>
                </c:pt>
                <c:pt idx="1">
                  <c:v>0.14266634288489793</c:v>
                </c:pt>
                <c:pt idx="2">
                  <c:v>0.23069451189897988</c:v>
                </c:pt>
                <c:pt idx="3">
                  <c:v>6.0709082078679005E-2</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Single Family Water Use</c:v>
                </c:pt>
              </c:strCache>
            </c:strRef>
          </c:tx>
          <c:dPt>
            <c:idx val="0"/>
            <c:bubble3D val="0"/>
            <c:spPr>
              <a:solidFill>
                <a:srgbClr val="9BBB59"/>
              </a:solidFill>
            </c:spPr>
          </c:dPt>
          <c:dPt>
            <c:idx val="2"/>
            <c:bubble3D val="0"/>
            <c:spPr>
              <a:solidFill>
                <a:schemeClr val="accent1">
                  <a:lumMod val="75000"/>
                </a:schemeClr>
              </a:solidFill>
            </c:spPr>
          </c:dPt>
          <c:cat>
            <c:strRef>
              <c:f>Sheet1!$A$2:$A$9</c:f>
              <c:strCache>
                <c:ptCount val="8"/>
                <c:pt idx="0">
                  <c:v>Outdoor Irrigation</c:v>
                </c:pt>
                <c:pt idx="1">
                  <c:v>Toilet</c:v>
                </c:pt>
                <c:pt idx="2">
                  <c:v>Laundry</c:v>
                </c:pt>
                <c:pt idx="3">
                  <c:v>Showers</c:v>
                </c:pt>
                <c:pt idx="4">
                  <c:v>Faucets</c:v>
                </c:pt>
                <c:pt idx="5">
                  <c:v>Leaks</c:v>
                </c:pt>
                <c:pt idx="6">
                  <c:v>Baths</c:v>
                </c:pt>
                <c:pt idx="7">
                  <c:v>Dishwashing</c:v>
                </c:pt>
              </c:strCache>
            </c:strRef>
          </c:cat>
          <c:val>
            <c:numRef>
              <c:f>Sheet1!$B$2:$B$9</c:f>
              <c:numCache>
                <c:formatCode>General</c:formatCode>
                <c:ptCount val="8"/>
                <c:pt idx="0">
                  <c:v>50</c:v>
                </c:pt>
                <c:pt idx="1">
                  <c:v>14</c:v>
                </c:pt>
                <c:pt idx="2">
                  <c:v>12</c:v>
                </c:pt>
                <c:pt idx="3">
                  <c:v>9</c:v>
                </c:pt>
                <c:pt idx="4">
                  <c:v>8</c:v>
                </c:pt>
                <c:pt idx="5">
                  <c:v>5</c:v>
                </c:pt>
                <c:pt idx="6">
                  <c:v>1</c:v>
                </c:pt>
                <c:pt idx="7">
                  <c:v>1</c:v>
                </c:pt>
              </c:numCache>
            </c:numRef>
          </c:val>
        </c:ser>
        <c:dLbls>
          <c:showLegendKey val="0"/>
          <c:showVal val="0"/>
          <c:showCatName val="0"/>
          <c:showSerName val="0"/>
          <c:showPercent val="0"/>
          <c:showBubbleSize val="0"/>
          <c:showLeaderLines val="1"/>
        </c:dLbls>
        <c:firstSliceAng val="180"/>
      </c:pieChart>
    </c:plotArea>
    <c:legend>
      <c:legendPos val="r"/>
      <c:overlay val="0"/>
      <c:txPr>
        <a:bodyPr/>
        <a:lstStyle/>
        <a:p>
          <a:pPr>
            <a:defRPr b="1"/>
          </a:pPr>
          <a:endParaRPr lang="en-US"/>
        </a:p>
      </c:txPr>
    </c:legend>
    <c:plotVisOnly val="1"/>
    <c:dispBlanksAs val="gap"/>
    <c:showDLblsOverMax val="0"/>
  </c:chart>
  <c:txPr>
    <a:bodyPr/>
    <a:lstStyle/>
    <a:p>
      <a:pPr>
        <a:defRPr sz="1800">
          <a:solidFill>
            <a:schemeClr val="tx2"/>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Single Family Water Use</c:v>
                </c:pt>
              </c:strCache>
            </c:strRef>
          </c:tx>
          <c:dPt>
            <c:idx val="0"/>
            <c:bubble3D val="0"/>
            <c:spPr>
              <a:solidFill>
                <a:srgbClr val="9BBB59"/>
              </a:solidFill>
            </c:spPr>
          </c:dPt>
          <c:dPt>
            <c:idx val="2"/>
            <c:bubble3D val="0"/>
            <c:spPr>
              <a:solidFill>
                <a:schemeClr val="accent1">
                  <a:lumMod val="75000"/>
                </a:schemeClr>
              </a:solidFill>
            </c:spPr>
          </c:dPt>
          <c:cat>
            <c:strRef>
              <c:f>Sheet1!$A$2:$A$9</c:f>
              <c:strCache>
                <c:ptCount val="8"/>
                <c:pt idx="0">
                  <c:v>Outdoor Irrigation</c:v>
                </c:pt>
                <c:pt idx="1">
                  <c:v>Toilet</c:v>
                </c:pt>
                <c:pt idx="2">
                  <c:v>Laundry</c:v>
                </c:pt>
                <c:pt idx="3">
                  <c:v>Showers</c:v>
                </c:pt>
                <c:pt idx="4">
                  <c:v>Faucets</c:v>
                </c:pt>
                <c:pt idx="5">
                  <c:v>Leaks</c:v>
                </c:pt>
                <c:pt idx="6">
                  <c:v>Baths</c:v>
                </c:pt>
                <c:pt idx="7">
                  <c:v>Dishwashing</c:v>
                </c:pt>
              </c:strCache>
            </c:strRef>
          </c:cat>
          <c:val>
            <c:numRef>
              <c:f>Sheet1!$B$2:$B$9</c:f>
              <c:numCache>
                <c:formatCode>General</c:formatCode>
                <c:ptCount val="8"/>
                <c:pt idx="0">
                  <c:v>50</c:v>
                </c:pt>
                <c:pt idx="1">
                  <c:v>14</c:v>
                </c:pt>
                <c:pt idx="2">
                  <c:v>12</c:v>
                </c:pt>
                <c:pt idx="3">
                  <c:v>9</c:v>
                </c:pt>
                <c:pt idx="4">
                  <c:v>8</c:v>
                </c:pt>
                <c:pt idx="5">
                  <c:v>5</c:v>
                </c:pt>
                <c:pt idx="6">
                  <c:v>1</c:v>
                </c:pt>
                <c:pt idx="7">
                  <c:v>1</c:v>
                </c:pt>
              </c:numCache>
            </c:numRef>
          </c:val>
        </c:ser>
        <c:dLbls>
          <c:showLegendKey val="0"/>
          <c:showVal val="0"/>
          <c:showCatName val="0"/>
          <c:showSerName val="0"/>
          <c:showPercent val="0"/>
          <c:showBubbleSize val="0"/>
          <c:showLeaderLines val="1"/>
        </c:dLbls>
        <c:firstSliceAng val="180"/>
      </c:pieChart>
    </c:plotArea>
    <c:plotVisOnly val="1"/>
    <c:dispBlanksAs val="gap"/>
    <c:showDLblsOverMax val="0"/>
  </c:chart>
  <c:txPr>
    <a:bodyPr/>
    <a:lstStyle/>
    <a:p>
      <a:pPr>
        <a:defRPr sz="1800">
          <a:solidFill>
            <a:schemeClr val="tx2"/>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7" y="9119473"/>
            <a:ext cx="3169920" cy="480060"/>
          </a:xfrm>
          <a:prstGeom prst="rect">
            <a:avLst/>
          </a:prstGeom>
        </p:spPr>
        <p:txBody>
          <a:bodyPr vert="horz" lIns="112905" tIns="56453" rIns="112905" bIns="56453" rtlCol="0" anchor="b"/>
          <a:lstStyle>
            <a:lvl1pPr algn="r">
              <a:defRPr sz="1500"/>
            </a:lvl1pPr>
          </a:lstStyle>
          <a:p>
            <a:fld id="{C5C0B605-D269-4FEE-B99D-4AD5DA352D4C}" type="datetimeFigureOut">
              <a:rPr lang="en-US" smtClean="0"/>
              <a:pPr/>
              <a:t>11/17/2014</a:t>
            </a:fld>
            <a:r>
              <a:rPr lang="en-US" dirty="0" smtClean="0"/>
              <a:t> </a:t>
            </a:r>
            <a:endParaRPr lang="en-US" dirty="0"/>
          </a:p>
        </p:txBody>
      </p:sp>
    </p:spTree>
    <p:extLst>
      <p:ext uri="{BB962C8B-B14F-4D97-AF65-F5344CB8AC3E}">
        <p14:creationId xmlns:p14="http://schemas.microsoft.com/office/powerpoint/2010/main" val="153213678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112905" tIns="56453" rIns="112905" bIns="56453" rtlCol="0"/>
          <a:lstStyle>
            <a:lvl1pPr algn="l">
              <a:defRPr sz="15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112905" tIns="56453" rIns="112905" bIns="56453" rtlCol="0"/>
          <a:lstStyle>
            <a:lvl1pPr algn="r">
              <a:defRPr sz="1500"/>
            </a:lvl1pPr>
          </a:lstStyle>
          <a:p>
            <a:fld id="{0D8B7DE5-E6CF-4F7E-BA80-BFE36103487A}" type="datetimeFigureOut">
              <a:rPr lang="en-US" smtClean="0"/>
              <a:pPr/>
              <a:t>11/17/2014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112905" tIns="56453" rIns="112905" bIns="5645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112905" tIns="56453" rIns="112905" bIns="564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112905" tIns="56453" rIns="112905" bIns="56453" rtlCol="0" anchor="b"/>
          <a:lstStyle>
            <a:lvl1pPr algn="l">
              <a:defRPr sz="15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112905" tIns="56453" rIns="112905" bIns="56453" rtlCol="0" anchor="b"/>
          <a:lstStyle>
            <a:lvl1pPr algn="r">
              <a:defRPr sz="1500"/>
            </a:lvl1pPr>
          </a:lstStyle>
          <a:p>
            <a:fld id="{C679F163-F6F6-45F6-8615-F928257CBC9F}" type="slidenum">
              <a:rPr lang="en-US" smtClean="0"/>
              <a:pPr/>
              <a:t>‹#›</a:t>
            </a:fld>
            <a:endParaRPr lang="en-US"/>
          </a:p>
        </p:txBody>
      </p:sp>
    </p:spTree>
    <p:extLst>
      <p:ext uri="{BB962C8B-B14F-4D97-AF65-F5344CB8AC3E}">
        <p14:creationId xmlns:p14="http://schemas.microsoft.com/office/powerpoint/2010/main" val="413465909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2" y="4485807"/>
            <a:ext cx="6281530" cy="4800600"/>
          </a:xfrm>
        </p:spPr>
        <p:txBody>
          <a:bodyPr>
            <a:noAutofit/>
          </a:bodyPr>
          <a:lstStyle/>
          <a:p>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1</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solidFill>
                  <a:schemeClr val="accent1">
                    <a:lumMod val="75000"/>
                  </a:schemeClr>
                </a:solidFill>
              </a:rPr>
              <a:t>The region’s water policy has also been shaped by a history of Drought.  The 1976-77 Drought is credited with launching some of the early water conservation efforts such as cutting back on watering lawns, washing cars, and not flushing the toilet.  During the 1980s we see the emergence of conservation programs oriented around low-flow devices.  Goleta actually has the historic claim of being the first District to introduce a low flow toilet rebate.  Mandatory measures and drought rates were a big part of the drought of the late 80s and early 90s. This history of drought serves as a backdrop to the Wright Judgment, the voter approved S.A.F.E. Water Supply Ordinance and State Water Project, and the Goleta Recycled Water plant. </a:t>
            </a:r>
          </a:p>
          <a:p>
            <a:pPr defTabSz="948507">
              <a:defRPr/>
            </a:pP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679F163-F6F6-45F6-8615-F928257CBC9F}" type="slidenum">
              <a:rPr lang="en-US" smtClean="0"/>
              <a:pPr/>
              <a:t>10</a:t>
            </a:fld>
            <a:endParaRPr lang="en-US"/>
          </a:p>
        </p:txBody>
      </p:sp>
    </p:spTree>
    <p:extLst>
      <p:ext uri="{BB962C8B-B14F-4D97-AF65-F5344CB8AC3E}">
        <p14:creationId xmlns:p14="http://schemas.microsoft.com/office/powerpoint/2010/main" val="285300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679F163-F6F6-45F6-8615-F928257CBC9F}" type="slidenum">
              <a:rPr lang="en-US" smtClean="0"/>
              <a:pPr/>
              <a:t>11</a:t>
            </a:fld>
            <a:endParaRPr lang="en-US"/>
          </a:p>
        </p:txBody>
      </p:sp>
    </p:spTree>
    <p:extLst>
      <p:ext uri="{BB962C8B-B14F-4D97-AF65-F5344CB8AC3E}">
        <p14:creationId xmlns:p14="http://schemas.microsoft.com/office/powerpoint/2010/main" val="2853005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pPr defTabSz="948368">
              <a:defRPr/>
            </a:pPr>
            <a:r>
              <a:rPr lang="en-US" dirty="0" smtClean="0">
                <a:latin typeface="Arial" pitchFamily="34" charset="0"/>
                <a:cs typeface="Arial" pitchFamily="34" charset="0"/>
              </a:rPr>
              <a:t>We need to plan</a:t>
            </a:r>
            <a:r>
              <a:rPr lang="en-US" baseline="0" dirty="0" smtClean="0">
                <a:latin typeface="Arial" pitchFamily="34" charset="0"/>
                <a:cs typeface="Arial" pitchFamily="34" charset="0"/>
              </a:rPr>
              <a:t> for d</a:t>
            </a:r>
            <a:r>
              <a:rPr lang="en-US" dirty="0" smtClean="0">
                <a:latin typeface="Arial" pitchFamily="34" charset="0"/>
                <a:cs typeface="Arial" pitchFamily="34" charset="0"/>
              </a:rPr>
              <a:t>rought (addressing</a:t>
            </a:r>
            <a:r>
              <a:rPr lang="en-US" baseline="0" dirty="0" smtClean="0">
                <a:latin typeface="Arial" pitchFamily="34" charset="0"/>
                <a:cs typeface="Arial" pitchFamily="34" charset="0"/>
              </a:rPr>
              <a:t> </a:t>
            </a:r>
            <a:r>
              <a:rPr lang="en-US" dirty="0" smtClean="0">
                <a:latin typeface="Arial" pitchFamily="34" charset="0"/>
                <a:cs typeface="Arial" pitchFamily="34" charset="0"/>
              </a:rPr>
              <a:t>both the current </a:t>
            </a:r>
            <a:r>
              <a:rPr lang="en-US" baseline="0" dirty="0" smtClean="0">
                <a:latin typeface="Arial" pitchFamily="34" charset="0"/>
                <a:cs typeface="Arial" pitchFamily="34" charset="0"/>
              </a:rPr>
              <a:t>drought, and the potential for future more frequent droughts).  There are issues with cost allocation for the </a:t>
            </a:r>
            <a:r>
              <a:rPr lang="en-US" baseline="0" dirty="0" err="1" smtClean="0">
                <a:latin typeface="Arial" pitchFamily="34" charset="0"/>
                <a:cs typeface="Arial" pitchFamily="34" charset="0"/>
              </a:rPr>
              <a:t>Cachuma</a:t>
            </a:r>
            <a:r>
              <a:rPr lang="en-US" baseline="0" dirty="0" smtClean="0">
                <a:latin typeface="Arial" pitchFamily="34" charset="0"/>
                <a:cs typeface="Arial" pitchFamily="34" charset="0"/>
              </a:rPr>
              <a:t> Project between the agencies, as well as the capital costs for agricultural interests. Environmental issues encompass local steelhead issues, but also Delta issues since we do receive deliveries of State Water.  Fights over capacity </a:t>
            </a:r>
            <a:r>
              <a:rPr lang="en-US" dirty="0">
                <a:solidFill>
                  <a:schemeClr val="tx2"/>
                </a:solidFill>
              </a:rPr>
              <a:t>and who gets what and when, recognizing there are constraints on how much </a:t>
            </a:r>
            <a:r>
              <a:rPr lang="en-US" dirty="0">
                <a:solidFill>
                  <a:srgbClr val="FF0000"/>
                </a:solidFill>
              </a:rPr>
              <a:t>state water can be delivered both due to the limitations of the actual pipeline and the determinations from the State. </a:t>
            </a:r>
            <a:endParaRPr lang="en-US" dirty="0">
              <a:solidFill>
                <a:schemeClr val="tx2"/>
              </a:solidFill>
            </a:endParaRPr>
          </a:p>
          <a:p>
            <a:pPr defTabSz="948368">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12</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pPr marL="237127" indent="-237127" defTabSz="948507">
              <a:buFont typeface="+mj-lt"/>
              <a:buAutoNum type="arabicPeriod"/>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13</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pPr marL="237127" indent="-237127" defTabSz="948507">
              <a:buFont typeface="+mj-lt"/>
              <a:buAutoNum type="arabicPeriod"/>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14</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6D55E-D576-4432-A2DA-E4DD3A43CE72}" type="slidenum">
              <a:rPr lang="en-US" smtClean="0"/>
              <a:pPr/>
              <a:t>15</a:t>
            </a:fld>
            <a:endParaRPr lang="en-US"/>
          </a:p>
        </p:txBody>
      </p:sp>
    </p:spTree>
    <p:extLst>
      <p:ext uri="{BB962C8B-B14F-4D97-AF65-F5344CB8AC3E}">
        <p14:creationId xmlns:p14="http://schemas.microsoft.com/office/powerpoint/2010/main" val="1576831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on restrictions</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679F163-F6F6-45F6-8615-F928257CBC9F}" type="slidenum">
              <a:rPr lang="en-US" smtClean="0"/>
              <a:pPr/>
              <a:t>16</a:t>
            </a:fld>
            <a:endParaRPr lang="en-US"/>
          </a:p>
        </p:txBody>
      </p:sp>
    </p:spTree>
    <p:extLst>
      <p:ext uri="{BB962C8B-B14F-4D97-AF65-F5344CB8AC3E}">
        <p14:creationId xmlns:p14="http://schemas.microsoft.com/office/powerpoint/2010/main" val="3476538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2" y="4485807"/>
            <a:ext cx="6281530" cy="4800600"/>
          </a:xfrm>
        </p:spPr>
        <p:txBody>
          <a:bodyPr>
            <a:noAutofit/>
          </a:bodyPr>
          <a:lstStyle/>
          <a:p>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18</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pPr defTabSz="948507">
              <a:defRPr/>
            </a:pPr>
            <a:endParaRPr lang="en-US" dirty="0">
              <a:latin typeface="Arial" pitchFamily="34" charset="0"/>
              <a:cs typeface="Arial" pitchFamily="34" charset="0"/>
            </a:endParaRPr>
          </a:p>
          <a:p>
            <a:pPr defTabSz="948507">
              <a:defRPr/>
            </a:pPr>
            <a:r>
              <a:rPr lang="en-US" dirty="0">
                <a:latin typeface="Arial" pitchFamily="34" charset="0"/>
                <a:cs typeface="Arial" pitchFamily="34" charset="0"/>
              </a:rPr>
              <a:t>Most water is used outdoors.</a:t>
            </a:r>
          </a:p>
          <a:p>
            <a:pPr defTabSz="948507">
              <a:defRPr/>
            </a:pPr>
            <a:r>
              <a:rPr lang="en-US" dirty="0">
                <a:latin typeface="Arial" pitchFamily="34" charset="0"/>
                <a:cs typeface="Arial" pitchFamily="34" charset="0"/>
              </a:rPr>
              <a:t>Indoors, the flushing uses the most, followed by laundry.  </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19</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20</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pPr marL="237127" indent="-237127" defTabSz="948507">
              <a:buFont typeface="+mj-lt"/>
              <a:buAutoNum type="arabicPeriod"/>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2</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21</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pPr defTabSz="948507">
              <a:defRPr/>
            </a:pPr>
            <a:r>
              <a:rPr lang="en-US" dirty="0">
                <a:latin typeface="Arial" pitchFamily="34" charset="0"/>
                <a:cs typeface="Arial" pitchFamily="34" charset="0"/>
              </a:rPr>
              <a:t>And a snapshot of residential use in our service area.  </a:t>
            </a:r>
          </a:p>
          <a:p>
            <a:pPr defTabSz="948507">
              <a:defRPr/>
            </a:pPr>
            <a:endParaRPr lang="en-US" dirty="0">
              <a:latin typeface="Arial" pitchFamily="34" charset="0"/>
              <a:cs typeface="Arial" pitchFamily="34" charset="0"/>
            </a:endParaRPr>
          </a:p>
          <a:p>
            <a:pPr defTabSz="948507">
              <a:defRPr/>
            </a:pPr>
            <a:r>
              <a:rPr lang="en-US" dirty="0">
                <a:latin typeface="Arial" pitchFamily="34" charset="0"/>
                <a:cs typeface="Arial" pitchFamily="34" charset="0"/>
              </a:rPr>
              <a:t>Most water is used outdoors.</a:t>
            </a:r>
          </a:p>
          <a:p>
            <a:pPr defTabSz="948507">
              <a:defRPr/>
            </a:pPr>
            <a:r>
              <a:rPr lang="en-US" dirty="0">
                <a:latin typeface="Arial" pitchFamily="34" charset="0"/>
                <a:cs typeface="Arial" pitchFamily="34" charset="0"/>
              </a:rPr>
              <a:t>Indoors, the flushing uses the most, followed by laundry.  </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22</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pPr lvl="0">
              <a:spcAft>
                <a:spcPts val="1200"/>
              </a:spcAft>
            </a:pPr>
            <a:r>
              <a:rPr lang="en-US" sz="1200" dirty="0" smtClean="0">
                <a:solidFill>
                  <a:schemeClr val="tx2"/>
                </a:solidFill>
              </a:rPr>
              <a:t>Water Wise plants and mulch</a:t>
            </a:r>
          </a:p>
          <a:p>
            <a:pPr lvl="0"/>
            <a:r>
              <a:rPr lang="en-US" sz="1200" dirty="0" smtClean="0">
                <a:solidFill>
                  <a:schemeClr val="tx2"/>
                </a:solidFill>
              </a:rPr>
              <a:t>New low water Edible Garden </a:t>
            </a:r>
            <a:endParaRPr lang="en-US" sz="1100" dirty="0" smtClean="0">
              <a:solidFill>
                <a:schemeClr val="tx2"/>
              </a:solidFill>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23</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24</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25</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3"/>
            <a:ext cx="5852160" cy="4320540"/>
          </a:xfrm>
        </p:spPr>
        <p:txBody>
          <a:bodyPr>
            <a:normAutofit/>
          </a:bodyPr>
          <a:lstStyle/>
          <a:p>
            <a:pPr defTabSz="948423">
              <a:defRPr/>
            </a:pPr>
            <a:r>
              <a:rPr lang="en-US" dirty="0">
                <a:latin typeface="Arial" pitchFamily="34" charset="0"/>
                <a:cs typeface="Arial" pitchFamily="34" charset="0"/>
              </a:rPr>
              <a:t>And a snapshot of residential use in our service area.  </a:t>
            </a:r>
          </a:p>
          <a:p>
            <a:pPr defTabSz="948423">
              <a:defRPr/>
            </a:pPr>
            <a:endParaRPr lang="en-US" dirty="0">
              <a:latin typeface="Arial" pitchFamily="34" charset="0"/>
              <a:cs typeface="Arial" pitchFamily="34" charset="0"/>
            </a:endParaRPr>
          </a:p>
          <a:p>
            <a:pPr defTabSz="948423">
              <a:defRPr/>
            </a:pPr>
            <a:r>
              <a:rPr lang="en-US" dirty="0">
                <a:latin typeface="Arial" pitchFamily="34" charset="0"/>
                <a:cs typeface="Arial" pitchFamily="34" charset="0"/>
              </a:rPr>
              <a:t>Most water is used outdoors.</a:t>
            </a:r>
          </a:p>
          <a:p>
            <a:pPr defTabSz="948423">
              <a:defRPr/>
            </a:pPr>
            <a:r>
              <a:rPr lang="en-US" dirty="0">
                <a:latin typeface="Arial" pitchFamily="34" charset="0"/>
                <a:cs typeface="Arial" pitchFamily="34" charset="0"/>
              </a:rPr>
              <a:t>Indoors, the flushing uses the most, followed by laundry.  </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26</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27</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Especially in a time of drought….</a:t>
            </a:r>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679F163-F6F6-45F6-8615-F928257CBC9F}" type="slidenum">
              <a:rPr lang="en-US" smtClean="0"/>
              <a:pPr/>
              <a:t>28</a:t>
            </a:fld>
            <a:endParaRPr lang="en-US"/>
          </a:p>
        </p:txBody>
      </p:sp>
    </p:spTree>
    <p:extLst>
      <p:ext uri="{BB962C8B-B14F-4D97-AF65-F5344CB8AC3E}">
        <p14:creationId xmlns:p14="http://schemas.microsoft.com/office/powerpoint/2010/main" val="3927306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pPr defTabSz="948507">
              <a:defRPr/>
            </a:pPr>
            <a:r>
              <a:rPr lang="en-US" dirty="0">
                <a:latin typeface="Arial" pitchFamily="34" charset="0"/>
                <a:cs typeface="Arial" pitchFamily="34" charset="0"/>
              </a:rPr>
              <a:t>And a snapshot of residential use in our service area.  </a:t>
            </a:r>
          </a:p>
          <a:p>
            <a:pPr defTabSz="948507">
              <a:defRPr/>
            </a:pPr>
            <a:endParaRPr lang="en-US" dirty="0">
              <a:latin typeface="Arial" pitchFamily="34" charset="0"/>
              <a:cs typeface="Arial" pitchFamily="34" charset="0"/>
            </a:endParaRPr>
          </a:p>
          <a:p>
            <a:pPr defTabSz="948507">
              <a:defRPr/>
            </a:pPr>
            <a:r>
              <a:rPr lang="en-US" dirty="0">
                <a:latin typeface="Arial" pitchFamily="34" charset="0"/>
                <a:cs typeface="Arial" pitchFamily="34" charset="0"/>
              </a:rPr>
              <a:t>Most water is used outdoors.</a:t>
            </a:r>
          </a:p>
          <a:p>
            <a:pPr defTabSz="948507">
              <a:defRPr/>
            </a:pPr>
            <a:r>
              <a:rPr lang="en-US" dirty="0">
                <a:latin typeface="Arial" pitchFamily="34" charset="0"/>
                <a:cs typeface="Arial" pitchFamily="34" charset="0"/>
              </a:rPr>
              <a:t>Indoors, the flushing uses the most, followed by laundry.  </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29</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pPr defTabSz="948507">
              <a:defRPr/>
            </a:pPr>
            <a:r>
              <a:rPr lang="en-US" dirty="0">
                <a:latin typeface="Arial" pitchFamily="34" charset="0"/>
                <a:cs typeface="Arial" pitchFamily="34" charset="0"/>
              </a:rPr>
              <a:t>And a snapshot of residential use in our service area.  </a:t>
            </a:r>
          </a:p>
          <a:p>
            <a:pPr defTabSz="948507">
              <a:defRPr/>
            </a:pPr>
            <a:endParaRPr lang="en-US" dirty="0">
              <a:latin typeface="Arial" pitchFamily="34" charset="0"/>
              <a:cs typeface="Arial" pitchFamily="34" charset="0"/>
            </a:endParaRPr>
          </a:p>
          <a:p>
            <a:pPr defTabSz="948507">
              <a:defRPr/>
            </a:pPr>
            <a:r>
              <a:rPr lang="en-US" dirty="0">
                <a:latin typeface="Arial" pitchFamily="34" charset="0"/>
                <a:cs typeface="Arial" pitchFamily="34" charset="0"/>
              </a:rPr>
              <a:t>Most water is used outdoors.</a:t>
            </a:r>
          </a:p>
          <a:p>
            <a:pPr defTabSz="948507">
              <a:defRPr/>
            </a:pPr>
            <a:r>
              <a:rPr lang="en-US" dirty="0">
                <a:latin typeface="Arial" pitchFamily="34" charset="0"/>
                <a:cs typeface="Arial" pitchFamily="34" charset="0"/>
              </a:rPr>
              <a:t>Indoors, the flushing uses the most, followed by laundry.  </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30</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pPr defTabSz="948507">
              <a:buFont typeface="Arial" pitchFamily="34" charset="0"/>
              <a:buChar char="•"/>
              <a:defRPr/>
            </a:pPr>
            <a:r>
              <a:rPr lang="en-US" dirty="0">
                <a:latin typeface="Arial" pitchFamily="34" charset="0"/>
                <a:cs typeface="Arial" pitchFamily="34" charset="0"/>
              </a:rPr>
              <a:t>Our service delivery area spans from the boundary of the City of SB on the East, to El Capitan in the West, from the foothills to the ocean. </a:t>
            </a:r>
          </a:p>
          <a:p>
            <a:pPr defTabSz="948507">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3</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pPr defTabSz="948507">
              <a:defRPr/>
            </a:pPr>
            <a:r>
              <a:rPr lang="en-US" dirty="0">
                <a:latin typeface="Arial" pitchFamily="34" charset="0"/>
                <a:cs typeface="Arial" pitchFamily="34" charset="0"/>
              </a:rPr>
              <a:t>This is just a sample of some of the valuable information you can find on our website and at the regional </a:t>
            </a:r>
            <a:r>
              <a:rPr lang="en-US" dirty="0" err="1">
                <a:latin typeface="Arial" pitchFamily="34" charset="0"/>
                <a:cs typeface="Arial" pitchFamily="34" charset="0"/>
              </a:rPr>
              <a:t>WaterWise</a:t>
            </a:r>
            <a:r>
              <a:rPr lang="en-US" dirty="0">
                <a:latin typeface="Arial" pitchFamily="34" charset="0"/>
                <a:cs typeface="Arial" pitchFamily="34" charset="0"/>
              </a:rPr>
              <a:t> in Santa Barbara County website</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31</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32</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r>
              <a:rPr lang="en-US" dirty="0" smtClean="0">
                <a:latin typeface="Arial" pitchFamily="34" charset="0"/>
                <a:cs typeface="Arial" pitchFamily="34" charset="0"/>
              </a:rPr>
              <a:t>Here</a:t>
            </a:r>
            <a:r>
              <a:rPr lang="en-US" baseline="0" dirty="0" smtClean="0">
                <a:latin typeface="Arial" pitchFamily="34" charset="0"/>
                <a:cs typeface="Arial" pitchFamily="34" charset="0"/>
              </a:rPr>
              <a:t> you can see a breakdown of how water is generally used in the Goleta Valley</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4</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pPr defTabSz="948507">
              <a:defRPr/>
            </a:pPr>
            <a:r>
              <a:rPr lang="en-US" dirty="0">
                <a:latin typeface="Arial" pitchFamily="34" charset="0"/>
                <a:cs typeface="Arial" pitchFamily="34" charset="0"/>
              </a:rPr>
              <a:t>Snapshot of District water supplies</a:t>
            </a:r>
          </a:p>
          <a:p>
            <a:pPr defTabSz="948507">
              <a:defRPr/>
            </a:pPr>
            <a:endParaRPr lang="en-US" dirty="0">
              <a:latin typeface="Arial" pitchFamily="34" charset="0"/>
              <a:cs typeface="Arial" pitchFamily="34" charset="0"/>
            </a:endParaRPr>
          </a:p>
          <a:p>
            <a:pPr defTabSz="948507">
              <a:defRPr/>
            </a:pPr>
            <a:r>
              <a:rPr lang="en-US" dirty="0">
                <a:latin typeface="Arial" pitchFamily="34" charset="0"/>
                <a:cs typeface="Arial" pitchFamily="34" charset="0"/>
              </a:rPr>
              <a:t>The District’s water supply portfolio is made comprised of 4 sources: Lake Cachuma, Groundwater, State Water, Recycled Water, and exceeds normal demand which can range from approximately 12,000 AF to 14,000 AF in normal years. </a:t>
            </a:r>
          </a:p>
          <a:p>
            <a:pPr marL="237127" indent="-237127" defTabSz="948507">
              <a:defRPr/>
            </a:pPr>
            <a:endParaRPr lang="en-US" dirty="0">
              <a:latin typeface="Arial" pitchFamily="34" charset="0"/>
              <a:cs typeface="Arial" pitchFamily="34" charset="0"/>
            </a:endParaRPr>
          </a:p>
          <a:p>
            <a:pPr marL="237127" indent="-237127" defTabSz="948507">
              <a:defRPr/>
            </a:pPr>
            <a:r>
              <a:rPr lang="en-US" dirty="0">
                <a:latin typeface="Arial" pitchFamily="34" charset="0"/>
                <a:cs typeface="Arial" pitchFamily="34" charset="0"/>
              </a:rPr>
              <a:t>The numbers you see here are normal year supply numbers which can vary in wet or dry years.  For example, in the current water year, the District is using approximately 4,000 AF of stored State Water, 3,000 AF of groundwater, and roughly 6,500 AF to meet the higher than normal demand we have seen during this extended dry period.  The unused portion of our Cachuma entitlement (almost 3,000 AF) will be available to the District in the next water year. </a:t>
            </a:r>
          </a:p>
        </p:txBody>
      </p:sp>
      <p:sp>
        <p:nvSpPr>
          <p:cNvPr id="4" name="Slide Number Placeholder 3"/>
          <p:cNvSpPr>
            <a:spLocks noGrp="1"/>
          </p:cNvSpPr>
          <p:nvPr>
            <p:ph type="sldNum" sz="quarter" idx="10"/>
          </p:nvPr>
        </p:nvSpPr>
        <p:spPr/>
        <p:txBody>
          <a:bodyPr/>
          <a:lstStyle/>
          <a:p>
            <a:fld id="{C679F163-F6F6-45F6-8615-F928257CBC9F}" type="slidenum">
              <a:rPr lang="en-US" smtClean="0"/>
              <a:pPr/>
              <a:t>5</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pPr eaLnBrk="1" hangingPunct="1"/>
            <a:r>
              <a:rPr lang="en-US" dirty="0" smtClean="0"/>
              <a:t>Note difference</a:t>
            </a:r>
            <a:r>
              <a:rPr lang="en-US" baseline="0" dirty="0" smtClean="0"/>
              <a:t> in years 2013/14 and 2014/15</a:t>
            </a:r>
            <a:endParaRPr lang="en-US" dirty="0" smtClean="0"/>
          </a:p>
        </p:txBody>
      </p:sp>
      <p:sp>
        <p:nvSpPr>
          <p:cNvPr id="4" name="Slide Number Placeholder 3"/>
          <p:cNvSpPr>
            <a:spLocks noGrp="1"/>
          </p:cNvSpPr>
          <p:nvPr>
            <p:ph type="sldNum" sz="quarter" idx="10"/>
          </p:nvPr>
        </p:nvSpPr>
        <p:spPr/>
        <p:txBody>
          <a:bodyPr/>
          <a:lstStyle/>
          <a:p>
            <a:fld id="{C679F163-F6F6-45F6-8615-F928257CBC9F}" type="slidenum">
              <a:rPr lang="en-US" smtClean="0"/>
              <a:pPr/>
              <a:t>6</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pPr marL="237127" indent="-237127" defTabSz="948507">
              <a:buFont typeface="+mj-lt"/>
              <a:buAutoNum type="arabicPeriod"/>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7</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2" y="4485807"/>
            <a:ext cx="6281530" cy="4800600"/>
          </a:xfrm>
        </p:spPr>
        <p:txBody>
          <a:bodyPr>
            <a:noAutofit/>
          </a:bodyPr>
          <a:lstStyle/>
          <a:p>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8</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314325"/>
            <a:ext cx="5621338" cy="4214813"/>
          </a:xfrm>
        </p:spPr>
      </p:sp>
      <p:sp>
        <p:nvSpPr>
          <p:cNvPr id="3" name="Notes Placeholder 2"/>
          <p:cNvSpPr>
            <a:spLocks noGrp="1"/>
          </p:cNvSpPr>
          <p:nvPr>
            <p:ph type="body" idx="1"/>
          </p:nvPr>
        </p:nvSpPr>
        <p:spPr>
          <a:xfrm>
            <a:off x="715617" y="4721902"/>
            <a:ext cx="5852160" cy="4320540"/>
          </a:xfrm>
        </p:spPr>
        <p:txBody>
          <a:bodyPr>
            <a:normAutofit/>
          </a:bodyPr>
          <a:lstStyle/>
          <a:p>
            <a:r>
              <a:rPr lang="en-US" dirty="0" err="1" smtClean="0"/>
              <a:t>Cachuma</a:t>
            </a:r>
            <a:r>
              <a:rPr lang="en-US" dirty="0" smtClean="0"/>
              <a:t> project</a:t>
            </a:r>
          </a:p>
          <a:p>
            <a:r>
              <a:rPr lang="en-US" dirty="0" err="1" smtClean="0"/>
              <a:t>Tecolote</a:t>
            </a:r>
            <a:r>
              <a:rPr lang="en-US" dirty="0" smtClean="0"/>
              <a:t> tunnel</a:t>
            </a:r>
          </a:p>
          <a:p>
            <a:r>
              <a:rPr lang="en-US" dirty="0" smtClean="0"/>
              <a:t>Drought of 1970s</a:t>
            </a:r>
          </a:p>
          <a:p>
            <a:r>
              <a:rPr lang="en-US" dirty="0" smtClean="0"/>
              <a:t>Drought of 1980s/90s - </a:t>
            </a:r>
            <a:r>
              <a:rPr lang="en-US" dirty="0" err="1" smtClean="0"/>
              <a:t>Desal</a:t>
            </a:r>
            <a:endParaRPr lang="en-US" dirty="0" smtClean="0"/>
          </a:p>
          <a:p>
            <a:r>
              <a:rPr lang="en-US" dirty="0" smtClean="0"/>
              <a:t>Environmental concerns/fish</a:t>
            </a:r>
          </a:p>
          <a:p>
            <a:r>
              <a:rPr lang="en-US" dirty="0" smtClean="0"/>
              <a:t>State water project</a:t>
            </a:r>
          </a:p>
          <a:p>
            <a:r>
              <a:rPr lang="en-US" dirty="0" smtClean="0"/>
              <a:t>Future / sustainability (groundwater, </a:t>
            </a:r>
            <a:r>
              <a:rPr lang="en-US" dirty="0" err="1" smtClean="0"/>
              <a:t>desal</a:t>
            </a:r>
            <a:r>
              <a:rPr lang="en-US" dirty="0" smtClean="0"/>
              <a:t>?)</a:t>
            </a:r>
          </a:p>
          <a:p>
            <a:pPr marL="237093" indent="-237093" defTabSz="948368">
              <a:buFont typeface="+mj-lt"/>
              <a:buAutoNum type="arabicPeriod"/>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79F163-F6F6-45F6-8615-F928257CBC9F}" type="slidenum">
              <a:rPr lang="en-US" smtClean="0"/>
              <a:pPr/>
              <a:t>9</a:t>
            </a:fld>
            <a:endParaRPr lang="en-US"/>
          </a:p>
        </p:txBody>
      </p:sp>
      <p:sp>
        <p:nvSpPr>
          <p:cNvPr id="5" name="Header Placeholder 4"/>
          <p:cNvSpPr>
            <a:spLocks noGrp="1"/>
          </p:cNvSpPr>
          <p:nvPr>
            <p:ph type="hdr"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10EA5E-1D9C-4D3E-AFA7-0C5C3E9E67CA}" type="datetimeFigureOut">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A2504-618C-4731-A367-2EBFF63770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0EA5E-1D9C-4D3E-AFA7-0C5C3E9E67CA}" type="datetimeFigureOut">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A2504-618C-4731-A367-2EBFF63770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0EA5E-1D9C-4D3E-AFA7-0C5C3E9E67CA}" type="datetimeFigureOut">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A2504-618C-4731-A367-2EBFF63770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0EA5E-1D9C-4D3E-AFA7-0C5C3E9E67CA}" type="datetimeFigureOut">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A2504-618C-4731-A367-2EBFF63770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10EA5E-1D9C-4D3E-AFA7-0C5C3E9E67CA}" type="datetimeFigureOut">
              <a:rPr lang="en-US" smtClean="0"/>
              <a:pPr/>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A2504-618C-4731-A367-2EBFF63770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10EA5E-1D9C-4D3E-AFA7-0C5C3E9E67CA}" type="datetimeFigureOut">
              <a:rPr lang="en-US" smtClean="0"/>
              <a:pPr/>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A2504-618C-4731-A367-2EBFF63770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10EA5E-1D9C-4D3E-AFA7-0C5C3E9E67CA}" type="datetimeFigureOut">
              <a:rPr lang="en-US" smtClean="0"/>
              <a:pPr/>
              <a:t>11/17/2014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A2504-618C-4731-A367-2EBFF63770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10EA5E-1D9C-4D3E-AFA7-0C5C3E9E67CA}" type="datetimeFigureOut">
              <a:rPr lang="en-US" smtClean="0"/>
              <a:pPr/>
              <a:t>11/17/2014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A2504-618C-4731-A367-2EBFF63770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0EA5E-1D9C-4D3E-AFA7-0C5C3E9E67CA}" type="datetimeFigureOut">
              <a:rPr lang="en-US" smtClean="0"/>
              <a:pPr/>
              <a:t>11/17/2014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A2504-618C-4731-A367-2EBFF63770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0EA5E-1D9C-4D3E-AFA7-0C5C3E9E67CA}" type="datetimeFigureOut">
              <a:rPr lang="en-US" smtClean="0"/>
              <a:pPr/>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A2504-618C-4731-A367-2EBFF63770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0EA5E-1D9C-4D3E-AFA7-0C5C3E9E67CA}" type="datetimeFigureOut">
              <a:rPr lang="en-US" smtClean="0"/>
              <a:pPr/>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A2504-618C-4731-A367-2EBFF63770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0EA5E-1D9C-4D3E-AFA7-0C5C3E9E67CA}" type="datetimeFigureOut">
              <a:rPr lang="en-US" smtClean="0"/>
              <a:pPr/>
              <a:t>11/17/2014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A2504-618C-4731-A367-2EBFF63770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tmp"/><Relationship Id="rId3" Type="http://schemas.openxmlformats.org/officeDocument/2006/relationships/image" Target="../media/image23.jpg"/><Relationship Id="rId7" Type="http://schemas.openxmlformats.org/officeDocument/2006/relationships/image" Target="../media/image27.jpg"/><Relationship Id="rId12"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tmp"/><Relationship Id="rId11" Type="http://schemas.openxmlformats.org/officeDocument/2006/relationships/image" Target="../media/image31.png"/><Relationship Id="rId5" Type="http://schemas.openxmlformats.org/officeDocument/2006/relationships/image" Target="../media/image25.jpg"/><Relationship Id="rId10" Type="http://schemas.openxmlformats.org/officeDocument/2006/relationships/image" Target="../media/image30.jpg"/><Relationship Id="rId4" Type="http://schemas.openxmlformats.org/officeDocument/2006/relationships/image" Target="../media/image24.jp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conservation@goletawater.com" TargetMode="External"/><Relationship Id="rId5" Type="http://schemas.openxmlformats.org/officeDocument/2006/relationships/image" Target="../media/image38.jp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jpg"/><Relationship Id="rId5" Type="http://schemas.microsoft.com/office/2007/relationships/hdphoto" Target="../media/hdphoto1.wdp"/><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4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hyperlink" Target="mailto:conservation@goletawater.com" TargetMode="Externa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conservation@goletawater.com" TargetMode="External"/><Relationship Id="rId5" Type="http://schemas.openxmlformats.org/officeDocument/2006/relationships/image" Target="../media/image50.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goletawater.com/"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hyperlink" Target="http://www.glenanniegolf.com/golf/emailer2020/img/glenanniegolf/OldSite/18Hsoft.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chart" Target="../charts/chart1.xml"/><Relationship Id="rId10" Type="http://schemas.openxmlformats.org/officeDocument/2006/relationships/image" Target="../media/image7.jpeg"/><Relationship Id="rId4" Type="http://schemas.microsoft.com/office/2007/relationships/hdphoto" Target="../media/hdphoto1.wdp"/><Relationship Id="rId9" Type="http://schemas.openxmlformats.org/officeDocument/2006/relationships/hyperlink" Target="http://en.wikipedia.org/wiki/File:OldTownGoleta.jpg"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1.jpeg"/><Relationship Id="rId4" Type="http://schemas.microsoft.com/office/2007/relationships/hdphoto" Target="../media/hdphoto1.wdp"/><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microsoft.com/office/2007/relationships/hdphoto" Target="../media/hdphoto1.wdp"/><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066800"/>
            <a:ext cx="9144000" cy="2286000"/>
          </a:xfrm>
          <a:solidFill>
            <a:schemeClr val="tx2"/>
          </a:solidFill>
        </p:spPr>
        <p:txBody>
          <a:bodyPr>
            <a:normAutofit/>
          </a:bodyPr>
          <a:lstStyle/>
          <a:p>
            <a:r>
              <a:rPr lang="en-US" sz="3550" dirty="0" smtClean="0">
                <a:solidFill>
                  <a:schemeClr val="bg1"/>
                </a:solidFill>
                <a:latin typeface="Candara" pitchFamily="34" charset="0"/>
              </a:rPr>
              <a:t>Goleta Water District </a:t>
            </a:r>
            <a:br>
              <a:rPr lang="en-US" sz="3550" dirty="0" smtClean="0">
                <a:solidFill>
                  <a:schemeClr val="bg1"/>
                </a:solidFill>
                <a:latin typeface="Candara" pitchFamily="34" charset="0"/>
              </a:rPr>
            </a:br>
            <a:r>
              <a:rPr lang="en-US" sz="3550" dirty="0" smtClean="0">
                <a:solidFill>
                  <a:schemeClr val="bg1"/>
                </a:solidFill>
                <a:latin typeface="Candara" pitchFamily="34" charset="0"/>
              </a:rPr>
              <a:t>Conservation is Critical</a:t>
            </a:r>
            <a:endParaRPr lang="en-US" sz="2800" dirty="0">
              <a:solidFill>
                <a:schemeClr val="bg1"/>
              </a:solidFill>
              <a:latin typeface="Candara" pitchFamily="34" charset="0"/>
            </a:endParaRPr>
          </a:p>
        </p:txBody>
      </p:sp>
      <p:cxnSp>
        <p:nvCxnSpPr>
          <p:cNvPr id="9" name="Straight Connector 8"/>
          <p:cNvCxnSpPr/>
          <p:nvPr/>
        </p:nvCxnSpPr>
        <p:spPr>
          <a:xfrm>
            <a:off x="0" y="10668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3528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descr="C:\Users\manderson\AppData\Local\Microsoft\Windows\Temporary Internet Files\Content.Outlook\GN7MNUM5\GWD_logo_200ppi_2.png"/>
          <p:cNvPicPr/>
          <p:nvPr/>
        </p:nvPicPr>
        <p:blipFill>
          <a:blip r:embed="rId3" cstate="print"/>
          <a:srcRect/>
          <a:stretch>
            <a:fillRect/>
          </a:stretch>
        </p:blipFill>
        <p:spPr bwMode="auto">
          <a:xfrm>
            <a:off x="7162800" y="4800600"/>
            <a:ext cx="1600200" cy="1676400"/>
          </a:xfrm>
          <a:prstGeom prst="rect">
            <a:avLst/>
          </a:prstGeom>
          <a:noFill/>
          <a:ln w="9525">
            <a:noFill/>
            <a:miter lim="800000"/>
            <a:headEnd/>
            <a:tailEnd/>
          </a:ln>
        </p:spPr>
      </p:pic>
      <p:sp>
        <p:nvSpPr>
          <p:cNvPr id="3" name="TextBox 2"/>
          <p:cNvSpPr txBox="1"/>
          <p:nvPr/>
        </p:nvSpPr>
        <p:spPr>
          <a:xfrm>
            <a:off x="533400" y="5645124"/>
            <a:ext cx="4191000" cy="461665"/>
          </a:xfrm>
          <a:prstGeom prst="rect">
            <a:avLst/>
          </a:prstGeom>
          <a:noFill/>
        </p:spPr>
        <p:txBody>
          <a:bodyPr wrap="square" rtlCol="0">
            <a:spAutoFit/>
          </a:bodyPr>
          <a:lstStyle/>
          <a:p>
            <a:r>
              <a:rPr lang="en-US" sz="2400" dirty="0" smtClean="0">
                <a:solidFill>
                  <a:schemeClr val="tx2"/>
                </a:solidFill>
              </a:rPr>
              <a:t>November 2014</a:t>
            </a:r>
            <a:endParaRPr lang="en-US" sz="2400" dirty="0">
              <a:solidFill>
                <a:schemeClr val="tx2"/>
              </a:solidFill>
            </a:endParaRPr>
          </a:p>
        </p:txBody>
      </p:sp>
    </p:spTree>
    <p:extLst>
      <p:ext uri="{BB962C8B-B14F-4D97-AF65-F5344CB8AC3E}">
        <p14:creationId xmlns:p14="http://schemas.microsoft.com/office/powerpoint/2010/main" val="1252266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4"/>
          </a:xfrm>
        </p:spPr>
        <p:txBody>
          <a:bodyPr>
            <a:noAutofit/>
          </a:bodyPr>
          <a:lstStyle/>
          <a:p>
            <a:r>
              <a:rPr lang="en-US" dirty="0" smtClean="0">
                <a:solidFill>
                  <a:schemeClr val="tx2"/>
                </a:solidFill>
              </a:rPr>
              <a:t>1976-1977 Drought</a:t>
            </a:r>
          </a:p>
          <a:p>
            <a:pPr lvl="1"/>
            <a:r>
              <a:rPr lang="en-US" sz="2400" dirty="0">
                <a:solidFill>
                  <a:schemeClr val="tx2"/>
                </a:solidFill>
              </a:rPr>
              <a:t>E</a:t>
            </a:r>
            <a:r>
              <a:rPr lang="en-US" sz="2400" dirty="0" smtClean="0">
                <a:solidFill>
                  <a:schemeClr val="tx2"/>
                </a:solidFill>
              </a:rPr>
              <a:t>arly water conservation efforts such as cutting back on watering </a:t>
            </a:r>
            <a:r>
              <a:rPr lang="en-US" sz="2400" dirty="0">
                <a:solidFill>
                  <a:schemeClr val="tx2"/>
                </a:solidFill>
              </a:rPr>
              <a:t>lawns, washing cars, and flushing the </a:t>
            </a:r>
            <a:r>
              <a:rPr lang="en-US" sz="2400" dirty="0" smtClean="0">
                <a:solidFill>
                  <a:schemeClr val="tx2"/>
                </a:solidFill>
              </a:rPr>
              <a:t>toilet, and early ag efficiency projects like drip irrigation techniques.</a:t>
            </a:r>
          </a:p>
          <a:p>
            <a:r>
              <a:rPr lang="en-US" dirty="0" smtClean="0">
                <a:solidFill>
                  <a:schemeClr val="tx2"/>
                </a:solidFill>
              </a:rPr>
              <a:t>1980s Water Shortages</a:t>
            </a:r>
          </a:p>
          <a:p>
            <a:pPr lvl="1"/>
            <a:r>
              <a:rPr lang="en-US" sz="2400" dirty="0">
                <a:solidFill>
                  <a:schemeClr val="tx2"/>
                </a:solidFill>
              </a:rPr>
              <a:t>W</a:t>
            </a:r>
            <a:r>
              <a:rPr lang="en-US" sz="2400" dirty="0" smtClean="0">
                <a:solidFill>
                  <a:schemeClr val="tx2"/>
                </a:solidFill>
              </a:rPr>
              <a:t>ater conservation programs like low-flow shower heads, and landscape efficiency.  The District introduced the first low-flow toilet rebate program in the U.S. in 1986.  </a:t>
            </a:r>
          </a:p>
          <a:p>
            <a:r>
              <a:rPr lang="en-US" dirty="0" smtClean="0">
                <a:solidFill>
                  <a:schemeClr val="tx2"/>
                </a:solidFill>
              </a:rPr>
              <a:t>1990s Drought </a:t>
            </a:r>
          </a:p>
          <a:p>
            <a:pPr lvl="1"/>
            <a:r>
              <a:rPr lang="en-US" sz="2400" dirty="0">
                <a:solidFill>
                  <a:schemeClr val="tx2"/>
                </a:solidFill>
              </a:rPr>
              <a:t>M</a:t>
            </a:r>
            <a:r>
              <a:rPr lang="en-US" sz="2400" dirty="0" smtClean="0">
                <a:solidFill>
                  <a:schemeClr val="tx2"/>
                </a:solidFill>
              </a:rPr>
              <a:t>andatory conservation measures, increased water rates, and increased groundwater pumping.  Emergency Pumping Facility at Lake </a:t>
            </a:r>
            <a:r>
              <a:rPr lang="en-US" sz="2400" dirty="0" err="1" smtClean="0">
                <a:solidFill>
                  <a:schemeClr val="tx2"/>
                </a:solidFill>
              </a:rPr>
              <a:t>Cachuma</a:t>
            </a:r>
            <a:r>
              <a:rPr lang="en-US" sz="2400" dirty="0" smtClean="0">
                <a:solidFill>
                  <a:schemeClr val="accent1">
                    <a:lumMod val="75000"/>
                  </a:schemeClr>
                </a:solidFill>
              </a:rPr>
              <a:t>. </a:t>
            </a:r>
          </a:p>
        </p:txBody>
      </p:sp>
      <p:sp>
        <p:nvSpPr>
          <p:cNvPr id="4" name="Title 1"/>
          <p:cNvSpPr txBox="1">
            <a:spLocks/>
          </p:cNvSpPr>
          <p:nvPr/>
        </p:nvSpPr>
        <p:spPr>
          <a:xfrm>
            <a:off x="0" y="0"/>
            <a:ext cx="9144000" cy="990600"/>
          </a:xfrm>
          <a:prstGeom prst="rect">
            <a:avLst/>
          </a:prstGeom>
          <a:solidFill>
            <a:schemeClr val="tx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dirty="0" smtClean="0">
                <a:solidFill>
                  <a:schemeClr val="bg1"/>
                </a:solidFill>
                <a:latin typeface="Candara" pitchFamily="34" charset="0"/>
              </a:rPr>
              <a:t>Historical Drought Concerns</a:t>
            </a:r>
            <a:endParaRPr lang="en-US" sz="3500" dirty="0">
              <a:solidFill>
                <a:schemeClr val="bg1"/>
              </a:solidFill>
              <a:latin typeface="Candara" pitchFamily="34" charset="0"/>
            </a:endParaRPr>
          </a:p>
        </p:txBody>
      </p:sp>
      <p:cxnSp>
        <p:nvCxnSpPr>
          <p:cNvPr id="5" name="Straight Connector 4"/>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404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9111"/>
            <a:ext cx="8229600" cy="3276600"/>
          </a:xfrm>
        </p:spPr>
        <p:txBody>
          <a:bodyPr>
            <a:noAutofit/>
          </a:bodyPr>
          <a:lstStyle/>
          <a:p>
            <a:r>
              <a:rPr lang="en-US" dirty="0" smtClean="0">
                <a:solidFill>
                  <a:schemeClr val="tx2"/>
                </a:solidFill>
              </a:rPr>
              <a:t>Goleta Water District Customers </a:t>
            </a:r>
          </a:p>
          <a:p>
            <a:pPr lvl="1"/>
            <a:r>
              <a:rPr lang="en-US" sz="2400" dirty="0">
                <a:solidFill>
                  <a:schemeClr val="tx2"/>
                </a:solidFill>
              </a:rPr>
              <a:t>Residential per capita water use of </a:t>
            </a:r>
            <a:r>
              <a:rPr lang="en-US" sz="2400" dirty="0" smtClean="0">
                <a:solidFill>
                  <a:schemeClr val="tx2"/>
                </a:solidFill>
              </a:rPr>
              <a:t>64 </a:t>
            </a:r>
            <a:r>
              <a:rPr lang="en-US" sz="2400" dirty="0">
                <a:solidFill>
                  <a:schemeClr val="tx2"/>
                </a:solidFill>
              </a:rPr>
              <a:t>gallons per </a:t>
            </a:r>
            <a:r>
              <a:rPr lang="en-US" sz="2400" dirty="0" smtClean="0">
                <a:solidFill>
                  <a:schemeClr val="tx2"/>
                </a:solidFill>
              </a:rPr>
              <a:t>day in October, down from 68 gallons per day</a:t>
            </a:r>
          </a:p>
          <a:p>
            <a:pPr lvl="1"/>
            <a:r>
              <a:rPr lang="en-US" sz="2400" dirty="0" smtClean="0">
                <a:solidFill>
                  <a:schemeClr val="tx2"/>
                </a:solidFill>
              </a:rPr>
              <a:t>High consciousness among customers of the need to conserve water supplies</a:t>
            </a:r>
          </a:p>
          <a:p>
            <a:pPr lvl="1"/>
            <a:r>
              <a:rPr lang="en-US" sz="2400" dirty="0" smtClean="0">
                <a:solidFill>
                  <a:schemeClr val="tx2"/>
                </a:solidFill>
              </a:rPr>
              <a:t>Wide-spread use of low-flow devices</a:t>
            </a:r>
          </a:p>
          <a:p>
            <a:pPr marL="457200" lvl="1" indent="0">
              <a:buNone/>
            </a:pPr>
            <a:endParaRPr lang="en-US" sz="2400" dirty="0" smtClean="0">
              <a:solidFill>
                <a:schemeClr val="tx2"/>
              </a:solidFill>
            </a:endParaRPr>
          </a:p>
        </p:txBody>
      </p:sp>
      <p:sp>
        <p:nvSpPr>
          <p:cNvPr id="4" name="Title 1"/>
          <p:cNvSpPr txBox="1">
            <a:spLocks/>
          </p:cNvSpPr>
          <p:nvPr/>
        </p:nvSpPr>
        <p:spPr>
          <a:xfrm>
            <a:off x="0" y="0"/>
            <a:ext cx="9144000" cy="990600"/>
          </a:xfrm>
          <a:prstGeom prst="rect">
            <a:avLst/>
          </a:prstGeom>
          <a:solidFill>
            <a:schemeClr val="tx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dirty="0" smtClean="0">
                <a:solidFill>
                  <a:schemeClr val="bg1"/>
                </a:solidFill>
                <a:latin typeface="Candara" pitchFamily="34" charset="0"/>
              </a:rPr>
              <a:t>Water Thrifty Customers</a:t>
            </a:r>
            <a:endParaRPr lang="en-US" sz="3500" dirty="0">
              <a:solidFill>
                <a:schemeClr val="bg1"/>
              </a:solidFill>
              <a:latin typeface="Candara" pitchFamily="34" charset="0"/>
            </a:endParaRPr>
          </a:p>
        </p:txBody>
      </p:sp>
      <p:cxnSp>
        <p:nvCxnSpPr>
          <p:cNvPr id="5" name="Straight Connector 4"/>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942"/>
          <a:stretch/>
        </p:blipFill>
        <p:spPr>
          <a:xfrm>
            <a:off x="5867400" y="3962400"/>
            <a:ext cx="2842098" cy="2666658"/>
          </a:xfrm>
          <a:prstGeom prst="rect">
            <a:avLst/>
          </a:prstGeom>
        </p:spPr>
      </p:pic>
    </p:spTree>
    <p:extLst>
      <p:ext uri="{BB962C8B-B14F-4D97-AF65-F5344CB8AC3E}">
        <p14:creationId xmlns:p14="http://schemas.microsoft.com/office/powerpoint/2010/main" val="1930904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7620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A New Paradigm of Critical Supply Challenges</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sp>
        <p:nvSpPr>
          <p:cNvPr id="19" name="Content Placeholder 17"/>
          <p:cNvSpPr>
            <a:spLocks noGrp="1"/>
          </p:cNvSpPr>
          <p:nvPr>
            <p:ph sz="quarter" idx="4294967295"/>
          </p:nvPr>
        </p:nvSpPr>
        <p:spPr>
          <a:xfrm>
            <a:off x="533400" y="1143000"/>
            <a:ext cx="8382000" cy="5105400"/>
          </a:xfrm>
          <a:prstGeom prst="rect">
            <a:avLst/>
          </a:prstGeom>
        </p:spPr>
        <p:txBody>
          <a:bodyPr>
            <a:noAutofit/>
          </a:bodyPr>
          <a:lstStyle/>
          <a:p>
            <a:pPr marL="0" indent="0">
              <a:spcAft>
                <a:spcPts val="1200"/>
              </a:spcAft>
              <a:buNone/>
            </a:pPr>
            <a:r>
              <a:rPr lang="en-US" sz="2400" dirty="0" smtClean="0">
                <a:solidFill>
                  <a:schemeClr val="tx2"/>
                </a:solidFill>
              </a:rPr>
              <a:t>As agencies plan for future water supply needs there are a number of constraints, many of which we don’t have control over:</a:t>
            </a:r>
          </a:p>
          <a:p>
            <a:pPr>
              <a:spcAft>
                <a:spcPts val="1200"/>
              </a:spcAft>
            </a:pPr>
            <a:r>
              <a:rPr lang="en-US" sz="2000" dirty="0" smtClean="0">
                <a:solidFill>
                  <a:schemeClr val="tx2"/>
                </a:solidFill>
              </a:rPr>
              <a:t>Drought</a:t>
            </a:r>
          </a:p>
          <a:p>
            <a:pPr>
              <a:spcAft>
                <a:spcPts val="1200"/>
              </a:spcAft>
            </a:pPr>
            <a:r>
              <a:rPr lang="en-US" sz="2000" dirty="0" smtClean="0">
                <a:solidFill>
                  <a:schemeClr val="tx2"/>
                </a:solidFill>
              </a:rPr>
              <a:t>Cost allocation for </a:t>
            </a:r>
            <a:r>
              <a:rPr lang="en-US" sz="2000" dirty="0" err="1" smtClean="0">
                <a:solidFill>
                  <a:schemeClr val="tx2"/>
                </a:solidFill>
              </a:rPr>
              <a:t>Cachuma</a:t>
            </a:r>
            <a:r>
              <a:rPr lang="en-US" sz="2000" dirty="0" smtClean="0">
                <a:solidFill>
                  <a:schemeClr val="tx2"/>
                </a:solidFill>
              </a:rPr>
              <a:t> Project between agencies, as well as capital cost allocations including agricultural interests</a:t>
            </a:r>
          </a:p>
          <a:p>
            <a:pPr>
              <a:spcAft>
                <a:spcPts val="1200"/>
              </a:spcAft>
            </a:pPr>
            <a:r>
              <a:rPr lang="en-US" sz="2000" dirty="0" smtClean="0">
                <a:solidFill>
                  <a:schemeClr val="tx2"/>
                </a:solidFill>
              </a:rPr>
              <a:t>Environmental concerns on SWP re Monterey Plus Amendments</a:t>
            </a:r>
          </a:p>
          <a:p>
            <a:pPr>
              <a:spcAft>
                <a:spcPts val="1200"/>
              </a:spcAft>
            </a:pPr>
            <a:r>
              <a:rPr lang="en-US" sz="2000" dirty="0" smtClean="0">
                <a:solidFill>
                  <a:schemeClr val="tx2"/>
                </a:solidFill>
              </a:rPr>
              <a:t>Steelhead issues</a:t>
            </a:r>
          </a:p>
          <a:p>
            <a:pPr>
              <a:spcAft>
                <a:spcPts val="1200"/>
              </a:spcAft>
            </a:pPr>
            <a:r>
              <a:rPr lang="en-US" sz="2000" dirty="0" smtClean="0">
                <a:solidFill>
                  <a:schemeClr val="tx2"/>
                </a:solidFill>
              </a:rPr>
              <a:t>Delta Smelt issues</a:t>
            </a:r>
          </a:p>
          <a:p>
            <a:pPr>
              <a:spcAft>
                <a:spcPts val="1200"/>
              </a:spcAft>
            </a:pPr>
            <a:r>
              <a:rPr lang="en-US" sz="2000" dirty="0" smtClean="0">
                <a:solidFill>
                  <a:schemeClr val="tx2"/>
                </a:solidFill>
              </a:rPr>
              <a:t>Capacity fights </a:t>
            </a:r>
          </a:p>
          <a:p>
            <a:pPr>
              <a:spcAft>
                <a:spcPts val="1200"/>
              </a:spcAft>
            </a:pPr>
            <a:r>
              <a:rPr lang="en-US" sz="2000" dirty="0" smtClean="0">
                <a:solidFill>
                  <a:schemeClr val="tx2"/>
                </a:solidFill>
              </a:rPr>
              <a:t>Spill water controversies</a:t>
            </a:r>
          </a:p>
          <a:p>
            <a:pPr>
              <a:spcAft>
                <a:spcPts val="1200"/>
              </a:spcAft>
            </a:pPr>
            <a:endParaRPr lang="en-US" sz="2400" dirty="0">
              <a:solidFill>
                <a:schemeClr val="tx2"/>
              </a:solidFill>
            </a:endParaRPr>
          </a:p>
          <a:p>
            <a:pPr>
              <a:spcAft>
                <a:spcPts val="1200"/>
              </a:spcAft>
            </a:pPr>
            <a:endParaRPr lang="en-US" sz="2400" dirty="0" smtClean="0">
              <a:solidFill>
                <a:schemeClr val="tx2"/>
              </a:solidFill>
            </a:endParaRPr>
          </a:p>
          <a:p>
            <a:pPr marL="0" indent="0">
              <a:spcAft>
                <a:spcPts val="1200"/>
              </a:spcAft>
              <a:buNone/>
            </a:pPr>
            <a:endParaRPr lang="en-US" sz="2400" dirty="0" smtClean="0">
              <a:solidFill>
                <a:schemeClr val="tx2"/>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228619"/>
            <a:ext cx="2590800" cy="1943100"/>
          </a:xfrm>
          <a:prstGeom prst="rect">
            <a:avLst/>
          </a:prstGeom>
        </p:spPr>
      </p:pic>
    </p:spTree>
    <p:extLst>
      <p:ext uri="{BB962C8B-B14F-4D97-AF65-F5344CB8AC3E}">
        <p14:creationId xmlns:p14="http://schemas.microsoft.com/office/powerpoint/2010/main" val="1107765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2014 Drought Overview</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sp>
        <p:nvSpPr>
          <p:cNvPr id="19" name="Content Placeholder 17"/>
          <p:cNvSpPr>
            <a:spLocks noGrp="1"/>
          </p:cNvSpPr>
          <p:nvPr>
            <p:ph sz="quarter" idx="4294967295"/>
          </p:nvPr>
        </p:nvSpPr>
        <p:spPr>
          <a:xfrm>
            <a:off x="609600" y="1319560"/>
            <a:ext cx="8077200" cy="5462239"/>
          </a:xfrm>
          <a:prstGeom prst="rect">
            <a:avLst/>
          </a:prstGeom>
        </p:spPr>
        <p:txBody>
          <a:bodyPr>
            <a:normAutofit fontScale="70000" lnSpcReduction="20000"/>
          </a:bodyPr>
          <a:lstStyle/>
          <a:p>
            <a:r>
              <a:rPr lang="en-US" sz="3600" b="1" dirty="0" smtClean="0">
                <a:solidFill>
                  <a:schemeClr val="tx2"/>
                </a:solidFill>
              </a:rPr>
              <a:t>2013</a:t>
            </a:r>
            <a:r>
              <a:rPr lang="en-US" sz="3600" dirty="0" smtClean="0">
                <a:solidFill>
                  <a:schemeClr val="tx2"/>
                </a:solidFill>
              </a:rPr>
              <a:t> – driest year on record in </a:t>
            </a:r>
          </a:p>
          <a:p>
            <a:pPr marL="0" indent="0">
              <a:spcAft>
                <a:spcPts val="1200"/>
              </a:spcAft>
              <a:buNone/>
            </a:pPr>
            <a:r>
              <a:rPr lang="en-US" sz="3600" dirty="0" smtClean="0">
                <a:solidFill>
                  <a:schemeClr val="tx2"/>
                </a:solidFill>
              </a:rPr>
              <a:t>     California</a:t>
            </a:r>
          </a:p>
          <a:p>
            <a:r>
              <a:rPr lang="en-US" sz="3600" b="1" dirty="0" smtClean="0">
                <a:solidFill>
                  <a:schemeClr val="tx2"/>
                </a:solidFill>
              </a:rPr>
              <a:t>January 17, 2014 </a:t>
            </a:r>
            <a:r>
              <a:rPr lang="en-US" sz="3600" dirty="0" smtClean="0">
                <a:solidFill>
                  <a:schemeClr val="tx2"/>
                </a:solidFill>
              </a:rPr>
              <a:t>–  Governor Brown </a:t>
            </a:r>
          </a:p>
          <a:p>
            <a:pPr marL="0" indent="0">
              <a:spcAft>
                <a:spcPts val="1200"/>
              </a:spcAft>
              <a:buNone/>
            </a:pPr>
            <a:r>
              <a:rPr lang="en-US" sz="3600" dirty="0" smtClean="0">
                <a:solidFill>
                  <a:schemeClr val="tx2"/>
                </a:solidFill>
              </a:rPr>
              <a:t>    declares statewide drought  emergency</a:t>
            </a:r>
          </a:p>
          <a:p>
            <a:pPr>
              <a:spcAft>
                <a:spcPts val="1200"/>
              </a:spcAft>
            </a:pPr>
            <a:r>
              <a:rPr lang="en-US" sz="3600" b="1" dirty="0" smtClean="0">
                <a:solidFill>
                  <a:schemeClr val="tx2"/>
                </a:solidFill>
              </a:rPr>
              <a:t>January 21, 2014 </a:t>
            </a:r>
            <a:r>
              <a:rPr lang="en-US" sz="3600" dirty="0" smtClean="0">
                <a:solidFill>
                  <a:schemeClr val="tx2"/>
                </a:solidFill>
              </a:rPr>
              <a:t>– County of Santa Barbara declares drought emergency</a:t>
            </a:r>
          </a:p>
          <a:p>
            <a:pPr>
              <a:spcAft>
                <a:spcPts val="1200"/>
              </a:spcAft>
            </a:pPr>
            <a:r>
              <a:rPr lang="en-US" sz="3600" b="1" dirty="0" smtClean="0">
                <a:solidFill>
                  <a:schemeClr val="tx2"/>
                </a:solidFill>
              </a:rPr>
              <a:t>March 11, 2014</a:t>
            </a:r>
            <a:r>
              <a:rPr lang="en-US" sz="3600" dirty="0" smtClean="0">
                <a:solidFill>
                  <a:schemeClr val="tx2"/>
                </a:solidFill>
              </a:rPr>
              <a:t> – Goleta Water District Board of Directors Declares Stage I Water Shortage and urges customers to conserve 20 </a:t>
            </a:r>
            <a:r>
              <a:rPr lang="en-US" sz="3200" dirty="0" smtClean="0">
                <a:solidFill>
                  <a:schemeClr val="tx2"/>
                </a:solidFill>
              </a:rPr>
              <a:t>%</a:t>
            </a:r>
          </a:p>
          <a:p>
            <a:pPr>
              <a:spcAft>
                <a:spcPts val="1200"/>
              </a:spcAft>
            </a:pPr>
            <a:r>
              <a:rPr lang="en-US" sz="3600" b="1" dirty="0" smtClean="0">
                <a:solidFill>
                  <a:schemeClr val="tx2"/>
                </a:solidFill>
              </a:rPr>
              <a:t>September 9, 2014 </a:t>
            </a:r>
            <a:r>
              <a:rPr lang="en-US" sz="3600" dirty="0" smtClean="0">
                <a:solidFill>
                  <a:schemeClr val="tx2"/>
                </a:solidFill>
              </a:rPr>
              <a:t>– Goleta Water District Board of Directors Declares Stage II Water Shortage and adopts mandatory water-use restrictions with a targeted 25% District-wide reduction</a:t>
            </a:r>
          </a:p>
        </p:txBody>
      </p:sp>
      <p:pic>
        <p:nvPicPr>
          <p:cNvPr id="11" name="Picture 2" descr="C:\Users\bwelch\AppData\Local\Microsoft\Windows\Temporary Internet Files\Content.Outlook\T0D73UQR\CachumaDC_Feb13_2014_P1090044sm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1740" y="1143000"/>
            <a:ext cx="2514600" cy="188595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52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Stage II Water Shortage</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sp>
        <p:nvSpPr>
          <p:cNvPr id="10" name="Content Placeholder 5"/>
          <p:cNvSpPr>
            <a:spLocks noGrp="1"/>
          </p:cNvSpPr>
          <p:nvPr>
            <p:ph idx="1"/>
          </p:nvPr>
        </p:nvSpPr>
        <p:spPr>
          <a:xfrm>
            <a:off x="457200" y="1726050"/>
            <a:ext cx="3840032" cy="2312550"/>
          </a:xfrm>
        </p:spPr>
        <p:txBody>
          <a:bodyPr>
            <a:noAutofit/>
          </a:bodyPr>
          <a:lstStyle/>
          <a:p>
            <a:pPr lvl="0"/>
            <a:r>
              <a:rPr lang="en-US" sz="2600" dirty="0" smtClean="0">
                <a:solidFill>
                  <a:schemeClr val="tx2"/>
                </a:solidFill>
              </a:rPr>
              <a:t>Mandatory Water Use restrictions and 25% District-Wide reduction.</a:t>
            </a:r>
          </a:p>
          <a:p>
            <a:pPr lvl="0">
              <a:spcAft>
                <a:spcPts val="600"/>
              </a:spcAft>
            </a:pPr>
            <a:r>
              <a:rPr lang="en-US" sz="2600" dirty="0" smtClean="0">
                <a:solidFill>
                  <a:schemeClr val="tx2"/>
                </a:solidFill>
              </a:rPr>
              <a:t>Restrictions primarily target outdoor use:</a:t>
            </a:r>
            <a:endParaRPr lang="en-US" sz="2600" dirty="0">
              <a:solidFill>
                <a:schemeClr val="tx2"/>
              </a:solidFill>
            </a:endParaRPr>
          </a:p>
        </p:txBody>
      </p:sp>
      <p:sp>
        <p:nvSpPr>
          <p:cNvPr id="15" name="Rectangle 14"/>
          <p:cNvSpPr/>
          <p:nvPr/>
        </p:nvSpPr>
        <p:spPr>
          <a:xfrm>
            <a:off x="537972" y="4038600"/>
            <a:ext cx="7924800" cy="2585323"/>
          </a:xfrm>
          <a:prstGeom prst="rect">
            <a:avLst/>
          </a:prstGeom>
        </p:spPr>
        <p:txBody>
          <a:bodyPr wrap="square">
            <a:spAutoFit/>
          </a:bodyPr>
          <a:lstStyle/>
          <a:p>
            <a:pPr lvl="1">
              <a:spcAft>
                <a:spcPts val="1200"/>
              </a:spcAft>
              <a:buFont typeface="Calibri" panose="020F0502020204030204" pitchFamily="34" charset="0"/>
              <a:buChar char="⁻"/>
            </a:pPr>
            <a:r>
              <a:rPr lang="en-US" sz="2000" dirty="0" smtClean="0">
                <a:solidFill>
                  <a:schemeClr val="tx2"/>
                </a:solidFill>
              </a:rPr>
              <a:t>Water no more than two days per week:  For fixed irrigation systems Residential customers water Wednesday and Saturday, Businesses Tuesday and Friday, before 7am or after 7pm.</a:t>
            </a:r>
          </a:p>
          <a:p>
            <a:pPr lvl="1">
              <a:spcAft>
                <a:spcPts val="1200"/>
              </a:spcAft>
              <a:buFont typeface="Calibri" panose="020F0502020204030204" pitchFamily="34" charset="0"/>
              <a:buChar char="⁻"/>
            </a:pPr>
            <a:r>
              <a:rPr lang="en-US" sz="2000" dirty="0">
                <a:solidFill>
                  <a:schemeClr val="tx2"/>
                </a:solidFill>
              </a:rPr>
              <a:t>M</a:t>
            </a:r>
            <a:r>
              <a:rPr lang="en-US" sz="2000" dirty="0" smtClean="0">
                <a:solidFill>
                  <a:schemeClr val="tx2"/>
                </a:solidFill>
              </a:rPr>
              <a:t>anual watering is restricted to no more than two days per week before 10 am or after 4 pm. </a:t>
            </a:r>
          </a:p>
          <a:p>
            <a:pPr lvl="1">
              <a:spcAft>
                <a:spcPts val="1200"/>
              </a:spcAft>
              <a:buFont typeface="Calibri" panose="020F0502020204030204" pitchFamily="34" charset="0"/>
              <a:buChar char="⁻"/>
            </a:pPr>
            <a:r>
              <a:rPr lang="en-US" sz="2000" dirty="0" smtClean="0">
                <a:solidFill>
                  <a:schemeClr val="tx2"/>
                </a:solidFill>
              </a:rPr>
              <a:t>All hoses must have a shut-off nozzle, and washing of outdoor hard surfaces or runoff is prohibited.</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2354" y="1752600"/>
            <a:ext cx="4287606" cy="2127726"/>
          </a:xfrm>
          <a:prstGeom prst="rect">
            <a:avLst/>
          </a:prstGeom>
        </p:spPr>
      </p:pic>
    </p:spTree>
    <p:extLst>
      <p:ext uri="{BB962C8B-B14F-4D97-AF65-F5344CB8AC3E}">
        <p14:creationId xmlns:p14="http://schemas.microsoft.com/office/powerpoint/2010/main" val="3669549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a:spLocks noChangeArrowheads="1"/>
          </p:cNvSpPr>
          <p:nvPr/>
        </p:nvSpPr>
        <p:spPr bwMode="auto">
          <a:xfrm>
            <a:off x="0" y="0"/>
            <a:ext cx="9144000" cy="838200"/>
          </a:xfrm>
          <a:prstGeom prst="rect">
            <a:avLst/>
          </a:prstGeom>
          <a:gradFill flip="none" rotWithShape="1">
            <a:gsLst>
              <a:gs pos="0">
                <a:srgbClr val="729FDC">
                  <a:shade val="30000"/>
                  <a:satMod val="115000"/>
                </a:srgbClr>
              </a:gs>
              <a:gs pos="50000">
                <a:srgbClr val="729FDC">
                  <a:shade val="67500"/>
                  <a:satMod val="115000"/>
                </a:srgbClr>
              </a:gs>
              <a:gs pos="100000">
                <a:srgbClr val="729FDC">
                  <a:shade val="100000"/>
                  <a:satMod val="115000"/>
                </a:srgbClr>
              </a:gs>
            </a:gsLst>
            <a:lin ang="5400000" scaled="1"/>
            <a:tileRect/>
          </a:gradFill>
          <a:ln w="19050">
            <a:noFill/>
            <a:miter lim="800000"/>
            <a:headEnd/>
            <a:tailEnd/>
          </a:ln>
        </p:spPr>
        <p:txBody>
          <a:bodyPr/>
          <a:lstStyle/>
          <a:p>
            <a:pPr algn="ctr">
              <a:spcBef>
                <a:spcPct val="0"/>
              </a:spcBef>
              <a:spcAft>
                <a:spcPct val="0"/>
              </a:spcAft>
            </a:pPr>
            <a:r>
              <a:rPr lang="en-US" dirty="0" smtClean="0">
                <a:solidFill>
                  <a:srgbClr val="222876"/>
                </a:solidFill>
                <a:latin typeface="Candara" pitchFamily="34" charset="0"/>
              </a:rPr>
              <a:t/>
            </a:r>
            <a:br>
              <a:rPr lang="en-US" dirty="0" smtClean="0">
                <a:solidFill>
                  <a:srgbClr val="222876"/>
                </a:solidFill>
                <a:latin typeface="Candara" pitchFamily="34" charset="0"/>
              </a:rPr>
            </a:br>
            <a:endParaRPr lang="en-US" sz="3600" dirty="0">
              <a:solidFill>
                <a:schemeClr val="bg1"/>
              </a:solidFill>
              <a:latin typeface="Candara" pitchFamily="34" charset="0"/>
            </a:endParaRPr>
          </a:p>
        </p:txBody>
      </p:sp>
      <p:sp>
        <p:nvSpPr>
          <p:cNvPr id="7" name="Slide Number Placeholder 6"/>
          <p:cNvSpPr>
            <a:spLocks noGrp="1"/>
          </p:cNvSpPr>
          <p:nvPr>
            <p:ph type="sldNum" sz="quarter" idx="12"/>
          </p:nvPr>
        </p:nvSpPr>
        <p:spPr/>
        <p:txBody>
          <a:bodyPr/>
          <a:lstStyle/>
          <a:p>
            <a:fld id="{C4E7FF33-13FC-4AD8-B729-32275FAB9246}" type="slidenum">
              <a:rPr lang="en-US" smtClean="0"/>
              <a:pPr/>
              <a:t>15</a:t>
            </a:fld>
            <a:endParaRPr lang="en-US"/>
          </a:p>
        </p:txBody>
      </p:sp>
      <p:sp>
        <p:nvSpPr>
          <p:cNvPr id="9" name="Content Placeholder 2"/>
          <p:cNvSpPr>
            <a:spLocks noGrp="1"/>
          </p:cNvSpPr>
          <p:nvPr>
            <p:ph idx="1"/>
          </p:nvPr>
        </p:nvSpPr>
        <p:spPr>
          <a:xfrm>
            <a:off x="457200" y="1454766"/>
            <a:ext cx="8686800" cy="5327034"/>
          </a:xfrm>
        </p:spPr>
        <p:txBody>
          <a:bodyPr>
            <a:normAutofit lnSpcReduction="10000"/>
          </a:bodyPr>
          <a:lstStyle/>
          <a:p>
            <a:pPr>
              <a:spcAft>
                <a:spcPts val="1000"/>
              </a:spcAft>
            </a:pPr>
            <a:r>
              <a:rPr lang="en-US" sz="2800" dirty="0">
                <a:solidFill>
                  <a:schemeClr val="tx2"/>
                </a:solidFill>
              </a:rPr>
              <a:t>Mandatory Water Use Restrictions </a:t>
            </a:r>
          </a:p>
          <a:p>
            <a:pPr lvl="0">
              <a:spcAft>
                <a:spcPts val="1000"/>
              </a:spcAft>
            </a:pPr>
            <a:r>
              <a:rPr lang="en-US" sz="2800" dirty="0" smtClean="0">
                <a:solidFill>
                  <a:schemeClr val="tx2"/>
                </a:solidFill>
              </a:rPr>
              <a:t>Expansive Public Outreach Campaign</a:t>
            </a:r>
          </a:p>
          <a:p>
            <a:pPr lvl="1">
              <a:spcAft>
                <a:spcPts val="600"/>
              </a:spcAft>
            </a:pPr>
            <a:r>
              <a:rPr lang="en-US" sz="2400" dirty="0" smtClean="0">
                <a:solidFill>
                  <a:schemeClr val="tx2"/>
                </a:solidFill>
              </a:rPr>
              <a:t>Educate customers about drought conditions, water use restrictions, and water use efficiency</a:t>
            </a:r>
          </a:p>
          <a:p>
            <a:pPr lvl="1">
              <a:spcAft>
                <a:spcPts val="600"/>
              </a:spcAft>
            </a:pPr>
            <a:r>
              <a:rPr lang="en-US" sz="2400" dirty="0" smtClean="0">
                <a:solidFill>
                  <a:schemeClr val="tx2"/>
                </a:solidFill>
              </a:rPr>
              <a:t>Provide useful information and examples</a:t>
            </a:r>
          </a:p>
          <a:p>
            <a:pPr lvl="1">
              <a:spcAft>
                <a:spcPts val="600"/>
              </a:spcAft>
            </a:pPr>
            <a:r>
              <a:rPr lang="en-US" sz="2400" dirty="0" smtClean="0">
                <a:solidFill>
                  <a:schemeClr val="tx2"/>
                </a:solidFill>
              </a:rPr>
              <a:t>Targeted outreach to specific customer groups</a:t>
            </a:r>
          </a:p>
          <a:p>
            <a:pPr marL="457200" lvl="1" indent="0">
              <a:buNone/>
            </a:pPr>
            <a:endParaRPr lang="en-US" sz="1400" dirty="0" smtClean="0">
              <a:solidFill>
                <a:schemeClr val="tx2"/>
              </a:solidFill>
            </a:endParaRPr>
          </a:p>
          <a:p>
            <a:pPr lvl="0">
              <a:spcAft>
                <a:spcPts val="1000"/>
              </a:spcAft>
            </a:pPr>
            <a:r>
              <a:rPr lang="en-US" sz="2800" dirty="0" smtClean="0">
                <a:solidFill>
                  <a:schemeClr val="tx2"/>
                </a:solidFill>
              </a:rPr>
              <a:t>Conservation Incentive Programs</a:t>
            </a:r>
          </a:p>
          <a:p>
            <a:pPr lvl="1">
              <a:spcAft>
                <a:spcPts val="600"/>
              </a:spcAft>
            </a:pPr>
            <a:r>
              <a:rPr lang="en-US" sz="2400" dirty="0" smtClean="0">
                <a:solidFill>
                  <a:schemeClr val="tx2"/>
                </a:solidFill>
              </a:rPr>
              <a:t>Smart Landscape Rebate Program</a:t>
            </a:r>
          </a:p>
          <a:p>
            <a:pPr lvl="1">
              <a:spcAft>
                <a:spcPts val="600"/>
              </a:spcAft>
            </a:pPr>
            <a:r>
              <a:rPr lang="en-US" sz="2400" dirty="0" smtClean="0">
                <a:solidFill>
                  <a:schemeClr val="tx2"/>
                </a:solidFill>
              </a:rPr>
              <a:t>Incentive and rebate programs for all customer classes</a:t>
            </a:r>
          </a:p>
          <a:p>
            <a:pPr lvl="1">
              <a:spcAft>
                <a:spcPts val="600"/>
              </a:spcAft>
            </a:pPr>
            <a:r>
              <a:rPr lang="en-US" sz="2400" dirty="0" smtClean="0">
                <a:solidFill>
                  <a:schemeClr val="tx2"/>
                </a:solidFill>
              </a:rPr>
              <a:t>Recycled Water Hauling Program</a:t>
            </a:r>
          </a:p>
          <a:p>
            <a:pPr lvl="1">
              <a:spcAft>
                <a:spcPts val="1000"/>
              </a:spcAft>
            </a:pPr>
            <a:endParaRPr lang="en-US" dirty="0">
              <a:solidFill>
                <a:schemeClr val="accent1">
                  <a:lumMod val="75000"/>
                </a:schemeClr>
              </a:solidFill>
            </a:endParaRPr>
          </a:p>
        </p:txBody>
      </p:sp>
      <p:sp>
        <p:nvSpPr>
          <p:cNvPr id="2" name="Title 1"/>
          <p:cNvSpPr>
            <a:spLocks noGrp="1"/>
          </p:cNvSpPr>
          <p:nvPr>
            <p:ph type="title"/>
          </p:nvPr>
        </p:nvSpPr>
        <p:spPr>
          <a:xfrm>
            <a:off x="609600" y="0"/>
            <a:ext cx="8534400" cy="838200"/>
          </a:xfrm>
        </p:spPr>
        <p:txBody>
          <a:bodyPr>
            <a:normAutofit/>
          </a:bodyPr>
          <a:lstStyle/>
          <a:p>
            <a:r>
              <a:rPr lang="en-US" sz="4000" b="1" dirty="0" smtClean="0">
                <a:solidFill>
                  <a:schemeClr val="bg1"/>
                </a:solidFill>
                <a:latin typeface="Candara" pitchFamily="34" charset="0"/>
              </a:rPr>
              <a:t>    Stage II Demand Reduction Strategy</a:t>
            </a:r>
            <a:endParaRPr lang="en-US" sz="4000" b="1" dirty="0">
              <a:solidFill>
                <a:schemeClr val="bg1"/>
              </a:solidFill>
              <a:latin typeface="Candara" pitchFamily="34" charset="0"/>
            </a:endParaRPr>
          </a:p>
        </p:txBody>
      </p:sp>
      <p:sp>
        <p:nvSpPr>
          <p:cNvPr id="10" name="Title 1"/>
          <p:cNvSpPr txBox="1">
            <a:spLocks/>
          </p:cNvSpPr>
          <p:nvPr/>
        </p:nvSpPr>
        <p:spPr>
          <a:xfrm>
            <a:off x="0" y="0"/>
            <a:ext cx="9144000" cy="990600"/>
          </a:xfrm>
          <a:prstGeom prst="rect">
            <a:avLst/>
          </a:prstGeom>
          <a:solidFill>
            <a:schemeClr val="tx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dirty="0" smtClean="0">
                <a:solidFill>
                  <a:schemeClr val="bg1"/>
                </a:solidFill>
                <a:latin typeface="Candara" pitchFamily="34" charset="0"/>
              </a:rPr>
              <a:t>Stage II Demand Reduction Strategy</a:t>
            </a:r>
            <a:endParaRPr lang="en-US" sz="3500" dirty="0">
              <a:solidFill>
                <a:schemeClr val="bg1"/>
              </a:solidFill>
              <a:latin typeface="Candara" pitchFamily="34" charset="0"/>
            </a:endParaRPr>
          </a:p>
        </p:txBody>
      </p:sp>
      <p:cxnSp>
        <p:nvCxnSpPr>
          <p:cNvPr id="11" name="Straight Connector 10"/>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014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0"/>
            <a:ext cx="9144000" cy="990600"/>
          </a:xfrm>
          <a:prstGeom prst="rect">
            <a:avLst/>
          </a:prstGeom>
          <a:solidFill>
            <a:schemeClr val="tx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dirty="0" smtClean="0">
                <a:solidFill>
                  <a:schemeClr val="bg1"/>
                </a:solidFill>
                <a:latin typeface="Candara" pitchFamily="34" charset="0"/>
              </a:rPr>
              <a:t>Stage II Outreach </a:t>
            </a:r>
            <a:endParaRPr lang="en-US" sz="3500" dirty="0">
              <a:solidFill>
                <a:schemeClr val="bg1"/>
              </a:solidFill>
              <a:latin typeface="Candara" pitchFamily="34" charset="0"/>
            </a:endParaRPr>
          </a:p>
        </p:txBody>
      </p:sp>
      <p:cxnSp>
        <p:nvCxnSpPr>
          <p:cNvPr id="5" name="Straight Connector 4"/>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708" y="2596512"/>
            <a:ext cx="3100426" cy="12057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122" y="2678847"/>
            <a:ext cx="3155137" cy="88971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2284" y="1447800"/>
            <a:ext cx="5679432" cy="914400"/>
          </a:xfrm>
          <a:prstGeom prst="rect">
            <a:avLst/>
          </a:prstGeom>
        </p:spPr>
      </p:pic>
      <p:pic>
        <p:nvPicPr>
          <p:cNvPr id="10" name="Picture 9" descr="www.goletawater.com/meetingdocs/document-gate.php?f=agendas/P.I._Item_4_Aug._12_2014..pdf - Google Chrome"/>
          <p:cNvPicPr>
            <a:picLocks noChangeAspect="1"/>
          </p:cNvPicPr>
          <p:nvPr/>
        </p:nvPicPr>
        <p:blipFill rotWithShape="1">
          <a:blip r:embed="rId6">
            <a:extLst>
              <a:ext uri="{28A0092B-C50C-407E-A947-70E740481C1C}">
                <a14:useLocalDpi xmlns:a14="http://schemas.microsoft.com/office/drawing/2010/main" val="0"/>
              </a:ext>
            </a:extLst>
          </a:blip>
          <a:srcRect l="29036" t="7698" r="29509" b="39773"/>
          <a:stretch/>
        </p:blipFill>
        <p:spPr>
          <a:xfrm>
            <a:off x="609600" y="4127216"/>
            <a:ext cx="3353120" cy="231752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4469" y="4048312"/>
            <a:ext cx="2045864" cy="889150"/>
          </a:xfrm>
          <a:prstGeom prst="rect">
            <a:avLst/>
          </a:prstGeom>
        </p:spPr>
      </p:pic>
      <p:pic>
        <p:nvPicPr>
          <p:cNvPr id="8" name="Picture 7" descr="www.goletawater.com/meetingdocs/document-gate.php?f=agendas/P.I._Item_5_Sept._16..pdf - Google Chrome"/>
          <p:cNvPicPr>
            <a:picLocks noChangeAspect="1"/>
          </p:cNvPicPr>
          <p:nvPr/>
        </p:nvPicPr>
        <p:blipFill rotWithShape="1">
          <a:blip r:embed="rId8" cstate="print">
            <a:extLst>
              <a:ext uri="{28A0092B-C50C-407E-A947-70E740481C1C}">
                <a14:useLocalDpi xmlns:a14="http://schemas.microsoft.com/office/drawing/2010/main" val="0"/>
              </a:ext>
            </a:extLst>
          </a:blip>
          <a:srcRect l="27813" t="19444" r="29016" b="49324"/>
          <a:stretch/>
        </p:blipFill>
        <p:spPr>
          <a:xfrm>
            <a:off x="2662293" y="5319705"/>
            <a:ext cx="3205108" cy="1264754"/>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11716" y="4127216"/>
            <a:ext cx="1259482" cy="844508"/>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10921" y="5713957"/>
            <a:ext cx="1190625" cy="476250"/>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72667" y="1352550"/>
            <a:ext cx="1647825" cy="110490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482" y="1505549"/>
            <a:ext cx="1458146" cy="977716"/>
          </a:xfrm>
          <a:prstGeom prst="rect">
            <a:avLst/>
          </a:prstGeom>
        </p:spPr>
      </p:pic>
    </p:spTree>
    <p:extLst>
      <p:ext uri="{BB962C8B-B14F-4D97-AF65-F5344CB8AC3E}">
        <p14:creationId xmlns:p14="http://schemas.microsoft.com/office/powerpoint/2010/main" val="3954253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4100" b="1" dirty="0" smtClean="0">
                <a:solidFill>
                  <a:schemeClr val="accent6">
                    <a:lumMod val="75000"/>
                  </a:schemeClr>
                </a:solidFill>
              </a:rPr>
              <a:t>Concerns:</a:t>
            </a:r>
          </a:p>
          <a:p>
            <a:r>
              <a:rPr lang="en-US" dirty="0" smtClean="0">
                <a:solidFill>
                  <a:schemeClr val="accent6">
                    <a:lumMod val="75000"/>
                  </a:schemeClr>
                </a:solidFill>
              </a:rPr>
              <a:t>Low per </a:t>
            </a:r>
            <a:r>
              <a:rPr lang="en-US" dirty="0">
                <a:solidFill>
                  <a:schemeClr val="accent6">
                    <a:lumMod val="75000"/>
                  </a:schemeClr>
                </a:solidFill>
              </a:rPr>
              <a:t>c</a:t>
            </a:r>
            <a:r>
              <a:rPr lang="en-US" dirty="0" smtClean="0">
                <a:solidFill>
                  <a:schemeClr val="accent6">
                    <a:lumMod val="75000"/>
                  </a:schemeClr>
                </a:solidFill>
              </a:rPr>
              <a:t>apita use</a:t>
            </a:r>
          </a:p>
          <a:p>
            <a:r>
              <a:rPr lang="en-US" dirty="0" smtClean="0">
                <a:solidFill>
                  <a:schemeClr val="accent6">
                    <a:lumMod val="75000"/>
                  </a:schemeClr>
                </a:solidFill>
              </a:rPr>
              <a:t>Past success of low-flow rebate programs</a:t>
            </a:r>
          </a:p>
          <a:p>
            <a:r>
              <a:rPr lang="en-US" dirty="0" smtClean="0">
                <a:solidFill>
                  <a:schemeClr val="accent6">
                    <a:lumMod val="75000"/>
                  </a:schemeClr>
                </a:solidFill>
              </a:rPr>
              <a:t>Worry people </a:t>
            </a:r>
            <a:r>
              <a:rPr lang="en-US" dirty="0">
                <a:solidFill>
                  <a:schemeClr val="accent6">
                    <a:lumMod val="75000"/>
                  </a:schemeClr>
                </a:solidFill>
              </a:rPr>
              <a:t>already saving water </a:t>
            </a:r>
            <a:r>
              <a:rPr lang="en-US" dirty="0" smtClean="0">
                <a:solidFill>
                  <a:schemeClr val="accent6">
                    <a:lumMod val="75000"/>
                  </a:schemeClr>
                </a:solidFill>
              </a:rPr>
              <a:t>get “punished”</a:t>
            </a:r>
            <a:br>
              <a:rPr lang="en-US" dirty="0" smtClean="0">
                <a:solidFill>
                  <a:schemeClr val="accent6">
                    <a:lumMod val="75000"/>
                  </a:schemeClr>
                </a:solidFill>
              </a:rPr>
            </a:br>
            <a:endParaRPr lang="en-US" dirty="0" smtClean="0">
              <a:solidFill>
                <a:schemeClr val="accent6">
                  <a:lumMod val="75000"/>
                </a:schemeClr>
              </a:solidFill>
            </a:endParaRPr>
          </a:p>
          <a:p>
            <a:endParaRPr lang="en-US" dirty="0" smtClean="0">
              <a:solidFill>
                <a:schemeClr val="accent6">
                  <a:lumMod val="75000"/>
                </a:schemeClr>
              </a:solidFill>
            </a:endParaRPr>
          </a:p>
          <a:p>
            <a:r>
              <a:rPr lang="en-US" dirty="0" smtClean="0">
                <a:solidFill>
                  <a:schemeClr val="tx2"/>
                </a:solidFill>
              </a:rPr>
              <a:t>25% District-wide reduction, not individual allocations</a:t>
            </a:r>
          </a:p>
          <a:p>
            <a:r>
              <a:rPr lang="en-US" dirty="0" smtClean="0">
                <a:solidFill>
                  <a:schemeClr val="tx2"/>
                </a:solidFill>
              </a:rPr>
              <a:t>Recognize some </a:t>
            </a:r>
            <a:r>
              <a:rPr lang="en-US" dirty="0">
                <a:solidFill>
                  <a:schemeClr val="tx2"/>
                </a:solidFill>
              </a:rPr>
              <a:t>customers can cut back more</a:t>
            </a:r>
          </a:p>
          <a:p>
            <a:r>
              <a:rPr lang="en-US" dirty="0" smtClean="0">
                <a:solidFill>
                  <a:schemeClr val="tx2"/>
                </a:solidFill>
              </a:rPr>
              <a:t>Focus on outdoor use </a:t>
            </a:r>
          </a:p>
          <a:p>
            <a:r>
              <a:rPr lang="en-US" dirty="0" smtClean="0">
                <a:solidFill>
                  <a:schemeClr val="tx2"/>
                </a:solidFill>
              </a:rPr>
              <a:t>Provide information, programs, easy to install and cost-effective options, and demonstrate alternatives</a:t>
            </a:r>
            <a:endParaRPr lang="en-US" dirty="0">
              <a:solidFill>
                <a:schemeClr val="tx2"/>
              </a:solidFill>
            </a:endParaRPr>
          </a:p>
        </p:txBody>
      </p:sp>
      <p:cxnSp>
        <p:nvCxnSpPr>
          <p:cNvPr id="5" name="Straight Connector 4"/>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0" y="0"/>
            <a:ext cx="9144000" cy="990600"/>
          </a:xfrm>
          <a:prstGeom prst="rect">
            <a:avLst/>
          </a:prstGeom>
          <a:solidFill>
            <a:schemeClr val="tx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dirty="0" smtClean="0">
                <a:solidFill>
                  <a:schemeClr val="bg1"/>
                </a:solidFill>
                <a:latin typeface="Candara" pitchFamily="34" charset="0"/>
              </a:rPr>
              <a:t>How Do You Save More</a:t>
            </a:r>
            <a:endParaRPr lang="en-US" sz="3500" dirty="0">
              <a:solidFill>
                <a:schemeClr val="bg1"/>
              </a:solidFill>
              <a:latin typeface="Candara" pitchFamily="34" charset="0"/>
            </a:endParaRPr>
          </a:p>
        </p:txBody>
      </p:sp>
      <p:sp>
        <p:nvSpPr>
          <p:cNvPr id="7" name="TextBox 6"/>
          <p:cNvSpPr txBox="1"/>
          <p:nvPr/>
        </p:nvSpPr>
        <p:spPr>
          <a:xfrm>
            <a:off x="533400" y="3166857"/>
            <a:ext cx="1981200" cy="584775"/>
          </a:xfrm>
          <a:prstGeom prst="rect">
            <a:avLst/>
          </a:prstGeom>
          <a:noFill/>
        </p:spPr>
        <p:txBody>
          <a:bodyPr wrap="square" rtlCol="0">
            <a:spAutoFit/>
          </a:bodyPr>
          <a:lstStyle/>
          <a:p>
            <a:r>
              <a:rPr lang="en-US" sz="3200" b="1" dirty="0" smtClean="0">
                <a:solidFill>
                  <a:schemeClr val="tx2"/>
                </a:solidFill>
              </a:rPr>
              <a:t>Approach:</a:t>
            </a:r>
            <a:r>
              <a:rPr lang="en-US" sz="3200" dirty="0" smtClean="0">
                <a:solidFill>
                  <a:schemeClr val="tx2"/>
                </a:solidFill>
              </a:rPr>
              <a:t> </a:t>
            </a:r>
            <a:endParaRPr lang="en-US" sz="3200" dirty="0">
              <a:solidFill>
                <a:schemeClr val="tx2"/>
              </a:solidFill>
            </a:endParaRPr>
          </a:p>
        </p:txBody>
      </p:sp>
    </p:spTree>
    <p:extLst>
      <p:ext uri="{BB962C8B-B14F-4D97-AF65-F5344CB8AC3E}">
        <p14:creationId xmlns:p14="http://schemas.microsoft.com/office/powerpoint/2010/main" val="1625858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600200"/>
            <a:ext cx="9144000" cy="3276600"/>
          </a:xfrm>
          <a:solidFill>
            <a:schemeClr val="tx2"/>
          </a:solidFill>
        </p:spPr>
        <p:txBody>
          <a:bodyPr>
            <a:normAutofit/>
          </a:bodyPr>
          <a:lstStyle/>
          <a:p>
            <a:r>
              <a:rPr lang="en-US" sz="3550" dirty="0" smtClean="0">
                <a:solidFill>
                  <a:schemeClr val="bg1"/>
                </a:solidFill>
                <a:latin typeface="Candara" pitchFamily="34" charset="0"/>
              </a:rPr>
              <a:t>Helping Customers Save Water</a:t>
            </a:r>
            <a:br>
              <a:rPr lang="en-US" sz="3550" dirty="0" smtClean="0">
                <a:solidFill>
                  <a:schemeClr val="bg1"/>
                </a:solidFill>
                <a:latin typeface="Candara" pitchFamily="34" charset="0"/>
              </a:rPr>
            </a:br>
            <a:r>
              <a:rPr lang="en-US" sz="3550" dirty="0">
                <a:solidFill>
                  <a:schemeClr val="bg1"/>
                </a:solidFill>
                <a:latin typeface="Candara" pitchFamily="34" charset="0"/>
              </a:rPr>
              <a:t/>
            </a:r>
            <a:br>
              <a:rPr lang="en-US" sz="3550" dirty="0">
                <a:solidFill>
                  <a:schemeClr val="bg1"/>
                </a:solidFill>
                <a:latin typeface="Candara" pitchFamily="34" charset="0"/>
              </a:rPr>
            </a:br>
            <a:endParaRPr lang="en-US" sz="2800" dirty="0">
              <a:solidFill>
                <a:schemeClr val="bg1"/>
              </a:solidFill>
              <a:latin typeface="Candara" pitchFamily="34" charset="0"/>
            </a:endParaRPr>
          </a:p>
        </p:txBody>
      </p:sp>
      <p:cxnSp>
        <p:nvCxnSpPr>
          <p:cNvPr id="9" name="Straight Connector 8"/>
          <p:cNvCxnSpPr/>
          <p:nvPr/>
        </p:nvCxnSpPr>
        <p:spPr>
          <a:xfrm>
            <a:off x="0" y="16002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48768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Users\manderson\AppData\Local\Microsoft\Windows\Temporary Internet Files\Content.Outlook\GN7MNUM5\GWD_logo_200ppi_2.png"/>
          <p:cNvPicPr/>
          <p:nvPr/>
        </p:nvPicPr>
        <p:blipFill>
          <a:blip r:embed="rId3" cstate="print"/>
          <a:srcRect/>
          <a:stretch>
            <a:fillRect/>
          </a:stretch>
        </p:blipFill>
        <p:spPr bwMode="auto">
          <a:xfrm>
            <a:off x="4000500" y="3358375"/>
            <a:ext cx="1143000" cy="1208049"/>
          </a:xfrm>
          <a:prstGeom prst="rect">
            <a:avLst/>
          </a:prstGeom>
          <a:noFill/>
          <a:ln w="9525">
            <a:noFill/>
            <a:miter lim="800000"/>
            <a:headEnd/>
            <a:tailEnd/>
          </a:ln>
        </p:spPr>
      </p:pic>
    </p:spTree>
    <p:extLst>
      <p:ext uri="{BB962C8B-B14F-4D97-AF65-F5344CB8AC3E}">
        <p14:creationId xmlns:p14="http://schemas.microsoft.com/office/powerpoint/2010/main" val="2938846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Single Family Residential Water Use</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graphicFrame>
        <p:nvGraphicFramePr>
          <p:cNvPr id="13" name="Chart 12"/>
          <p:cNvGraphicFramePr/>
          <p:nvPr/>
        </p:nvGraphicFramePr>
        <p:xfrm>
          <a:off x="1676400" y="1524000"/>
          <a:ext cx="6096000" cy="46482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228600" y="5943600"/>
            <a:ext cx="7552944" cy="461665"/>
          </a:xfrm>
          <a:prstGeom prst="rect">
            <a:avLst/>
          </a:prstGeom>
          <a:noFill/>
        </p:spPr>
        <p:txBody>
          <a:bodyPr wrap="square" rtlCol="0">
            <a:spAutoFit/>
          </a:bodyPr>
          <a:lstStyle/>
          <a:p>
            <a:r>
              <a:rPr lang="en-US" sz="2400" b="1" dirty="0">
                <a:solidFill>
                  <a:schemeClr val="tx2"/>
                </a:solidFill>
              </a:rPr>
              <a:t>R</a:t>
            </a:r>
            <a:r>
              <a:rPr lang="en-US" sz="2400" b="1" dirty="0" smtClean="0">
                <a:solidFill>
                  <a:schemeClr val="tx2"/>
                </a:solidFill>
              </a:rPr>
              <a:t>esidential </a:t>
            </a:r>
            <a:r>
              <a:rPr lang="en-US" sz="2400" b="1" dirty="0">
                <a:solidFill>
                  <a:schemeClr val="tx2"/>
                </a:solidFill>
              </a:rPr>
              <a:t>per capita water use of </a:t>
            </a:r>
            <a:r>
              <a:rPr lang="en-US" sz="2400" b="1" dirty="0" smtClean="0">
                <a:solidFill>
                  <a:schemeClr val="tx2"/>
                </a:solidFill>
              </a:rPr>
              <a:t>64 </a:t>
            </a:r>
            <a:r>
              <a:rPr lang="en-US" sz="2400" b="1" dirty="0">
                <a:solidFill>
                  <a:schemeClr val="tx2"/>
                </a:solidFill>
              </a:rPr>
              <a:t>gallons per </a:t>
            </a:r>
            <a:r>
              <a:rPr lang="en-US" sz="2400" b="1" dirty="0" smtClean="0">
                <a:solidFill>
                  <a:schemeClr val="tx2"/>
                </a:solidFill>
              </a:rPr>
              <a:t>day</a:t>
            </a:r>
          </a:p>
        </p:txBody>
      </p:sp>
    </p:spTree>
    <p:extLst>
      <p:ext uri="{BB962C8B-B14F-4D97-AF65-F5344CB8AC3E}">
        <p14:creationId xmlns:p14="http://schemas.microsoft.com/office/powerpoint/2010/main" val="2518225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Goleta Water District</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sp>
        <p:nvSpPr>
          <p:cNvPr id="19" name="Content Placeholder 17"/>
          <p:cNvSpPr>
            <a:spLocks noGrp="1"/>
          </p:cNvSpPr>
          <p:nvPr>
            <p:ph sz="quarter" idx="4294967295"/>
          </p:nvPr>
        </p:nvSpPr>
        <p:spPr>
          <a:xfrm>
            <a:off x="533400" y="1524000"/>
            <a:ext cx="8229600" cy="4800600"/>
          </a:xfrm>
          <a:prstGeom prst="rect">
            <a:avLst/>
          </a:prstGeom>
        </p:spPr>
        <p:txBody>
          <a:bodyPr>
            <a:normAutofit fontScale="85000" lnSpcReduction="10000"/>
          </a:bodyPr>
          <a:lstStyle/>
          <a:p>
            <a:pPr>
              <a:spcAft>
                <a:spcPts val="1200"/>
              </a:spcAft>
            </a:pPr>
            <a:r>
              <a:rPr lang="en-US" dirty="0" smtClean="0">
                <a:solidFill>
                  <a:schemeClr val="tx2"/>
                </a:solidFill>
              </a:rPr>
              <a:t>Established in 1944</a:t>
            </a:r>
          </a:p>
          <a:p>
            <a:pPr>
              <a:spcAft>
                <a:spcPts val="1200"/>
              </a:spcAft>
            </a:pPr>
            <a:r>
              <a:rPr lang="en-US" dirty="0" smtClean="0">
                <a:solidFill>
                  <a:schemeClr val="tx2"/>
                </a:solidFill>
              </a:rPr>
              <a:t>5-member elected Board</a:t>
            </a:r>
          </a:p>
          <a:p>
            <a:pPr>
              <a:spcAft>
                <a:spcPts val="1200"/>
              </a:spcAft>
            </a:pPr>
            <a:r>
              <a:rPr lang="en-US" dirty="0" smtClean="0">
                <a:solidFill>
                  <a:schemeClr val="tx2"/>
                </a:solidFill>
              </a:rPr>
              <a:t>Provides water to more                                                  than 87,000 people in the                                          Goleta Valley</a:t>
            </a:r>
          </a:p>
          <a:p>
            <a:pPr>
              <a:spcAft>
                <a:spcPts val="1200"/>
              </a:spcAft>
            </a:pPr>
            <a:r>
              <a:rPr lang="en-US" dirty="0" smtClean="0">
                <a:solidFill>
                  <a:schemeClr val="tx2"/>
                </a:solidFill>
              </a:rPr>
              <a:t>Complex treatment, distribution, and storage system including 270 miles of pipeline, the Corona Del Mar Water Treatment Plant, 7 active wells, and 8 reservoirs.</a:t>
            </a:r>
          </a:p>
          <a:p>
            <a:pPr>
              <a:spcAft>
                <a:spcPts val="1200"/>
              </a:spcAft>
            </a:pPr>
            <a:r>
              <a:rPr lang="en-US" dirty="0" smtClean="0">
                <a:solidFill>
                  <a:schemeClr val="tx2"/>
                </a:solidFill>
              </a:rPr>
              <a:t>Spans approximately 29,000 acres</a:t>
            </a:r>
          </a:p>
          <a:p>
            <a:endParaRPr lang="en-US" sz="3200" dirty="0" smtClean="0">
              <a:solidFill>
                <a:schemeClr val="tx2"/>
              </a:solidFill>
            </a:endParaRPr>
          </a:p>
        </p:txBody>
      </p:sp>
      <p:pic>
        <p:nvPicPr>
          <p:cNvPr id="10" name="Picture 3"/>
          <p:cNvPicPr>
            <a:picLocks noChangeAspect="1" noChangeArrowheads="1"/>
          </p:cNvPicPr>
          <p:nvPr/>
        </p:nvPicPr>
        <p:blipFill>
          <a:blip r:embed="rId5" cstate="print"/>
          <a:srcRect/>
          <a:stretch>
            <a:fillRect/>
          </a:stretch>
        </p:blipFill>
        <p:spPr bwMode="auto">
          <a:xfrm>
            <a:off x="5036219" y="1447800"/>
            <a:ext cx="3574381" cy="2362200"/>
          </a:xfrm>
          <a:prstGeom prst="rect">
            <a:avLst/>
          </a:prstGeom>
          <a:noFill/>
          <a:ln w="12700">
            <a:solidFill>
              <a:schemeClr val="tx2">
                <a:lumMod val="60000"/>
                <a:lumOff val="4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69549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Landscape Irrigation Conservation</a:t>
            </a:r>
            <a:endParaRPr lang="en-US" sz="3500" dirty="0">
              <a:solidFill>
                <a:schemeClr val="bg1"/>
              </a:solidFill>
              <a:latin typeface="Candara" pitchFamily="34" charset="0"/>
            </a:endParaRPr>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sp>
        <p:nvSpPr>
          <p:cNvPr id="15" name="Content Placeholder 5"/>
          <p:cNvSpPr>
            <a:spLocks noGrp="1"/>
          </p:cNvSpPr>
          <p:nvPr>
            <p:ph idx="1"/>
          </p:nvPr>
        </p:nvSpPr>
        <p:spPr>
          <a:xfrm>
            <a:off x="457200" y="1530966"/>
            <a:ext cx="6324600" cy="4869834"/>
          </a:xfrm>
        </p:spPr>
        <p:txBody>
          <a:bodyPr>
            <a:noAutofit/>
          </a:bodyPr>
          <a:lstStyle/>
          <a:p>
            <a:pPr lvl="0"/>
            <a:r>
              <a:rPr lang="en-US" sz="3000" dirty="0" smtClean="0">
                <a:solidFill>
                  <a:schemeClr val="tx2"/>
                </a:solidFill>
              </a:rPr>
              <a:t>~50% of urban water use </a:t>
            </a:r>
          </a:p>
          <a:p>
            <a:pPr marL="0" lvl="0" indent="0">
              <a:spcBef>
                <a:spcPts val="0"/>
              </a:spcBef>
              <a:buNone/>
            </a:pPr>
            <a:r>
              <a:rPr lang="en-US" sz="3000" dirty="0">
                <a:solidFill>
                  <a:schemeClr val="tx2"/>
                </a:solidFill>
              </a:rPr>
              <a:t> </a:t>
            </a:r>
            <a:r>
              <a:rPr lang="en-US" sz="3000" dirty="0" smtClean="0">
                <a:solidFill>
                  <a:schemeClr val="tx2"/>
                </a:solidFill>
              </a:rPr>
              <a:t>    countywide is for landscape</a:t>
            </a:r>
          </a:p>
          <a:p>
            <a:pPr marL="0" lvl="0" indent="0">
              <a:spcBef>
                <a:spcPts val="0"/>
              </a:spcBef>
              <a:buNone/>
            </a:pPr>
            <a:r>
              <a:rPr lang="en-US" sz="3000" dirty="0">
                <a:solidFill>
                  <a:schemeClr val="tx2"/>
                </a:solidFill>
              </a:rPr>
              <a:t> </a:t>
            </a:r>
            <a:r>
              <a:rPr lang="en-US" sz="3000" dirty="0" smtClean="0">
                <a:solidFill>
                  <a:schemeClr val="tx2"/>
                </a:solidFill>
              </a:rPr>
              <a:t>    watering</a:t>
            </a:r>
          </a:p>
          <a:p>
            <a:pPr marL="0" lvl="0" indent="0">
              <a:buNone/>
            </a:pPr>
            <a:endParaRPr lang="en-US" sz="3000" dirty="0" smtClean="0">
              <a:solidFill>
                <a:schemeClr val="tx2"/>
              </a:solidFill>
            </a:endParaRPr>
          </a:p>
          <a:p>
            <a:pPr lvl="0">
              <a:spcAft>
                <a:spcPts val="600"/>
              </a:spcAft>
            </a:pPr>
            <a:r>
              <a:rPr lang="en-US" sz="3000" dirty="0" smtClean="0">
                <a:solidFill>
                  <a:schemeClr val="tx2"/>
                </a:solidFill>
              </a:rPr>
              <a:t>Comparison of water use:</a:t>
            </a:r>
          </a:p>
          <a:p>
            <a:pPr lvl="1">
              <a:spcAft>
                <a:spcPts val="600"/>
              </a:spcAft>
            </a:pPr>
            <a:r>
              <a:rPr lang="en-US" sz="2600" dirty="0" smtClean="0">
                <a:solidFill>
                  <a:schemeClr val="tx2"/>
                </a:solidFill>
              </a:rPr>
              <a:t>5-minute shower = </a:t>
            </a:r>
            <a:r>
              <a:rPr lang="en-US" sz="2600" b="1" dirty="0" smtClean="0">
                <a:solidFill>
                  <a:schemeClr val="tx2"/>
                </a:solidFill>
              </a:rPr>
              <a:t>10 gallons</a:t>
            </a:r>
          </a:p>
          <a:p>
            <a:pPr lvl="1">
              <a:spcAft>
                <a:spcPts val="600"/>
              </a:spcAft>
            </a:pPr>
            <a:r>
              <a:rPr lang="en-US" sz="2600" dirty="0" smtClean="0">
                <a:solidFill>
                  <a:schemeClr val="tx2"/>
                </a:solidFill>
              </a:rPr>
              <a:t>15-minute lawn watering = </a:t>
            </a:r>
            <a:r>
              <a:rPr lang="en-US" sz="2600" b="1" dirty="0" smtClean="0">
                <a:solidFill>
                  <a:schemeClr val="tx2"/>
                </a:solidFill>
              </a:rPr>
              <a:t>700 gallons!</a:t>
            </a:r>
            <a:endParaRPr lang="en-US" sz="2600" b="1" dirty="0">
              <a:solidFill>
                <a:schemeClr val="tx2"/>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598" y="1524000"/>
            <a:ext cx="2889628" cy="266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5176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7620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Outdoor Conservation</a:t>
            </a:r>
            <a:endParaRPr lang="en-US" sz="3500" dirty="0">
              <a:solidFill>
                <a:schemeClr val="bg1"/>
              </a:solidFill>
              <a:latin typeface="Candara" pitchFamily="34" charset="0"/>
            </a:endParaRPr>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pic>
        <p:nvPicPr>
          <p:cNvPr id="33796" name="Picture 4" descr="http://www.rainbird.com/images/products/diy/sprays/24RNfamily_md.jpg"/>
          <p:cNvPicPr>
            <a:picLocks noChangeAspect="1" noChangeArrowheads="1"/>
          </p:cNvPicPr>
          <p:nvPr/>
        </p:nvPicPr>
        <p:blipFill>
          <a:blip r:embed="rId5" cstate="print"/>
          <a:srcRect/>
          <a:stretch>
            <a:fillRect/>
          </a:stretch>
        </p:blipFill>
        <p:spPr bwMode="auto">
          <a:xfrm>
            <a:off x="5486400" y="3276600"/>
            <a:ext cx="2381250" cy="2381250"/>
          </a:xfrm>
          <a:prstGeom prst="roundRect">
            <a:avLst>
              <a:gd name="adj" fmla="val 16667"/>
            </a:avLst>
          </a:prstGeom>
          <a:ln w="952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798" name="Picture 6" descr="http://www.greenbuildermag.com/GBM/media/Images/landing_pages/Outdoor2012/hunter.png"/>
          <p:cNvPicPr>
            <a:picLocks noChangeAspect="1" noChangeArrowheads="1"/>
          </p:cNvPicPr>
          <p:nvPr/>
        </p:nvPicPr>
        <p:blipFill>
          <a:blip r:embed="rId6" cstate="print"/>
          <a:srcRect/>
          <a:stretch>
            <a:fillRect/>
          </a:stretch>
        </p:blipFill>
        <p:spPr bwMode="auto">
          <a:xfrm>
            <a:off x="5029200" y="1200150"/>
            <a:ext cx="3263705" cy="1828800"/>
          </a:xfrm>
          <a:prstGeom prst="roundRect">
            <a:avLst>
              <a:gd name="adj" fmla="val 16667"/>
            </a:avLst>
          </a:prstGeom>
          <a:ln w="952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66" name="Picture 2" descr="http://www.rainbird.com/images/products/drip/Xeri-Bug-Emitter-Beauty.jpg"/>
          <p:cNvPicPr>
            <a:picLocks noChangeAspect="1" noChangeArrowheads="1"/>
          </p:cNvPicPr>
          <p:nvPr/>
        </p:nvPicPr>
        <p:blipFill>
          <a:blip r:embed="rId7" cstate="print"/>
          <a:srcRect/>
          <a:stretch>
            <a:fillRect/>
          </a:stretch>
        </p:blipFill>
        <p:spPr bwMode="auto">
          <a:xfrm>
            <a:off x="609600" y="1200150"/>
            <a:ext cx="3771560" cy="18288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68" name="Picture 4" descr="http://www.friscotexas.gov/departments/publicworks/water/lawnGarden/PublishingImages/Drip%20in%20Flower%20Beds.jpg"/>
          <p:cNvPicPr>
            <a:picLocks noChangeAspect="1" noChangeArrowheads="1"/>
          </p:cNvPicPr>
          <p:nvPr/>
        </p:nvPicPr>
        <p:blipFill>
          <a:blip r:embed="rId8" cstate="print"/>
          <a:srcRect/>
          <a:stretch>
            <a:fillRect/>
          </a:stretch>
        </p:blipFill>
        <p:spPr bwMode="auto">
          <a:xfrm>
            <a:off x="838200" y="3200400"/>
            <a:ext cx="3246390" cy="24384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1676400" y="5867400"/>
            <a:ext cx="1525097" cy="369332"/>
          </a:xfrm>
          <a:prstGeom prst="rect">
            <a:avLst/>
          </a:prstGeom>
          <a:noFill/>
        </p:spPr>
        <p:txBody>
          <a:bodyPr wrap="none" rtlCol="0">
            <a:spAutoFit/>
          </a:bodyPr>
          <a:lstStyle/>
          <a:p>
            <a:r>
              <a:rPr lang="en-US" b="1" dirty="0" smtClean="0">
                <a:solidFill>
                  <a:schemeClr val="tx2"/>
                </a:solidFill>
              </a:rPr>
              <a:t>Drip Irrigation</a:t>
            </a:r>
            <a:endParaRPr lang="en-US" b="1" dirty="0">
              <a:solidFill>
                <a:schemeClr val="tx2"/>
              </a:solidFill>
            </a:endParaRPr>
          </a:p>
        </p:txBody>
      </p:sp>
      <p:sp>
        <p:nvSpPr>
          <p:cNvPr id="12" name="TextBox 11"/>
          <p:cNvSpPr txBox="1"/>
          <p:nvPr/>
        </p:nvSpPr>
        <p:spPr>
          <a:xfrm>
            <a:off x="5791200" y="5867400"/>
            <a:ext cx="1764073" cy="369332"/>
          </a:xfrm>
          <a:prstGeom prst="rect">
            <a:avLst/>
          </a:prstGeom>
          <a:noFill/>
        </p:spPr>
        <p:txBody>
          <a:bodyPr wrap="none" rtlCol="0">
            <a:spAutoFit/>
          </a:bodyPr>
          <a:lstStyle/>
          <a:p>
            <a:r>
              <a:rPr lang="en-US" b="1" dirty="0" smtClean="0">
                <a:solidFill>
                  <a:schemeClr val="tx2"/>
                </a:solidFill>
              </a:rPr>
              <a:t>Rotating Nozzles</a:t>
            </a:r>
            <a:endParaRPr lang="en-US" b="1" dirty="0">
              <a:solidFill>
                <a:schemeClr val="tx2"/>
              </a:solidFill>
            </a:endParaRPr>
          </a:p>
        </p:txBody>
      </p:sp>
    </p:spTree>
    <p:extLst>
      <p:ext uri="{BB962C8B-B14F-4D97-AF65-F5344CB8AC3E}">
        <p14:creationId xmlns:p14="http://schemas.microsoft.com/office/powerpoint/2010/main" val="4143746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Smart Landscape Rebate Program</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sp>
        <p:nvSpPr>
          <p:cNvPr id="2" name="TextBox 1"/>
          <p:cNvSpPr txBox="1"/>
          <p:nvPr/>
        </p:nvSpPr>
        <p:spPr>
          <a:xfrm>
            <a:off x="266700" y="3124200"/>
            <a:ext cx="8610600" cy="2862322"/>
          </a:xfrm>
          <a:prstGeom prst="rect">
            <a:avLst/>
          </a:prstGeom>
          <a:noFill/>
        </p:spPr>
        <p:txBody>
          <a:bodyPr wrap="square" rtlCol="0">
            <a:spAutoFit/>
          </a:bodyPr>
          <a:lstStyle/>
          <a:p>
            <a:r>
              <a:rPr lang="en-US" dirty="0">
                <a:solidFill>
                  <a:schemeClr val="tx2"/>
                </a:solidFill>
              </a:rPr>
              <a:t>U</a:t>
            </a:r>
            <a:r>
              <a:rPr lang="en-US" dirty="0" smtClean="0">
                <a:solidFill>
                  <a:schemeClr val="tx2"/>
                </a:solidFill>
              </a:rPr>
              <a:t>p </a:t>
            </a:r>
            <a:r>
              <a:rPr lang="en-US" dirty="0">
                <a:solidFill>
                  <a:schemeClr val="tx2"/>
                </a:solidFill>
              </a:rPr>
              <a:t>to $1,000 for single family </a:t>
            </a:r>
            <a:r>
              <a:rPr lang="en-US" dirty="0" smtClean="0">
                <a:solidFill>
                  <a:schemeClr val="tx2"/>
                </a:solidFill>
              </a:rPr>
              <a:t>customers, </a:t>
            </a:r>
            <a:r>
              <a:rPr lang="en-US" dirty="0">
                <a:solidFill>
                  <a:schemeClr val="tx2"/>
                </a:solidFill>
              </a:rPr>
              <a:t>and up to $2,000 per meter for multi-family (HOA), commercial, and dedicated landscape irrigation meter customers </a:t>
            </a:r>
            <a:r>
              <a:rPr lang="en-US" dirty="0" smtClean="0">
                <a:solidFill>
                  <a:schemeClr val="tx2"/>
                </a:solidFill>
              </a:rPr>
              <a:t>(Max $4,000).</a:t>
            </a:r>
            <a:endParaRPr lang="en-US" dirty="0">
              <a:solidFill>
                <a:schemeClr val="tx2"/>
              </a:solidFill>
            </a:endParaRPr>
          </a:p>
          <a:p>
            <a:endParaRPr lang="en-US" dirty="0">
              <a:solidFill>
                <a:schemeClr val="tx2"/>
              </a:solidFill>
            </a:endParaRPr>
          </a:p>
          <a:p>
            <a:pPr marL="285750" indent="-285750">
              <a:buFont typeface="Arial" panose="020B0604020202020204" pitchFamily="34" charset="0"/>
              <a:buChar char="•"/>
            </a:pPr>
            <a:r>
              <a:rPr lang="en-US" b="1" dirty="0">
                <a:solidFill>
                  <a:schemeClr val="tx2"/>
                </a:solidFill>
              </a:rPr>
              <a:t>Landscape Design:  </a:t>
            </a:r>
            <a:r>
              <a:rPr lang="en-US" dirty="0">
                <a:solidFill>
                  <a:schemeClr val="tx2"/>
                </a:solidFill>
              </a:rPr>
              <a:t>50% of </a:t>
            </a:r>
            <a:r>
              <a:rPr lang="en-US" dirty="0" smtClean="0">
                <a:solidFill>
                  <a:schemeClr val="tx2"/>
                </a:solidFill>
              </a:rPr>
              <a:t>landscape design cost, </a:t>
            </a:r>
            <a:r>
              <a:rPr lang="en-US" dirty="0">
                <a:solidFill>
                  <a:schemeClr val="tx2"/>
                </a:solidFill>
              </a:rPr>
              <a:t>up to a maximum of $</a:t>
            </a:r>
            <a:r>
              <a:rPr lang="en-US" dirty="0" smtClean="0">
                <a:solidFill>
                  <a:schemeClr val="tx2"/>
                </a:solidFill>
              </a:rPr>
              <a:t>250 </a:t>
            </a:r>
          </a:p>
          <a:p>
            <a:pPr marL="285750" indent="-285750">
              <a:buFont typeface="Arial" panose="020B0604020202020204" pitchFamily="34" charset="0"/>
              <a:buChar char="•"/>
            </a:pPr>
            <a:r>
              <a:rPr lang="en-US" b="1" dirty="0" smtClean="0">
                <a:solidFill>
                  <a:schemeClr val="tx2"/>
                </a:solidFill>
              </a:rPr>
              <a:t>Irrigation </a:t>
            </a:r>
            <a:r>
              <a:rPr lang="en-US" b="1" dirty="0">
                <a:solidFill>
                  <a:schemeClr val="tx2"/>
                </a:solidFill>
              </a:rPr>
              <a:t>Equipment: </a:t>
            </a:r>
            <a:r>
              <a:rPr lang="en-US" dirty="0">
                <a:solidFill>
                  <a:schemeClr val="tx2"/>
                </a:solidFill>
              </a:rPr>
              <a:t> 50% of the cost of drip irrigation parts, sprinkler system efficiency retrofits, rotating sprinkler </a:t>
            </a:r>
            <a:r>
              <a:rPr lang="en-US" dirty="0" smtClean="0">
                <a:solidFill>
                  <a:schemeClr val="tx2"/>
                </a:solidFill>
              </a:rPr>
              <a:t>nozzles, smart </a:t>
            </a:r>
            <a:r>
              <a:rPr lang="en-US" dirty="0">
                <a:solidFill>
                  <a:schemeClr val="tx2"/>
                </a:solidFill>
              </a:rPr>
              <a:t>irrigation </a:t>
            </a:r>
            <a:r>
              <a:rPr lang="en-US" dirty="0" smtClean="0">
                <a:solidFill>
                  <a:schemeClr val="tx2"/>
                </a:solidFill>
              </a:rPr>
              <a:t>controller</a:t>
            </a:r>
          </a:p>
          <a:p>
            <a:pPr marL="285750" indent="-285750">
              <a:buFont typeface="Arial" panose="020B0604020202020204" pitchFamily="34" charset="0"/>
              <a:buChar char="•"/>
            </a:pPr>
            <a:r>
              <a:rPr lang="en-US" b="1" dirty="0" smtClean="0">
                <a:solidFill>
                  <a:schemeClr val="tx2"/>
                </a:solidFill>
              </a:rPr>
              <a:t>Water-Wise </a:t>
            </a:r>
            <a:r>
              <a:rPr lang="en-US" b="1" dirty="0">
                <a:solidFill>
                  <a:schemeClr val="tx2"/>
                </a:solidFill>
              </a:rPr>
              <a:t>Plants and Mulch:</a:t>
            </a:r>
            <a:r>
              <a:rPr lang="en-US" dirty="0">
                <a:solidFill>
                  <a:schemeClr val="tx2"/>
                </a:solidFill>
              </a:rPr>
              <a:t>  50% of the cost of water-wise plants and </a:t>
            </a:r>
            <a:r>
              <a:rPr lang="en-US" dirty="0" smtClean="0">
                <a:solidFill>
                  <a:schemeClr val="tx2"/>
                </a:solidFill>
              </a:rPr>
              <a:t>mulch  </a:t>
            </a:r>
          </a:p>
          <a:p>
            <a:pPr marL="285750" indent="-285750">
              <a:buFont typeface="Arial" panose="020B0604020202020204" pitchFamily="34" charset="0"/>
              <a:buChar char="•"/>
            </a:pPr>
            <a:r>
              <a:rPr lang="en-US" b="1" dirty="0" smtClean="0">
                <a:solidFill>
                  <a:schemeClr val="tx2"/>
                </a:solidFill>
              </a:rPr>
              <a:t>Pool </a:t>
            </a:r>
            <a:r>
              <a:rPr lang="en-US" b="1" dirty="0">
                <a:solidFill>
                  <a:schemeClr val="tx2"/>
                </a:solidFill>
              </a:rPr>
              <a:t>Cover: </a:t>
            </a:r>
            <a:r>
              <a:rPr lang="en-US" dirty="0">
                <a:solidFill>
                  <a:schemeClr val="tx2"/>
                </a:solidFill>
              </a:rPr>
              <a:t> 50% of the cost of a pool cover, up to a maximum of $300 per pool </a:t>
            </a:r>
            <a:r>
              <a:rPr lang="en-US" dirty="0" smtClean="0">
                <a:solidFill>
                  <a:schemeClr val="tx2"/>
                </a:solidFill>
              </a:rPr>
              <a:t>cover</a:t>
            </a:r>
          </a:p>
          <a:p>
            <a:pPr marL="285750" indent="-285750">
              <a:buFont typeface="Arial" panose="020B0604020202020204" pitchFamily="34" charset="0"/>
              <a:buChar char="•"/>
            </a:pPr>
            <a:r>
              <a:rPr lang="en-US" b="1" dirty="0" smtClean="0">
                <a:solidFill>
                  <a:schemeClr val="tx2"/>
                </a:solidFill>
              </a:rPr>
              <a:t>Synthetic Turf and Permeable </a:t>
            </a:r>
            <a:r>
              <a:rPr lang="en-US" b="1" dirty="0">
                <a:solidFill>
                  <a:schemeClr val="tx2"/>
                </a:solidFill>
              </a:rPr>
              <a:t>Surfaces:</a:t>
            </a:r>
            <a:r>
              <a:rPr lang="en-US" dirty="0">
                <a:solidFill>
                  <a:schemeClr val="tx2"/>
                </a:solidFill>
              </a:rPr>
              <a:t>  </a:t>
            </a:r>
            <a:r>
              <a:rPr lang="en-US" dirty="0" smtClean="0">
                <a:solidFill>
                  <a:schemeClr val="tx2"/>
                </a:solidFill>
              </a:rPr>
              <a:t>50</a:t>
            </a:r>
            <a:r>
              <a:rPr lang="en-US" dirty="0">
                <a:solidFill>
                  <a:schemeClr val="tx2"/>
                </a:solidFill>
              </a:rPr>
              <a:t>% of the </a:t>
            </a:r>
            <a:r>
              <a:rPr lang="en-US" dirty="0" smtClean="0">
                <a:solidFill>
                  <a:schemeClr val="tx2"/>
                </a:solidFill>
              </a:rPr>
              <a:t>cost  </a:t>
            </a:r>
            <a:endParaRPr lang="en-US" dirty="0">
              <a:solidFill>
                <a:schemeClr val="tx2"/>
              </a:solidFill>
            </a:endParaRPr>
          </a:p>
          <a:p>
            <a:pPr marL="285750" indent="-285750">
              <a:buFont typeface="Arial" panose="020B0604020202020204" pitchFamily="34" charset="0"/>
              <a:buChar char="•"/>
            </a:pPr>
            <a:r>
              <a:rPr lang="en-US" b="1" dirty="0" smtClean="0">
                <a:solidFill>
                  <a:schemeClr val="tx2"/>
                </a:solidFill>
              </a:rPr>
              <a:t>Laundry-to-Landscape </a:t>
            </a:r>
            <a:r>
              <a:rPr lang="en-US" b="1" dirty="0" err="1">
                <a:solidFill>
                  <a:schemeClr val="tx2"/>
                </a:solidFill>
              </a:rPr>
              <a:t>Graywater</a:t>
            </a:r>
            <a:r>
              <a:rPr lang="en-US" b="1" dirty="0">
                <a:solidFill>
                  <a:schemeClr val="tx2"/>
                </a:solidFill>
              </a:rPr>
              <a:t>: </a:t>
            </a:r>
            <a:r>
              <a:rPr lang="en-US" dirty="0">
                <a:solidFill>
                  <a:schemeClr val="tx2"/>
                </a:solidFill>
              </a:rPr>
              <a:t> 50% of the cost of </a:t>
            </a:r>
            <a:r>
              <a:rPr lang="en-US" dirty="0" smtClean="0">
                <a:solidFill>
                  <a:schemeClr val="tx2"/>
                </a:solidFill>
              </a:rPr>
              <a:t>system parts</a:t>
            </a:r>
            <a:endParaRPr lang="en-US" dirty="0">
              <a:solidFill>
                <a:schemeClr val="tx2"/>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172" y="990600"/>
            <a:ext cx="8229600" cy="2039112"/>
          </a:xfrm>
          <a:prstGeom prst="rect">
            <a:avLst/>
          </a:prstGeom>
        </p:spPr>
      </p:pic>
      <p:sp>
        <p:nvSpPr>
          <p:cNvPr id="6" name="TextBox 5"/>
          <p:cNvSpPr txBox="1"/>
          <p:nvPr/>
        </p:nvSpPr>
        <p:spPr>
          <a:xfrm>
            <a:off x="233172" y="6165234"/>
            <a:ext cx="7010400" cy="646331"/>
          </a:xfrm>
          <a:prstGeom prst="rect">
            <a:avLst/>
          </a:prstGeom>
          <a:noFill/>
        </p:spPr>
        <p:txBody>
          <a:bodyPr wrap="square" rtlCol="0">
            <a:spAutoFit/>
          </a:bodyPr>
          <a:lstStyle/>
          <a:p>
            <a:r>
              <a:rPr lang="en-US" dirty="0"/>
              <a:t>For more information </a:t>
            </a:r>
            <a:r>
              <a:rPr lang="en-US" dirty="0" smtClean="0"/>
              <a:t>contact the </a:t>
            </a:r>
            <a:r>
              <a:rPr lang="en-US" dirty="0"/>
              <a:t>District at 805-964-6761 or  </a:t>
            </a:r>
            <a:r>
              <a:rPr lang="en-US" dirty="0" smtClean="0">
                <a:hlinkClick r:id="rId6" tooltip="Conservation at GWD Email Link"/>
              </a:rPr>
              <a:t>conservation@goletawater.com</a:t>
            </a:r>
            <a:r>
              <a:rPr lang="en-US" dirty="0"/>
              <a:t>.</a:t>
            </a:r>
          </a:p>
        </p:txBody>
      </p:sp>
    </p:spTree>
    <p:extLst>
      <p:ext uri="{BB962C8B-B14F-4D97-AF65-F5344CB8AC3E}">
        <p14:creationId xmlns:p14="http://schemas.microsoft.com/office/powerpoint/2010/main" val="3513310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edible garden site map Revi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295400"/>
            <a:ext cx="2133600" cy="17234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District Demonstration Gardens</a:t>
            </a:r>
            <a:endParaRPr lang="en-US" sz="3500" dirty="0">
              <a:solidFill>
                <a:schemeClr val="bg1"/>
              </a:solidFill>
              <a:latin typeface="Candara" pitchFamily="34" charset="0"/>
            </a:endParaRPr>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descr="cid:image001.png@01CD0DD6.DDC8F6F0"/>
          <p:cNvPicPr/>
          <p:nvPr/>
        </p:nvPicPr>
        <p:blipFill>
          <a:blip r:embed="rId4" cstate="print">
            <a:extLst>
              <a:ext uri="{BEBA8EAE-BF5A-486C-A8C5-ECC9F3942E4B}">
                <a14:imgProps xmlns:a14="http://schemas.microsoft.com/office/drawing/2010/main">
                  <a14:imgLayer r:embed="rId5">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sp>
        <p:nvSpPr>
          <p:cNvPr id="15" name="Content Placeholder 5"/>
          <p:cNvSpPr>
            <a:spLocks noGrp="1"/>
          </p:cNvSpPr>
          <p:nvPr>
            <p:ph idx="1"/>
          </p:nvPr>
        </p:nvSpPr>
        <p:spPr>
          <a:xfrm>
            <a:off x="925749" y="3276600"/>
            <a:ext cx="7772400" cy="2739629"/>
          </a:xfrm>
        </p:spPr>
        <p:txBody>
          <a:bodyPr>
            <a:noAutofit/>
          </a:bodyPr>
          <a:lstStyle/>
          <a:p>
            <a:pPr lvl="0">
              <a:spcAft>
                <a:spcPts val="1200"/>
              </a:spcAft>
            </a:pPr>
            <a:r>
              <a:rPr lang="en-US" sz="2600" dirty="0" smtClean="0">
                <a:solidFill>
                  <a:schemeClr val="tx2"/>
                </a:solidFill>
              </a:rPr>
              <a:t>Demonstration gardens feature water wise plants and mulch</a:t>
            </a:r>
          </a:p>
          <a:p>
            <a:pPr lvl="0">
              <a:spcAft>
                <a:spcPts val="1200"/>
              </a:spcAft>
            </a:pPr>
            <a:r>
              <a:rPr lang="en-US" sz="2600" dirty="0" smtClean="0">
                <a:solidFill>
                  <a:schemeClr val="tx2"/>
                </a:solidFill>
              </a:rPr>
              <a:t>Rain catchment, </a:t>
            </a:r>
            <a:r>
              <a:rPr lang="en-US" sz="2600" dirty="0" err="1" smtClean="0">
                <a:solidFill>
                  <a:schemeClr val="tx2"/>
                </a:solidFill>
              </a:rPr>
              <a:t>Hugelkultur</a:t>
            </a:r>
            <a:r>
              <a:rPr lang="en-US" sz="2800" dirty="0" smtClean="0">
                <a:solidFill>
                  <a:schemeClr val="tx2"/>
                </a:solidFill>
              </a:rPr>
              <a:t> </a:t>
            </a:r>
            <a:r>
              <a:rPr lang="en-US" sz="2600" dirty="0" smtClean="0">
                <a:solidFill>
                  <a:schemeClr val="tx2"/>
                </a:solidFill>
              </a:rPr>
              <a:t>and other innovative permaculture techniques are shown</a:t>
            </a:r>
          </a:p>
          <a:p>
            <a:pPr lvl="0">
              <a:spcAft>
                <a:spcPts val="1200"/>
              </a:spcAft>
            </a:pPr>
            <a:r>
              <a:rPr lang="en-US" sz="2600" dirty="0" smtClean="0">
                <a:solidFill>
                  <a:schemeClr val="tx2"/>
                </a:solidFill>
              </a:rPr>
              <a:t>New Edible Garden featuring plants and trees well-suited to the local environment</a:t>
            </a:r>
            <a:endParaRPr lang="en-US" sz="2600" dirty="0">
              <a:solidFill>
                <a:schemeClr val="tx2"/>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1302455"/>
            <a:ext cx="2223134" cy="1580894"/>
          </a:xfrm>
          <a:prstGeom prst="rect">
            <a:avLst/>
          </a:prstGeom>
        </p:spPr>
      </p:pic>
      <p:pic>
        <p:nvPicPr>
          <p:cNvPr id="1031" name="Picture 7" descr="S:\WSC\Pictures\Edible Landscape Project Photos\GWD DC Edible Garden July9_2013 Selects Web\GWD_DC_Edible_July9_2013SM_P103065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1283149"/>
            <a:ext cx="21336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29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Graywater</a:t>
            </a:r>
            <a:endParaRPr lang="en-US" sz="3500" dirty="0">
              <a:solidFill>
                <a:schemeClr val="bg1"/>
              </a:solidFill>
              <a:latin typeface="Candara" pitchFamily="34" charset="0"/>
            </a:endParaRPr>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sp>
        <p:nvSpPr>
          <p:cNvPr id="15" name="Content Placeholder 5"/>
          <p:cNvSpPr>
            <a:spLocks noGrp="1"/>
          </p:cNvSpPr>
          <p:nvPr>
            <p:ph idx="1"/>
          </p:nvPr>
        </p:nvSpPr>
        <p:spPr>
          <a:xfrm>
            <a:off x="457200" y="1530966"/>
            <a:ext cx="7772400" cy="2739629"/>
          </a:xfrm>
        </p:spPr>
        <p:txBody>
          <a:bodyPr>
            <a:noAutofit/>
          </a:bodyPr>
          <a:lstStyle/>
          <a:p>
            <a:pPr lvl="0">
              <a:spcAft>
                <a:spcPts val="1200"/>
              </a:spcAft>
            </a:pPr>
            <a:r>
              <a:rPr lang="en-US" sz="3000" dirty="0" smtClean="0">
                <a:solidFill>
                  <a:schemeClr val="tx2"/>
                </a:solidFill>
              </a:rPr>
              <a:t>Laundry to landscape systems do not require a permit and are simple to install</a:t>
            </a:r>
          </a:p>
          <a:p>
            <a:pPr lvl="0">
              <a:spcAft>
                <a:spcPts val="600"/>
              </a:spcAft>
            </a:pPr>
            <a:r>
              <a:rPr lang="en-US" sz="3000" i="1" dirty="0" smtClean="0">
                <a:solidFill>
                  <a:schemeClr val="tx2"/>
                </a:solidFill>
              </a:rPr>
              <a:t>Laundry to Landscape </a:t>
            </a:r>
            <a:r>
              <a:rPr lang="en-US" sz="3000" dirty="0" smtClean="0">
                <a:solidFill>
                  <a:schemeClr val="tx2"/>
                </a:solidFill>
              </a:rPr>
              <a:t>Graywater DVD available at all libraries</a:t>
            </a:r>
            <a:endParaRPr lang="en-US" sz="2600" b="1" dirty="0">
              <a:solidFill>
                <a:schemeClr val="tx2"/>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270595"/>
            <a:ext cx="5105400" cy="23623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Chart 8"/>
          <p:cNvGraphicFramePr/>
          <p:nvPr>
            <p:extLst>
              <p:ext uri="{D42A27DB-BD31-4B8C-83A1-F6EECF244321}">
                <p14:modId xmlns:p14="http://schemas.microsoft.com/office/powerpoint/2010/main" val="454174726"/>
              </p:ext>
            </p:extLst>
          </p:nvPr>
        </p:nvGraphicFramePr>
        <p:xfrm>
          <a:off x="7019544" y="3048000"/>
          <a:ext cx="1981200" cy="2057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250064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Indoor Conservation</a:t>
            </a:r>
            <a:endParaRPr lang="en-US" sz="3500" dirty="0">
              <a:solidFill>
                <a:schemeClr val="bg1"/>
              </a:solidFill>
              <a:latin typeface="Candara" pitchFamily="34" charset="0"/>
            </a:endParaRPr>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pic>
        <p:nvPicPr>
          <p:cNvPr id="9" name="Picture 8"/>
          <p:cNvPicPr>
            <a:picLocks noChangeAspect="1" noChangeArrowheads="1"/>
          </p:cNvPicPr>
          <p:nvPr/>
        </p:nvPicPr>
        <p:blipFill>
          <a:blip r:embed="rId5" cstate="print"/>
          <a:srcRect/>
          <a:stretch>
            <a:fillRect/>
          </a:stretch>
        </p:blipFill>
        <p:spPr bwMode="auto">
          <a:xfrm>
            <a:off x="3505200" y="1981200"/>
            <a:ext cx="2474419" cy="2819400"/>
          </a:xfrm>
          <a:prstGeom prst="roundRect">
            <a:avLst/>
          </a:prstGeom>
          <a:noFill/>
          <a:ln w="9525">
            <a:solidFill>
              <a:schemeClr val="tx1"/>
            </a:solidFill>
            <a:miter lim="800000"/>
            <a:headEnd/>
            <a:tailEnd/>
          </a:ln>
          <a:effectLst/>
        </p:spPr>
      </p:pic>
      <p:pic>
        <p:nvPicPr>
          <p:cNvPr id="67586" name="Picture 2" descr="http://media.eartheasy.com/media/catalog/product/cache/1/image/9df78eab33525d08d6e5fb8d27136e95/r/o/roadrunner-showerhead_4.jpg"/>
          <p:cNvPicPr>
            <a:picLocks noChangeAspect="1" noChangeArrowheads="1"/>
          </p:cNvPicPr>
          <p:nvPr/>
        </p:nvPicPr>
        <p:blipFill>
          <a:blip r:embed="rId6" cstate="print"/>
          <a:srcRect/>
          <a:stretch>
            <a:fillRect/>
          </a:stretch>
        </p:blipFill>
        <p:spPr bwMode="auto">
          <a:xfrm>
            <a:off x="6324600" y="2133600"/>
            <a:ext cx="2514600" cy="2514600"/>
          </a:xfrm>
          <a:prstGeom prst="roundRect">
            <a:avLst>
              <a:gd name="adj" fmla="val 16667"/>
            </a:avLst>
          </a:prstGeom>
          <a:ln w="952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3657600" y="5029200"/>
            <a:ext cx="2362200" cy="1200329"/>
          </a:xfrm>
          <a:prstGeom prst="rect">
            <a:avLst/>
          </a:prstGeom>
          <a:noFill/>
        </p:spPr>
        <p:txBody>
          <a:bodyPr wrap="square" rtlCol="0">
            <a:spAutoFit/>
          </a:bodyPr>
          <a:lstStyle/>
          <a:p>
            <a:pPr algn="ctr"/>
            <a:r>
              <a:rPr lang="en-US" b="1" u="sng" dirty="0" smtClean="0">
                <a:solidFill>
                  <a:schemeClr val="tx2"/>
                </a:solidFill>
              </a:rPr>
              <a:t>Toilets</a:t>
            </a:r>
          </a:p>
          <a:p>
            <a:pPr>
              <a:buFont typeface="Arial" pitchFamily="34" charset="0"/>
              <a:buChar char="•"/>
            </a:pPr>
            <a:r>
              <a:rPr lang="en-US" dirty="0" smtClean="0">
                <a:solidFill>
                  <a:schemeClr val="tx2"/>
                </a:solidFill>
              </a:rPr>
              <a:t> Post 1994 - 1.6 gpf</a:t>
            </a:r>
          </a:p>
          <a:p>
            <a:pPr>
              <a:buFont typeface="Arial" pitchFamily="34" charset="0"/>
              <a:buChar char="•"/>
            </a:pPr>
            <a:r>
              <a:rPr lang="en-US" dirty="0" smtClean="0">
                <a:solidFill>
                  <a:schemeClr val="tx2"/>
                </a:solidFill>
              </a:rPr>
              <a:t> New - 1.28 gpf</a:t>
            </a:r>
          </a:p>
          <a:p>
            <a:pPr>
              <a:buFont typeface="Arial" pitchFamily="34" charset="0"/>
              <a:buChar char="•"/>
            </a:pPr>
            <a:r>
              <a:rPr lang="en-US" dirty="0" smtClean="0">
                <a:solidFill>
                  <a:schemeClr val="tx2"/>
                </a:solidFill>
              </a:rPr>
              <a:t> Newest - 0.8 gpf</a:t>
            </a:r>
            <a:endParaRPr lang="en-US" dirty="0">
              <a:solidFill>
                <a:schemeClr val="tx2"/>
              </a:solidFill>
            </a:endParaRPr>
          </a:p>
        </p:txBody>
      </p:sp>
      <p:sp>
        <p:nvSpPr>
          <p:cNvPr id="12" name="TextBox 11"/>
          <p:cNvSpPr txBox="1"/>
          <p:nvPr/>
        </p:nvSpPr>
        <p:spPr>
          <a:xfrm>
            <a:off x="6553200" y="4876800"/>
            <a:ext cx="2286000" cy="646331"/>
          </a:xfrm>
          <a:prstGeom prst="rect">
            <a:avLst/>
          </a:prstGeom>
          <a:noFill/>
        </p:spPr>
        <p:txBody>
          <a:bodyPr wrap="square" rtlCol="0">
            <a:spAutoFit/>
          </a:bodyPr>
          <a:lstStyle/>
          <a:p>
            <a:pPr algn="ctr"/>
            <a:r>
              <a:rPr lang="en-US" b="1" u="sng" dirty="0" smtClean="0">
                <a:solidFill>
                  <a:schemeClr val="tx2"/>
                </a:solidFill>
              </a:rPr>
              <a:t>Showerheads</a:t>
            </a:r>
          </a:p>
          <a:p>
            <a:pPr>
              <a:buFont typeface="Arial" pitchFamily="34" charset="0"/>
              <a:buChar char="•"/>
            </a:pPr>
            <a:r>
              <a:rPr lang="en-US" dirty="0" smtClean="0">
                <a:solidFill>
                  <a:schemeClr val="tx2"/>
                </a:solidFill>
              </a:rPr>
              <a:t> Post 1994 – 2.5 gpm</a:t>
            </a:r>
            <a:endParaRPr lang="en-US" dirty="0">
              <a:solidFill>
                <a:schemeClr val="tx2"/>
              </a:solidFill>
            </a:endParaRPr>
          </a:p>
        </p:txBody>
      </p:sp>
      <p:pic>
        <p:nvPicPr>
          <p:cNvPr id="25602" name="Picture 2" descr="http://nccwd.com/Washer.jpg"/>
          <p:cNvPicPr>
            <a:picLocks noChangeAspect="1" noChangeArrowheads="1"/>
          </p:cNvPicPr>
          <p:nvPr/>
        </p:nvPicPr>
        <p:blipFill>
          <a:blip r:embed="rId7" cstate="print"/>
          <a:srcRect/>
          <a:stretch>
            <a:fillRect/>
          </a:stretch>
        </p:blipFill>
        <p:spPr bwMode="auto">
          <a:xfrm>
            <a:off x="541336" y="1752600"/>
            <a:ext cx="2582864" cy="33528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685800" y="5334000"/>
            <a:ext cx="2438400" cy="646331"/>
          </a:xfrm>
          <a:prstGeom prst="rect">
            <a:avLst/>
          </a:prstGeom>
          <a:noFill/>
        </p:spPr>
        <p:txBody>
          <a:bodyPr wrap="square" rtlCol="0">
            <a:spAutoFit/>
          </a:bodyPr>
          <a:lstStyle/>
          <a:p>
            <a:pPr algn="ctr"/>
            <a:r>
              <a:rPr lang="en-US" b="1" u="sng" dirty="0" smtClean="0">
                <a:solidFill>
                  <a:schemeClr val="tx2"/>
                </a:solidFill>
              </a:rPr>
              <a:t>High Efficiency Washers</a:t>
            </a:r>
          </a:p>
          <a:p>
            <a:pPr>
              <a:buFont typeface="Arial" pitchFamily="34" charset="0"/>
              <a:buChar char="•"/>
            </a:pPr>
            <a:r>
              <a:rPr lang="en-US" dirty="0" smtClean="0">
                <a:solidFill>
                  <a:schemeClr val="tx2"/>
                </a:solidFill>
              </a:rPr>
              <a:t> Front Loading</a:t>
            </a:r>
            <a:endParaRPr lang="en-US" dirty="0">
              <a:solidFill>
                <a:schemeClr val="tx2"/>
              </a:solidFill>
            </a:endParaRPr>
          </a:p>
        </p:txBody>
      </p:sp>
    </p:spTree>
    <p:extLst>
      <p:ext uri="{BB962C8B-B14F-4D97-AF65-F5344CB8AC3E}">
        <p14:creationId xmlns:p14="http://schemas.microsoft.com/office/powerpoint/2010/main" val="428947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Water Saving Devices Distribution Program</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sp>
        <p:nvSpPr>
          <p:cNvPr id="2" name="TextBox 1"/>
          <p:cNvSpPr txBox="1"/>
          <p:nvPr/>
        </p:nvSpPr>
        <p:spPr>
          <a:xfrm>
            <a:off x="257491" y="2820412"/>
            <a:ext cx="8610600" cy="3046988"/>
          </a:xfrm>
          <a:prstGeom prst="rect">
            <a:avLst/>
          </a:prstGeom>
          <a:noFill/>
        </p:spPr>
        <p:txBody>
          <a:bodyPr wrap="square" rtlCol="0">
            <a:spAutoFit/>
          </a:bodyPr>
          <a:lstStyle/>
          <a:p>
            <a:r>
              <a:rPr lang="en-US" sz="2400" dirty="0" smtClean="0">
                <a:solidFill>
                  <a:schemeClr val="tx2"/>
                </a:solidFill>
              </a:rPr>
              <a:t>Provide easy to install water saving devices for customers</a:t>
            </a:r>
            <a:endParaRPr lang="en-US" sz="2400" dirty="0">
              <a:solidFill>
                <a:schemeClr val="tx2"/>
              </a:solidFill>
            </a:endParaRPr>
          </a:p>
          <a:p>
            <a:pPr marL="285750" indent="-285750">
              <a:buFont typeface="Arial" panose="020B0604020202020204" pitchFamily="34" charset="0"/>
              <a:buChar char="•"/>
            </a:pPr>
            <a:r>
              <a:rPr lang="en-US" sz="2400" b="1" dirty="0" smtClean="0">
                <a:solidFill>
                  <a:schemeClr val="tx2"/>
                </a:solidFill>
              </a:rPr>
              <a:t>Hose shut-off nozzles:</a:t>
            </a:r>
            <a:r>
              <a:rPr lang="en-US" sz="2400" dirty="0" smtClean="0">
                <a:solidFill>
                  <a:schemeClr val="tx2"/>
                </a:solidFill>
              </a:rPr>
              <a:t> help customers comply with new Stage II/State restrictions</a:t>
            </a:r>
          </a:p>
          <a:p>
            <a:pPr marL="285750" indent="-285750">
              <a:buFont typeface="Arial" panose="020B0604020202020204" pitchFamily="34" charset="0"/>
              <a:buChar char="•"/>
            </a:pPr>
            <a:r>
              <a:rPr lang="en-US" sz="2400" b="1" dirty="0" smtClean="0">
                <a:solidFill>
                  <a:schemeClr val="tx2"/>
                </a:solidFill>
              </a:rPr>
              <a:t>Low-flow shower heads and shut-off valves: </a:t>
            </a:r>
            <a:r>
              <a:rPr lang="en-US" sz="2400" dirty="0" smtClean="0">
                <a:solidFill>
                  <a:schemeClr val="tx2"/>
                </a:solidFill>
              </a:rPr>
              <a:t>help customers save water in the shower</a:t>
            </a:r>
          </a:p>
          <a:p>
            <a:pPr marL="285750" indent="-285750">
              <a:buFont typeface="Arial" panose="020B0604020202020204" pitchFamily="34" charset="0"/>
              <a:buChar char="•"/>
            </a:pPr>
            <a:r>
              <a:rPr lang="en-US" sz="2400" b="1" dirty="0" smtClean="0">
                <a:solidFill>
                  <a:schemeClr val="tx2"/>
                </a:solidFill>
              </a:rPr>
              <a:t>Toilet leak detection kits:</a:t>
            </a:r>
            <a:r>
              <a:rPr lang="en-US" sz="2400" dirty="0">
                <a:solidFill>
                  <a:schemeClr val="tx2"/>
                </a:solidFill>
              </a:rPr>
              <a:t> </a:t>
            </a:r>
            <a:r>
              <a:rPr lang="en-US" sz="2400" dirty="0" smtClean="0">
                <a:solidFill>
                  <a:schemeClr val="tx2"/>
                </a:solidFill>
              </a:rPr>
              <a:t>help customers detect leaks that can cost them 200 gallons of water a day.  Even a low flow toilet isn’t saving water with a leak</a:t>
            </a:r>
          </a:p>
        </p:txBody>
      </p:sp>
      <p:sp>
        <p:nvSpPr>
          <p:cNvPr id="6" name="TextBox 5"/>
          <p:cNvSpPr txBox="1"/>
          <p:nvPr/>
        </p:nvSpPr>
        <p:spPr>
          <a:xfrm>
            <a:off x="233172" y="6165234"/>
            <a:ext cx="7010400" cy="646331"/>
          </a:xfrm>
          <a:prstGeom prst="rect">
            <a:avLst/>
          </a:prstGeom>
          <a:noFill/>
        </p:spPr>
        <p:txBody>
          <a:bodyPr wrap="square" rtlCol="0">
            <a:spAutoFit/>
          </a:bodyPr>
          <a:lstStyle/>
          <a:p>
            <a:r>
              <a:rPr lang="en-US" dirty="0"/>
              <a:t>For more information </a:t>
            </a:r>
            <a:r>
              <a:rPr lang="en-US" dirty="0" smtClean="0"/>
              <a:t>contact the </a:t>
            </a:r>
            <a:r>
              <a:rPr lang="en-US" dirty="0"/>
              <a:t>District at 805-964-6761 or  </a:t>
            </a:r>
            <a:r>
              <a:rPr lang="en-US" dirty="0" smtClean="0">
                <a:hlinkClick r:id="rId5" tooltip="Conservation at GWD Email Link"/>
              </a:rPr>
              <a:t>conservation@goletawater.com</a:t>
            </a:r>
            <a:r>
              <a:rPr lang="en-US" dirty="0"/>
              <a:t>.</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656" y="1042416"/>
            <a:ext cx="7028688" cy="1548384"/>
          </a:xfrm>
          <a:prstGeom prst="rect">
            <a:avLst/>
          </a:prstGeom>
        </p:spPr>
      </p:pic>
    </p:spTree>
    <p:extLst>
      <p:ext uri="{BB962C8B-B14F-4D97-AF65-F5344CB8AC3E}">
        <p14:creationId xmlns:p14="http://schemas.microsoft.com/office/powerpoint/2010/main" val="2750144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Toilet Leaks</a:t>
            </a:r>
            <a:endParaRPr lang="en-US" sz="3500" dirty="0">
              <a:solidFill>
                <a:schemeClr val="bg1"/>
              </a:solidFill>
              <a:latin typeface="Candara" pitchFamily="34" charset="0"/>
            </a:endParaRPr>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sp>
        <p:nvSpPr>
          <p:cNvPr id="15" name="Content Placeholder 5"/>
          <p:cNvSpPr>
            <a:spLocks noGrp="1"/>
          </p:cNvSpPr>
          <p:nvPr>
            <p:ph idx="1"/>
          </p:nvPr>
        </p:nvSpPr>
        <p:spPr>
          <a:xfrm>
            <a:off x="457200" y="1295400"/>
            <a:ext cx="8153400" cy="2739629"/>
          </a:xfrm>
        </p:spPr>
        <p:txBody>
          <a:bodyPr>
            <a:noAutofit/>
          </a:bodyPr>
          <a:lstStyle/>
          <a:p>
            <a:pPr lvl="0">
              <a:spcAft>
                <a:spcPts val="1200"/>
              </a:spcAft>
            </a:pPr>
            <a:r>
              <a:rPr lang="en-US" sz="3000" dirty="0" smtClean="0">
                <a:solidFill>
                  <a:schemeClr val="tx2"/>
                </a:solidFill>
              </a:rPr>
              <a:t>Toilets are the #1 hidden leak in a home and can waste 200 gallons per day</a:t>
            </a:r>
          </a:p>
          <a:p>
            <a:pPr lvl="0"/>
            <a:r>
              <a:rPr lang="en-US" sz="3000" dirty="0" smtClean="0">
                <a:solidFill>
                  <a:schemeClr val="tx2"/>
                </a:solidFill>
              </a:rPr>
              <a:t>Dye tablet test for flapper leaks:</a:t>
            </a:r>
          </a:p>
          <a:p>
            <a:pPr lvl="1"/>
            <a:r>
              <a:rPr lang="en-US" sz="2200" dirty="0" smtClean="0">
                <a:solidFill>
                  <a:schemeClr val="tx2"/>
                </a:solidFill>
              </a:rPr>
              <a:t>Place tabs (or food coloring) in tank, wait 10 minutes, check for color, replace flapper if needed and retest</a:t>
            </a:r>
          </a:p>
          <a:p>
            <a:r>
              <a:rPr lang="en-US" sz="3000" dirty="0" smtClean="0">
                <a:solidFill>
                  <a:schemeClr val="tx2"/>
                </a:solidFill>
              </a:rPr>
              <a:t>Overflow tube:</a:t>
            </a:r>
          </a:p>
          <a:p>
            <a:pPr lvl="1"/>
            <a:r>
              <a:rPr lang="en-US" sz="2200" dirty="0" smtClean="0">
                <a:solidFill>
                  <a:schemeClr val="tx2"/>
                </a:solidFill>
              </a:rPr>
              <a:t>Water level in tank should be one inch below the top of the tube.</a:t>
            </a:r>
            <a:endParaRPr lang="en-US" sz="2200" dirty="0">
              <a:solidFill>
                <a:schemeClr val="tx2"/>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210041"/>
            <a:ext cx="3324225" cy="122035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724400"/>
            <a:ext cx="2590800" cy="1705996"/>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flipV="1">
            <a:off x="3276600" y="6143102"/>
            <a:ext cx="0" cy="49377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438400" y="6553200"/>
            <a:ext cx="1600200" cy="369332"/>
          </a:xfrm>
          <a:prstGeom prst="rect">
            <a:avLst/>
          </a:prstGeom>
          <a:noFill/>
        </p:spPr>
        <p:txBody>
          <a:bodyPr wrap="square" rtlCol="0">
            <a:spAutoFit/>
          </a:bodyPr>
          <a:lstStyle/>
          <a:p>
            <a:r>
              <a:rPr lang="en-US" dirty="0" smtClean="0"/>
              <a:t>Overflow tube</a:t>
            </a:r>
            <a:endParaRPr lang="en-US" dirty="0"/>
          </a:p>
        </p:txBody>
      </p:sp>
    </p:spTree>
    <p:extLst>
      <p:ext uri="{BB962C8B-B14F-4D97-AF65-F5344CB8AC3E}">
        <p14:creationId xmlns:p14="http://schemas.microsoft.com/office/powerpoint/2010/main" val="7674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txBox="1">
            <a:spLocks/>
          </p:cNvSpPr>
          <p:nvPr/>
        </p:nvSpPr>
        <p:spPr>
          <a:xfrm>
            <a:off x="0" y="0"/>
            <a:ext cx="9144000" cy="990600"/>
          </a:xfrm>
          <a:prstGeom prst="rect">
            <a:avLst/>
          </a:prstGeom>
          <a:solidFill>
            <a:schemeClr val="tx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dirty="0" smtClean="0">
                <a:solidFill>
                  <a:schemeClr val="bg1"/>
                </a:solidFill>
                <a:latin typeface="Candara" pitchFamily="34" charset="0"/>
              </a:rPr>
              <a:t>Role of Recycled Water</a:t>
            </a:r>
            <a:endParaRPr lang="en-US" sz="3500" dirty="0">
              <a:solidFill>
                <a:schemeClr val="bg1"/>
              </a:solidFill>
              <a:latin typeface="Candara" pitchFamily="34" charset="0"/>
            </a:endParaRPr>
          </a:p>
        </p:txBody>
      </p:sp>
      <p:cxnSp>
        <p:nvCxnSpPr>
          <p:cNvPr id="5" name="Straight Connector 4"/>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1219200"/>
            <a:ext cx="53340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2"/>
                </a:solidFill>
              </a:rPr>
              <a:t>Recycled Water is an important element of the District’s supply </a:t>
            </a:r>
            <a:r>
              <a:rPr lang="en-US" sz="2400" dirty="0" smtClean="0">
                <a:solidFill>
                  <a:schemeClr val="tx2"/>
                </a:solidFill>
              </a:rPr>
              <a:t>portfolio (1,000 AFY)</a:t>
            </a:r>
            <a:endParaRPr lang="en-US" sz="2400" dirty="0">
              <a:solidFill>
                <a:schemeClr val="tx2"/>
              </a:solidFill>
            </a:endParaRPr>
          </a:p>
          <a:p>
            <a:pPr marL="342900" indent="-342900">
              <a:buFont typeface="Arial" panose="020B0604020202020204" pitchFamily="34" charset="0"/>
              <a:buChar char="•"/>
            </a:pPr>
            <a:r>
              <a:rPr lang="en-US" sz="2400" dirty="0">
                <a:solidFill>
                  <a:schemeClr val="tx2"/>
                </a:solidFill>
              </a:rPr>
              <a:t>Recycled water is being used for irrigation and water features such as </a:t>
            </a:r>
            <a:r>
              <a:rPr lang="en-US" sz="2400" dirty="0" smtClean="0">
                <a:solidFill>
                  <a:schemeClr val="tx2"/>
                </a:solidFill>
              </a:rPr>
              <a:t>fountains, offsetting potable </a:t>
            </a:r>
            <a:r>
              <a:rPr lang="en-US" sz="2400" dirty="0">
                <a:solidFill>
                  <a:schemeClr val="tx2"/>
                </a:solidFill>
              </a:rPr>
              <a:t>water </a:t>
            </a:r>
            <a:r>
              <a:rPr lang="en-US" sz="2400" dirty="0" smtClean="0">
                <a:solidFill>
                  <a:schemeClr val="tx2"/>
                </a:solidFill>
              </a:rPr>
              <a:t>demand </a:t>
            </a:r>
            <a:endParaRPr lang="en-US" sz="2400" dirty="0">
              <a:solidFill>
                <a:schemeClr val="tx2"/>
              </a:solidFill>
            </a:endParaRPr>
          </a:p>
          <a:p>
            <a:pPr marL="342900" indent="-342900">
              <a:buFont typeface="Arial" panose="020B0604020202020204" pitchFamily="34" charset="0"/>
              <a:buChar char="•"/>
            </a:pPr>
            <a:r>
              <a:rPr lang="en-US" sz="2400" dirty="0" smtClean="0">
                <a:solidFill>
                  <a:schemeClr val="tx2"/>
                </a:solidFill>
              </a:rPr>
              <a:t>Signs educating the </a:t>
            </a:r>
            <a:r>
              <a:rPr lang="en-US" sz="2400" dirty="0">
                <a:solidFill>
                  <a:schemeClr val="tx2"/>
                </a:solidFill>
              </a:rPr>
              <a:t>public on the role of recycled water in preserving potable water </a:t>
            </a:r>
            <a:r>
              <a:rPr lang="en-US" sz="2400" dirty="0" smtClean="0">
                <a:solidFill>
                  <a:schemeClr val="tx2"/>
                </a:solidFill>
              </a:rPr>
              <a:t>supplies</a:t>
            </a:r>
          </a:p>
          <a:p>
            <a:pPr marL="342900" indent="-342900">
              <a:buFont typeface="Arial" panose="020B0604020202020204" pitchFamily="34" charset="0"/>
              <a:buChar char="•"/>
            </a:pPr>
            <a:r>
              <a:rPr lang="en-US" sz="2400" dirty="0" smtClean="0">
                <a:solidFill>
                  <a:schemeClr val="tx2"/>
                </a:solidFill>
              </a:rPr>
              <a:t>Complying with Stage </a:t>
            </a:r>
            <a:r>
              <a:rPr lang="en-US" sz="2400" dirty="0">
                <a:solidFill>
                  <a:schemeClr val="tx2"/>
                </a:solidFill>
              </a:rPr>
              <a:t>II Emergency Water </a:t>
            </a:r>
            <a:r>
              <a:rPr lang="en-US" sz="2400" dirty="0" smtClean="0">
                <a:solidFill>
                  <a:schemeClr val="tx2"/>
                </a:solidFill>
              </a:rPr>
              <a:t>shortage</a:t>
            </a:r>
            <a:r>
              <a:rPr lang="en-US" dirty="0" smtClean="0">
                <a:solidFill>
                  <a:schemeClr val="tx2"/>
                </a:solidFill>
              </a:rPr>
              <a:t> </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91200" y="1981200"/>
            <a:ext cx="3139474" cy="2414778"/>
          </a:xfrm>
        </p:spPr>
      </p:pic>
    </p:spTree>
    <p:extLst>
      <p:ext uri="{BB962C8B-B14F-4D97-AF65-F5344CB8AC3E}">
        <p14:creationId xmlns:p14="http://schemas.microsoft.com/office/powerpoint/2010/main" val="2173584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Recycled Water Hauling Program</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50069"/>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sp>
        <p:nvSpPr>
          <p:cNvPr id="2" name="TextBox 1"/>
          <p:cNvSpPr txBox="1"/>
          <p:nvPr/>
        </p:nvSpPr>
        <p:spPr>
          <a:xfrm>
            <a:off x="120469" y="999398"/>
            <a:ext cx="6813731"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2"/>
                </a:solidFill>
              </a:rPr>
              <a:t>The RWHP expands </a:t>
            </a:r>
            <a:r>
              <a:rPr lang="en-US" sz="2400" dirty="0">
                <a:solidFill>
                  <a:schemeClr val="tx2"/>
                </a:solidFill>
              </a:rPr>
              <a:t>opportunities to substitute recycled water for </a:t>
            </a:r>
            <a:r>
              <a:rPr lang="en-US" sz="2400" dirty="0" smtClean="0">
                <a:solidFill>
                  <a:schemeClr val="tx2"/>
                </a:solidFill>
              </a:rPr>
              <a:t>potable </a:t>
            </a:r>
            <a:r>
              <a:rPr lang="en-US" sz="2400" dirty="0">
                <a:solidFill>
                  <a:schemeClr val="tx2"/>
                </a:solidFill>
              </a:rPr>
              <a:t>water, preserving water for critical </a:t>
            </a:r>
            <a:r>
              <a:rPr lang="en-US" sz="2400" dirty="0" smtClean="0">
                <a:solidFill>
                  <a:schemeClr val="tx2"/>
                </a:solidFill>
              </a:rPr>
              <a:t>uses.  The program was approved by the Board in October and will be rolling out in the next few months </a:t>
            </a:r>
            <a:endParaRPr lang="en-US" sz="2400" dirty="0">
              <a:solidFill>
                <a:schemeClr val="tx2"/>
              </a:solidFill>
            </a:endParaRPr>
          </a:p>
          <a:p>
            <a:pPr marL="342900" indent="-342900">
              <a:buFont typeface="Arial" panose="020B0604020202020204" pitchFamily="34" charset="0"/>
              <a:buChar char="•"/>
            </a:pPr>
            <a:r>
              <a:rPr lang="en-US" sz="2400" dirty="0" smtClean="0">
                <a:solidFill>
                  <a:schemeClr val="tx2"/>
                </a:solidFill>
              </a:rPr>
              <a:t>Initially deliveries restricted to current GWD customers, but interest in expanding to other areas </a:t>
            </a:r>
          </a:p>
          <a:p>
            <a:pPr marL="342900" indent="-342900">
              <a:buFont typeface="Arial" panose="020B0604020202020204" pitchFamily="34" charset="0"/>
              <a:buChar char="•"/>
            </a:pPr>
            <a:r>
              <a:rPr lang="en-US" sz="2400" dirty="0" smtClean="0">
                <a:solidFill>
                  <a:schemeClr val="tx2"/>
                </a:solidFill>
              </a:rPr>
              <a:t>The </a:t>
            </a:r>
            <a:r>
              <a:rPr lang="en-US" sz="2400" dirty="0">
                <a:solidFill>
                  <a:schemeClr val="tx2"/>
                </a:solidFill>
              </a:rPr>
              <a:t>total charge will be determined </a:t>
            </a:r>
            <a:r>
              <a:rPr lang="en-US" sz="2400" dirty="0" smtClean="0">
                <a:solidFill>
                  <a:schemeClr val="tx2"/>
                </a:solidFill>
              </a:rPr>
              <a:t>by the </a:t>
            </a:r>
            <a:r>
              <a:rPr lang="en-US" sz="2400" dirty="0">
                <a:solidFill>
                  <a:schemeClr val="tx2"/>
                </a:solidFill>
              </a:rPr>
              <a:t>delivery charge based on the customer’s  </a:t>
            </a:r>
            <a:r>
              <a:rPr lang="en-US" sz="2400" dirty="0" smtClean="0">
                <a:solidFill>
                  <a:schemeClr val="tx2"/>
                </a:solidFill>
              </a:rPr>
              <a:t>Zone, the commodity </a:t>
            </a:r>
            <a:r>
              <a:rPr lang="en-US" sz="2400" dirty="0">
                <a:solidFill>
                  <a:schemeClr val="tx2"/>
                </a:solidFill>
              </a:rPr>
              <a:t>charge for amount of RW </a:t>
            </a:r>
            <a:r>
              <a:rPr lang="en-US" sz="2400" dirty="0" smtClean="0">
                <a:solidFill>
                  <a:schemeClr val="tx2"/>
                </a:solidFill>
              </a:rPr>
              <a:t>requested, and the hourly </a:t>
            </a:r>
            <a:r>
              <a:rPr lang="en-US" sz="2400" dirty="0">
                <a:solidFill>
                  <a:schemeClr val="tx2"/>
                </a:solidFill>
              </a:rPr>
              <a:t>application charge to apply </a:t>
            </a:r>
            <a:r>
              <a:rPr lang="en-US" sz="2400" dirty="0" smtClean="0">
                <a:solidFill>
                  <a:schemeClr val="tx2"/>
                </a:solidFill>
              </a:rPr>
              <a:t>RW</a:t>
            </a:r>
            <a:endParaRPr lang="en-US" sz="2400" dirty="0">
              <a:solidFill>
                <a:schemeClr val="tx2"/>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2652884"/>
            <a:ext cx="2590800" cy="1766716"/>
          </a:xfrm>
          <a:prstGeom prst="rect">
            <a:avLst/>
          </a:prstGeom>
        </p:spPr>
      </p:pic>
      <p:sp>
        <p:nvSpPr>
          <p:cNvPr id="13" name="TextBox 12"/>
          <p:cNvSpPr txBox="1"/>
          <p:nvPr/>
        </p:nvSpPr>
        <p:spPr>
          <a:xfrm>
            <a:off x="120469" y="6096000"/>
            <a:ext cx="7010400" cy="646331"/>
          </a:xfrm>
          <a:prstGeom prst="rect">
            <a:avLst/>
          </a:prstGeom>
          <a:noFill/>
        </p:spPr>
        <p:txBody>
          <a:bodyPr wrap="square" rtlCol="0">
            <a:spAutoFit/>
          </a:bodyPr>
          <a:lstStyle/>
          <a:p>
            <a:r>
              <a:rPr lang="en-US" dirty="0"/>
              <a:t>For more information </a:t>
            </a:r>
            <a:r>
              <a:rPr lang="en-US" dirty="0" smtClean="0"/>
              <a:t>contact the </a:t>
            </a:r>
            <a:r>
              <a:rPr lang="en-US" dirty="0"/>
              <a:t>District at 805-964-6761 or  </a:t>
            </a:r>
            <a:r>
              <a:rPr lang="en-US" dirty="0" smtClean="0">
                <a:hlinkClick r:id="rId6" tooltip="Conservation at GWD Email Link"/>
              </a:rPr>
              <a:t>conservation@goletawater.com</a:t>
            </a:r>
            <a:r>
              <a:rPr lang="en-US" dirty="0"/>
              <a:t>.</a:t>
            </a:r>
          </a:p>
        </p:txBody>
      </p:sp>
    </p:spTree>
    <p:extLst>
      <p:ext uri="{BB962C8B-B14F-4D97-AF65-F5344CB8AC3E}">
        <p14:creationId xmlns:p14="http://schemas.microsoft.com/office/powerpoint/2010/main" val="3874819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Goleta Water District</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9695" y="1447800"/>
            <a:ext cx="6837102" cy="4558068"/>
          </a:xfrm>
          <a:prstGeom prst="rect">
            <a:avLst/>
          </a:prstGeom>
        </p:spPr>
      </p:pic>
    </p:spTree>
    <p:extLst>
      <p:ext uri="{BB962C8B-B14F-4D97-AF65-F5344CB8AC3E}">
        <p14:creationId xmlns:p14="http://schemas.microsoft.com/office/powerpoint/2010/main" val="2431825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Potential Rebate Programs and Incentives</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sp>
        <p:nvSpPr>
          <p:cNvPr id="2" name="TextBox 1"/>
          <p:cNvSpPr txBox="1"/>
          <p:nvPr/>
        </p:nvSpPr>
        <p:spPr>
          <a:xfrm>
            <a:off x="381000" y="1600200"/>
            <a:ext cx="8229600" cy="3816429"/>
          </a:xfrm>
          <a:prstGeom prst="rect">
            <a:avLst/>
          </a:prstGeom>
          <a:noFill/>
        </p:spPr>
        <p:txBody>
          <a:bodyPr wrap="square" rtlCol="0">
            <a:spAutoFit/>
          </a:bodyPr>
          <a:lstStyle/>
          <a:p>
            <a:r>
              <a:rPr lang="en-US" sz="2800" dirty="0" smtClean="0">
                <a:solidFill>
                  <a:schemeClr val="tx2"/>
                </a:solidFill>
              </a:rPr>
              <a:t>In the next few months the Board will consider a number of additional conservation programs including for Commercial, Industrial, and Agricultural Customers: </a:t>
            </a:r>
            <a:r>
              <a:rPr lang="en-US" sz="2800" b="1" dirty="0">
                <a:solidFill>
                  <a:schemeClr val="tx2"/>
                </a:solidFill>
              </a:rPr>
              <a:t/>
            </a:r>
            <a:br>
              <a:rPr lang="en-US" sz="2800" b="1" dirty="0">
                <a:solidFill>
                  <a:schemeClr val="tx2"/>
                </a:solidFill>
              </a:rPr>
            </a:br>
            <a:endParaRPr lang="en-US" sz="2800" b="1" dirty="0" smtClean="0">
              <a:solidFill>
                <a:schemeClr val="tx2"/>
              </a:solidFill>
            </a:endParaRPr>
          </a:p>
          <a:p>
            <a:pPr marL="285750" indent="-285750">
              <a:buFont typeface="Arial" panose="020B0604020202020204" pitchFamily="34" charset="0"/>
              <a:buChar char="•"/>
            </a:pPr>
            <a:r>
              <a:rPr lang="en-US" sz="2800" dirty="0" smtClean="0">
                <a:solidFill>
                  <a:schemeClr val="tx2"/>
                </a:solidFill>
              </a:rPr>
              <a:t>Water Saving Incentive Program</a:t>
            </a:r>
            <a:br>
              <a:rPr lang="en-US" sz="2800" dirty="0" smtClean="0">
                <a:solidFill>
                  <a:schemeClr val="tx2"/>
                </a:solidFill>
              </a:rPr>
            </a:br>
            <a:endParaRPr lang="en-US" sz="2800" dirty="0" smtClean="0">
              <a:solidFill>
                <a:schemeClr val="tx2"/>
              </a:solidFill>
            </a:endParaRPr>
          </a:p>
          <a:p>
            <a:pPr marL="285750" indent="-285750">
              <a:buFont typeface="Arial" panose="020B0604020202020204" pitchFamily="34" charset="0"/>
              <a:buChar char="•"/>
            </a:pPr>
            <a:r>
              <a:rPr lang="en-US" sz="2800" dirty="0" smtClean="0">
                <a:solidFill>
                  <a:schemeClr val="tx2"/>
                </a:solidFill>
              </a:rPr>
              <a:t>Water Budgets and Water Surveys Assistance Program</a:t>
            </a:r>
            <a:r>
              <a:rPr lang="en-US" dirty="0">
                <a:solidFill>
                  <a:schemeClr val="tx2"/>
                </a:solidFill>
              </a:rPr>
              <a:t/>
            </a:r>
            <a:br>
              <a:rPr lang="en-US"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3650705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Ten Simple Actions to </a:t>
            </a:r>
            <a:r>
              <a:rPr lang="en-US" sz="3500" smtClean="0">
                <a:solidFill>
                  <a:schemeClr val="bg1"/>
                </a:solidFill>
                <a:latin typeface="Candara" pitchFamily="34" charset="0"/>
              </a:rPr>
              <a:t>Save Water</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sp>
        <p:nvSpPr>
          <p:cNvPr id="15" name="Content Placeholder 16"/>
          <p:cNvSpPr>
            <a:spLocks noGrp="1"/>
          </p:cNvSpPr>
          <p:nvPr>
            <p:ph sz="half" idx="1"/>
          </p:nvPr>
        </p:nvSpPr>
        <p:spPr>
          <a:xfrm>
            <a:off x="304800" y="1447801"/>
            <a:ext cx="8839200" cy="5257799"/>
          </a:xfrm>
        </p:spPr>
        <p:txBody>
          <a:bodyPr>
            <a:normAutofit fontScale="92500" lnSpcReduction="10000"/>
          </a:bodyPr>
          <a:lstStyle/>
          <a:p>
            <a:pPr marL="514350" indent="-514350">
              <a:buFont typeface="+mj-lt"/>
              <a:buAutoNum type="arabicPeriod"/>
            </a:pPr>
            <a:r>
              <a:rPr lang="en-US" dirty="0" smtClean="0">
                <a:solidFill>
                  <a:schemeClr val="tx2"/>
                </a:solidFill>
              </a:rPr>
              <a:t>Plant California-friendly trees &amp; plants with mulch</a:t>
            </a:r>
          </a:p>
          <a:p>
            <a:pPr marL="514350" indent="-514350">
              <a:buFont typeface="+mj-lt"/>
              <a:buAutoNum type="arabicPeriod"/>
            </a:pPr>
            <a:r>
              <a:rPr lang="en-US" dirty="0" smtClean="0">
                <a:solidFill>
                  <a:schemeClr val="tx2"/>
                </a:solidFill>
              </a:rPr>
              <a:t>Shrink your lawn and water it less (once per week)</a:t>
            </a:r>
          </a:p>
          <a:p>
            <a:pPr marL="514350" indent="-514350">
              <a:buFont typeface="+mj-lt"/>
              <a:buAutoNum type="arabicPeriod"/>
            </a:pPr>
            <a:r>
              <a:rPr lang="en-US" dirty="0" smtClean="0">
                <a:solidFill>
                  <a:schemeClr val="tx2"/>
                </a:solidFill>
              </a:rPr>
              <a:t>Adjust sprinklers to avoid runoff</a:t>
            </a:r>
          </a:p>
          <a:p>
            <a:pPr marL="514350" indent="-514350">
              <a:buFont typeface="+mj-lt"/>
              <a:buAutoNum type="arabicPeriod"/>
            </a:pPr>
            <a:r>
              <a:rPr lang="en-US" dirty="0" smtClean="0">
                <a:solidFill>
                  <a:schemeClr val="tx2"/>
                </a:solidFill>
              </a:rPr>
              <a:t>Use a shut-off nozzle on your hose</a:t>
            </a:r>
          </a:p>
          <a:p>
            <a:pPr marL="514350" indent="-514350">
              <a:buFont typeface="+mj-lt"/>
              <a:buAutoNum type="arabicPeriod"/>
            </a:pPr>
            <a:r>
              <a:rPr lang="en-US" dirty="0" smtClean="0">
                <a:solidFill>
                  <a:schemeClr val="tx2"/>
                </a:solidFill>
              </a:rPr>
              <a:t>Use a broom to clean driveways and sidewalks</a:t>
            </a:r>
          </a:p>
          <a:p>
            <a:pPr marL="514350" indent="-514350">
              <a:buFont typeface="+mj-lt"/>
              <a:buAutoNum type="arabicPeriod"/>
            </a:pPr>
            <a:r>
              <a:rPr lang="en-US" dirty="0" smtClean="0">
                <a:solidFill>
                  <a:schemeClr val="tx2"/>
                </a:solidFill>
              </a:rPr>
              <a:t>Fix leaky faucets and toilets</a:t>
            </a:r>
          </a:p>
          <a:p>
            <a:pPr marL="514350" indent="-514350">
              <a:buFont typeface="+mj-lt"/>
              <a:buAutoNum type="arabicPeriod"/>
            </a:pPr>
            <a:r>
              <a:rPr lang="en-US" dirty="0" smtClean="0">
                <a:solidFill>
                  <a:schemeClr val="tx2"/>
                </a:solidFill>
              </a:rPr>
              <a:t>Only full dishwasher &amp;washing machine loads</a:t>
            </a:r>
          </a:p>
          <a:p>
            <a:pPr marL="514350" indent="-514350">
              <a:buFont typeface="+mj-lt"/>
              <a:buAutoNum type="arabicPeriod"/>
            </a:pPr>
            <a:r>
              <a:rPr lang="en-US" dirty="0" smtClean="0">
                <a:solidFill>
                  <a:schemeClr val="tx2"/>
                </a:solidFill>
              </a:rPr>
              <a:t>Take shorter showers; turn off water while lathering</a:t>
            </a:r>
          </a:p>
          <a:p>
            <a:pPr marL="514350" indent="-514350">
              <a:buFont typeface="+mj-lt"/>
              <a:buAutoNum type="arabicPeriod"/>
            </a:pPr>
            <a:r>
              <a:rPr lang="en-US" dirty="0" smtClean="0">
                <a:solidFill>
                  <a:schemeClr val="tx2"/>
                </a:solidFill>
              </a:rPr>
              <a:t>Turn off the faucet when brushing  your teeth</a:t>
            </a:r>
          </a:p>
          <a:p>
            <a:pPr marL="514350" indent="-514350">
              <a:buFont typeface="+mj-lt"/>
              <a:buAutoNum type="arabicPeriod"/>
            </a:pPr>
            <a:r>
              <a:rPr lang="en-US" dirty="0" smtClean="0">
                <a:solidFill>
                  <a:schemeClr val="tx2"/>
                </a:solidFill>
              </a:rPr>
              <a:t> Install water wise fixtures and appliances</a:t>
            </a:r>
            <a:endParaRPr lang="en-US" dirty="0">
              <a:solidFill>
                <a:schemeClr val="tx2"/>
              </a:solidFill>
            </a:endParaRPr>
          </a:p>
        </p:txBody>
      </p:sp>
    </p:spTree>
    <p:extLst>
      <p:ext uri="{BB962C8B-B14F-4D97-AF65-F5344CB8AC3E}">
        <p14:creationId xmlns:p14="http://schemas.microsoft.com/office/powerpoint/2010/main" val="21523369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7620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More Information Online</a:t>
            </a:r>
            <a:endParaRPr lang="en-US" sz="3500" dirty="0">
              <a:solidFill>
                <a:schemeClr val="bg1"/>
              </a:solidFill>
              <a:latin typeface="Candara" pitchFamily="34" charset="0"/>
            </a:endParaRPr>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sp>
        <p:nvSpPr>
          <p:cNvPr id="18" name="TextBox 17"/>
          <p:cNvSpPr txBox="1"/>
          <p:nvPr/>
        </p:nvSpPr>
        <p:spPr>
          <a:xfrm>
            <a:off x="3810000" y="2438400"/>
            <a:ext cx="5105400" cy="1569660"/>
          </a:xfrm>
          <a:prstGeom prst="rect">
            <a:avLst/>
          </a:prstGeom>
          <a:noFill/>
        </p:spPr>
        <p:txBody>
          <a:bodyPr wrap="square" rtlCol="0">
            <a:spAutoFit/>
          </a:bodyPr>
          <a:lstStyle/>
          <a:p>
            <a:pPr>
              <a:buFont typeface="Arial" pitchFamily="34" charset="0"/>
              <a:buChar char="•"/>
            </a:pPr>
            <a:r>
              <a:rPr lang="en-US" sz="3200" dirty="0" smtClean="0">
                <a:solidFill>
                  <a:schemeClr val="tx2"/>
                </a:solidFill>
              </a:rPr>
              <a:t>   </a:t>
            </a:r>
            <a:r>
              <a:rPr lang="en-US" sz="3200" dirty="0" smtClean="0">
                <a:solidFill>
                  <a:schemeClr val="tx2"/>
                </a:solidFill>
                <a:hlinkClick r:id="rId5"/>
              </a:rPr>
              <a:t>www.GoletaWater.com</a:t>
            </a:r>
            <a:endParaRPr lang="en-US" sz="3200" dirty="0" smtClean="0">
              <a:solidFill>
                <a:schemeClr val="tx2"/>
              </a:solidFill>
            </a:endParaRPr>
          </a:p>
          <a:p>
            <a:endParaRPr lang="en-US" sz="3200" dirty="0" smtClean="0">
              <a:solidFill>
                <a:schemeClr val="tx2"/>
              </a:solidFill>
            </a:endParaRPr>
          </a:p>
          <a:p>
            <a:pPr>
              <a:buFont typeface="Arial" pitchFamily="34" charset="0"/>
              <a:buChar char="•"/>
            </a:pPr>
            <a:r>
              <a:rPr lang="en-US" sz="3200" dirty="0" smtClean="0">
                <a:solidFill>
                  <a:schemeClr val="tx2"/>
                </a:solidFill>
              </a:rPr>
              <a:t>   www.WaterWiseSB.org</a:t>
            </a:r>
            <a:endParaRPr lang="en-US" sz="3200" dirty="0">
              <a:solidFill>
                <a:schemeClr val="tx2"/>
              </a:solidFill>
            </a:endParaRPr>
          </a:p>
        </p:txBody>
      </p:sp>
      <p:pic>
        <p:nvPicPr>
          <p:cNvPr id="8" name="Picture 7" descr="C:\Users\manderson\AppData\Local\Microsoft\Windows\Temporary Internet Files\Content.Outlook\GN7MNUM5\GWD_logo_200ppi_2.png"/>
          <p:cNvPicPr/>
          <p:nvPr/>
        </p:nvPicPr>
        <p:blipFill>
          <a:blip r:embed="rId6" cstate="print"/>
          <a:srcRect/>
          <a:stretch>
            <a:fillRect/>
          </a:stretch>
        </p:blipFill>
        <p:spPr bwMode="auto">
          <a:xfrm>
            <a:off x="990600" y="1512425"/>
            <a:ext cx="2209800" cy="2438400"/>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533400" y="4336650"/>
            <a:ext cx="3071598" cy="1676400"/>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4143746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Historic Water Uses in the Goleta Valley</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graphicFrame>
        <p:nvGraphicFramePr>
          <p:cNvPr id="9" name="Chart 8"/>
          <p:cNvGraphicFramePr/>
          <p:nvPr>
            <p:extLst>
              <p:ext uri="{D42A27DB-BD31-4B8C-83A1-F6EECF244321}">
                <p14:modId xmlns:p14="http://schemas.microsoft.com/office/powerpoint/2010/main" val="3296084730"/>
              </p:ext>
            </p:extLst>
          </p:nvPr>
        </p:nvGraphicFramePr>
        <p:xfrm>
          <a:off x="457200" y="1295400"/>
          <a:ext cx="8001000" cy="5562600"/>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4" descr="  "/>
          <p:cNvPicPr>
            <a:picLocks noChangeAspect="1" noChangeArrowheads="1"/>
          </p:cNvPicPr>
          <p:nvPr/>
        </p:nvPicPr>
        <p:blipFill>
          <a:blip r:embed="rId6" cstate="print"/>
          <a:srcRect/>
          <a:stretch>
            <a:fillRect/>
          </a:stretch>
        </p:blipFill>
        <p:spPr bwMode="auto">
          <a:xfrm>
            <a:off x="1153512" y="1219200"/>
            <a:ext cx="1524000" cy="1524001"/>
          </a:xfrm>
          <a:prstGeom prst="roundRect">
            <a:avLst/>
          </a:prstGeom>
          <a:noFill/>
          <a:ln w="12700">
            <a:solidFill>
              <a:schemeClr val="tx1"/>
            </a:solidFill>
          </a:ln>
        </p:spPr>
      </p:pic>
      <p:pic>
        <p:nvPicPr>
          <p:cNvPr id="13" name="Picture 6" descr="http://www.glenanniegolf.com/golf/emailer2020/img/glenanniegolf/OldSite/18Hsmall.jpg">
            <a:hlinkClick r:id="rId7"/>
          </p:cNvPr>
          <p:cNvPicPr>
            <a:picLocks noChangeAspect="1" noChangeArrowheads="1"/>
          </p:cNvPicPr>
          <p:nvPr/>
        </p:nvPicPr>
        <p:blipFill>
          <a:blip r:embed="rId8" cstate="print"/>
          <a:srcRect/>
          <a:stretch>
            <a:fillRect/>
          </a:stretch>
        </p:blipFill>
        <p:spPr bwMode="auto">
          <a:xfrm>
            <a:off x="762000" y="3733800"/>
            <a:ext cx="1905000" cy="1428750"/>
          </a:xfrm>
          <a:prstGeom prst="roundRect">
            <a:avLst/>
          </a:prstGeom>
          <a:noFill/>
          <a:ln w="12700">
            <a:solidFill>
              <a:schemeClr val="tx1"/>
            </a:solidFill>
          </a:ln>
        </p:spPr>
      </p:pic>
      <p:pic>
        <p:nvPicPr>
          <p:cNvPr id="15" name="Picture 8" descr="http://upload.wikimedia.org/wikipedia/commons/thumb/b/ba/OldTownGoleta.jpg/300px-OldTownGoleta.jpg">
            <a:hlinkClick r:id="rId9"/>
          </p:cNvPr>
          <p:cNvPicPr>
            <a:picLocks noChangeAspect="1" noChangeArrowheads="1"/>
          </p:cNvPicPr>
          <p:nvPr/>
        </p:nvPicPr>
        <p:blipFill>
          <a:blip r:embed="rId10" cstate="print"/>
          <a:srcRect/>
          <a:stretch>
            <a:fillRect/>
          </a:stretch>
        </p:blipFill>
        <p:spPr bwMode="auto">
          <a:xfrm>
            <a:off x="6705600" y="2286000"/>
            <a:ext cx="1970688" cy="1524000"/>
          </a:xfrm>
          <a:prstGeom prst="roundRect">
            <a:avLst/>
          </a:prstGeom>
          <a:noFill/>
          <a:ln w="12700">
            <a:solidFill>
              <a:schemeClr val="tx1"/>
            </a:solidFill>
          </a:ln>
        </p:spPr>
      </p:pic>
    </p:spTree>
    <p:extLst>
      <p:ext uri="{BB962C8B-B14F-4D97-AF65-F5344CB8AC3E}">
        <p14:creationId xmlns:p14="http://schemas.microsoft.com/office/powerpoint/2010/main" val="2212237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Normal Water Supply Sources*</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pic>
        <p:nvPicPr>
          <p:cNvPr id="17" name="Picture 4" descr="http://www.thinking50.com.au/images/Groundwater_Low-Res.jpg"/>
          <p:cNvPicPr>
            <a:picLocks noChangeAspect="1" noChangeArrowheads="1"/>
          </p:cNvPicPr>
          <p:nvPr/>
        </p:nvPicPr>
        <p:blipFill>
          <a:blip r:embed="rId5" cstate="print"/>
          <a:srcRect/>
          <a:stretch>
            <a:fillRect/>
          </a:stretch>
        </p:blipFill>
        <p:spPr bwMode="auto">
          <a:xfrm>
            <a:off x="381000" y="5486400"/>
            <a:ext cx="1402564" cy="990600"/>
          </a:xfrm>
          <a:prstGeom prst="roundRect">
            <a:avLst/>
          </a:prstGeom>
          <a:noFill/>
          <a:ln w="12700">
            <a:solidFill>
              <a:schemeClr val="tx1"/>
            </a:solidFill>
          </a:ln>
        </p:spPr>
      </p:pic>
      <p:pic>
        <p:nvPicPr>
          <p:cNvPr id="18" name="Picture 14" descr="Map of California-State Water Projects"/>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8927" l="2025" r="100000">
                        <a14:foregroundMark x1="43291" y1="82403" x2="43291" y2="82403"/>
                        <a14:foregroundMark x1="40000" y1="83476" x2="40000" y2="83476"/>
                        <a14:foregroundMark x1="46582" y1="86266" x2="52911" y2="87124"/>
                      </a14:backgroundRemoval>
                    </a14:imgEffect>
                  </a14:imgLayer>
                </a14:imgProps>
              </a:ext>
            </a:extLst>
          </a:blip>
          <a:srcRect/>
          <a:stretch>
            <a:fillRect/>
          </a:stretch>
        </p:blipFill>
        <p:spPr bwMode="auto">
          <a:xfrm>
            <a:off x="381000" y="2819400"/>
            <a:ext cx="1356254" cy="1600200"/>
          </a:xfrm>
          <a:prstGeom prst="roundRect">
            <a:avLst/>
          </a:prstGeom>
          <a:noFill/>
          <a:ln w="12700">
            <a:noFill/>
            <a:miter lim="800000"/>
            <a:headEnd/>
            <a:tailEnd/>
          </a:ln>
        </p:spPr>
      </p:pic>
      <p:graphicFrame>
        <p:nvGraphicFramePr>
          <p:cNvPr id="19" name="Chart 18"/>
          <p:cNvGraphicFramePr/>
          <p:nvPr>
            <p:extLst>
              <p:ext uri="{D42A27DB-BD31-4B8C-83A1-F6EECF244321}">
                <p14:modId xmlns:p14="http://schemas.microsoft.com/office/powerpoint/2010/main" val="370464134"/>
              </p:ext>
            </p:extLst>
          </p:nvPr>
        </p:nvGraphicFramePr>
        <p:xfrm>
          <a:off x="1066800" y="304800"/>
          <a:ext cx="7924800" cy="6400800"/>
        </p:xfrm>
        <a:graphic>
          <a:graphicData uri="http://schemas.openxmlformats.org/drawingml/2006/chart">
            <c:chart xmlns:c="http://schemas.openxmlformats.org/drawingml/2006/chart" xmlns:r="http://schemas.openxmlformats.org/officeDocument/2006/relationships" r:id="rId8"/>
          </a:graphicData>
        </a:graphic>
      </p:graphicFrame>
      <p:pic>
        <p:nvPicPr>
          <p:cNvPr id="20" name="Picture 2" descr="http://www.goletawater.com/assets/images/water-supply/recycledwater.jpg"/>
          <p:cNvPicPr>
            <a:picLocks noChangeAspect="1" noChangeArrowheads="1"/>
          </p:cNvPicPr>
          <p:nvPr/>
        </p:nvPicPr>
        <p:blipFill>
          <a:blip r:embed="rId9" cstate="print"/>
          <a:srcRect/>
          <a:stretch>
            <a:fillRect/>
          </a:stretch>
        </p:blipFill>
        <p:spPr bwMode="auto">
          <a:xfrm>
            <a:off x="2209800" y="1219200"/>
            <a:ext cx="1219200" cy="1219201"/>
          </a:xfrm>
          <a:prstGeom prst="roundRect">
            <a:avLst/>
          </a:prstGeom>
          <a:noFill/>
          <a:ln w="12700">
            <a:solidFill>
              <a:schemeClr val="tx1"/>
            </a:solidFill>
          </a:ln>
        </p:spPr>
      </p:pic>
      <p:pic>
        <p:nvPicPr>
          <p:cNvPr id="21" name="Picture 2" descr="http://www.goletawater.com/assets/images/water-supply/bradburysnow3.jpg"/>
          <p:cNvPicPr>
            <a:picLocks noChangeAspect="1" noChangeArrowheads="1"/>
          </p:cNvPicPr>
          <p:nvPr/>
        </p:nvPicPr>
        <p:blipFill>
          <a:blip r:embed="rId10" cstate="print"/>
          <a:srcRect/>
          <a:stretch>
            <a:fillRect/>
          </a:stretch>
        </p:blipFill>
        <p:spPr bwMode="auto">
          <a:xfrm>
            <a:off x="6705600" y="2286000"/>
            <a:ext cx="2057400" cy="2057400"/>
          </a:xfrm>
          <a:prstGeom prst="roundRect">
            <a:avLst/>
          </a:prstGeom>
          <a:noFill/>
          <a:ln w="12700">
            <a:solidFill>
              <a:schemeClr val="tx1"/>
            </a:solidFill>
          </a:ln>
        </p:spPr>
      </p:pic>
      <p:sp>
        <p:nvSpPr>
          <p:cNvPr id="2" name="TextBox 1"/>
          <p:cNvSpPr txBox="1"/>
          <p:nvPr/>
        </p:nvSpPr>
        <p:spPr>
          <a:xfrm>
            <a:off x="6180340" y="6165234"/>
            <a:ext cx="2286000" cy="369332"/>
          </a:xfrm>
          <a:prstGeom prst="rect">
            <a:avLst/>
          </a:prstGeom>
          <a:noFill/>
        </p:spPr>
        <p:txBody>
          <a:bodyPr wrap="square" rtlCol="0">
            <a:spAutoFit/>
          </a:bodyPr>
          <a:lstStyle/>
          <a:p>
            <a:r>
              <a:rPr lang="en-US" dirty="0" smtClean="0"/>
              <a:t>*Normal Year</a:t>
            </a:r>
            <a:endParaRPr lang="en-US" dirty="0"/>
          </a:p>
        </p:txBody>
      </p:sp>
    </p:spTree>
    <p:extLst>
      <p:ext uri="{BB962C8B-B14F-4D97-AF65-F5344CB8AC3E}">
        <p14:creationId xmlns:p14="http://schemas.microsoft.com/office/powerpoint/2010/main" val="3669549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Diverse Supply Portfolio</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7535" y="1905000"/>
            <a:ext cx="8508930" cy="4641234"/>
          </a:xfrm>
          <a:prstGeom prst="rect">
            <a:avLst/>
          </a:prstGeom>
          <a:ln>
            <a:noFill/>
          </a:ln>
          <a:effectLst>
            <a:softEdge rad="112500"/>
          </a:effectLst>
        </p:spPr>
      </p:pic>
      <p:sp>
        <p:nvSpPr>
          <p:cNvPr id="2" name="TextBox 1"/>
          <p:cNvSpPr txBox="1"/>
          <p:nvPr/>
        </p:nvSpPr>
        <p:spPr>
          <a:xfrm>
            <a:off x="304800" y="1373832"/>
            <a:ext cx="8458200" cy="461665"/>
          </a:xfrm>
          <a:prstGeom prst="rect">
            <a:avLst/>
          </a:prstGeom>
          <a:noFill/>
        </p:spPr>
        <p:txBody>
          <a:bodyPr wrap="square" rtlCol="0">
            <a:spAutoFit/>
          </a:bodyPr>
          <a:lstStyle/>
          <a:p>
            <a:r>
              <a:rPr lang="en-US" sz="2400" dirty="0" smtClean="0">
                <a:solidFill>
                  <a:schemeClr val="tx2"/>
                </a:solidFill>
                <a:effectLst>
                  <a:outerShdw blurRad="50800" dist="38100" dir="2700000" algn="tl" rotWithShape="0">
                    <a:prstClr val="black">
                      <a:alpha val="40000"/>
                    </a:prstClr>
                  </a:outerShdw>
                </a:effectLst>
              </a:rPr>
              <a:t>Supplies in “normal” years versus drought illustrates adaptability</a:t>
            </a:r>
            <a:endParaRPr lang="en-US" sz="2400" dirty="0">
              <a:solidFill>
                <a:schemeClr val="tx2"/>
              </a:solidFill>
              <a:effectLst>
                <a:outerShdw blurRad="50800" dist="38100" dir="2700000" algn="tl" rotWithShape="0">
                  <a:prstClr val="black">
                    <a:alpha val="40000"/>
                  </a:prstClr>
                </a:outerShdw>
              </a:effectLst>
            </a:endParaRPr>
          </a:p>
        </p:txBody>
      </p:sp>
      <p:pic>
        <p:nvPicPr>
          <p:cNvPr id="10" name="Picture 9" descr="cid:image001.png@01CD0DD6.DDC8F6F0"/>
          <p:cNvPicPr/>
          <p:nvPr/>
        </p:nvPicPr>
        <p:blipFill>
          <a:blip r:embed="rId4" cstate="print">
            <a:extLst>
              <a:ext uri="{BEBA8EAE-BF5A-486C-A8C5-ECC9F3942E4B}">
                <a14:imgProps xmlns:a14="http://schemas.microsoft.com/office/drawing/2010/main">
                  <a14:imgLayer r:embed="rId5">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spTree>
    <p:extLst>
      <p:ext uri="{BB962C8B-B14F-4D97-AF65-F5344CB8AC3E}">
        <p14:creationId xmlns:p14="http://schemas.microsoft.com/office/powerpoint/2010/main" val="2854893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2014 Water Supply Overview</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pic>
        <p:nvPicPr>
          <p:cNvPr id="11" name="Picture 2" descr="C:\Users\bwelch\AppData\Local\Microsoft\Windows\Temporary Internet Files\Content.Outlook\T0D73UQR\CachumaDC_Feb13_2014_P1090044sm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1740" y="1143000"/>
            <a:ext cx="2514600" cy="1885950"/>
          </a:xfrm>
          <a:prstGeom prst="rect">
            <a:avLst/>
          </a:prstGeom>
          <a:ln>
            <a:solidFill>
              <a:schemeClr val="tx2">
                <a:lumMod val="60000"/>
                <a:lumOff val="4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Content Placeholder 5"/>
          <p:cNvSpPr>
            <a:spLocks noGrp="1"/>
          </p:cNvSpPr>
          <p:nvPr>
            <p:ph idx="1"/>
          </p:nvPr>
        </p:nvSpPr>
        <p:spPr>
          <a:xfrm>
            <a:off x="457200" y="1524000"/>
            <a:ext cx="8382000" cy="5105400"/>
          </a:xfrm>
        </p:spPr>
        <p:txBody>
          <a:bodyPr>
            <a:normAutofit fontScale="92500" lnSpcReduction="10000"/>
          </a:bodyPr>
          <a:lstStyle/>
          <a:p>
            <a:r>
              <a:rPr lang="en-US" sz="3000" dirty="0">
                <a:solidFill>
                  <a:schemeClr val="tx2"/>
                </a:solidFill>
              </a:rPr>
              <a:t>Groundwater</a:t>
            </a:r>
          </a:p>
          <a:p>
            <a:pPr lvl="1"/>
            <a:r>
              <a:rPr lang="en-US" sz="2700" dirty="0">
                <a:solidFill>
                  <a:schemeClr val="tx2"/>
                </a:solidFill>
              </a:rPr>
              <a:t>7</a:t>
            </a:r>
            <a:r>
              <a:rPr lang="en-US" sz="2700" dirty="0" smtClean="0">
                <a:solidFill>
                  <a:schemeClr val="tx2"/>
                </a:solidFill>
              </a:rPr>
              <a:t> </a:t>
            </a:r>
            <a:r>
              <a:rPr lang="en-US" sz="2700" dirty="0">
                <a:solidFill>
                  <a:schemeClr val="tx2"/>
                </a:solidFill>
              </a:rPr>
              <a:t>wells running </a:t>
            </a:r>
            <a:r>
              <a:rPr lang="en-US" sz="2700" dirty="0" smtClean="0">
                <a:solidFill>
                  <a:schemeClr val="tx2"/>
                </a:solidFill>
              </a:rPr>
              <a:t> </a:t>
            </a:r>
            <a:endParaRPr lang="en-US" sz="2700" dirty="0">
              <a:solidFill>
                <a:schemeClr val="tx2"/>
              </a:solidFill>
            </a:endParaRPr>
          </a:p>
          <a:p>
            <a:pPr lvl="1">
              <a:spcAft>
                <a:spcPts val="600"/>
              </a:spcAft>
            </a:pPr>
            <a:r>
              <a:rPr lang="en-US" sz="2700" dirty="0" smtClean="0">
                <a:solidFill>
                  <a:schemeClr val="tx2"/>
                </a:solidFill>
              </a:rPr>
              <a:t>3 </a:t>
            </a:r>
            <a:r>
              <a:rPr lang="en-US" sz="2700" dirty="0">
                <a:solidFill>
                  <a:schemeClr val="tx2"/>
                </a:solidFill>
              </a:rPr>
              <a:t>wells under </a:t>
            </a:r>
            <a:r>
              <a:rPr lang="en-US" sz="2700" dirty="0" smtClean="0">
                <a:solidFill>
                  <a:schemeClr val="tx2"/>
                </a:solidFill>
              </a:rPr>
              <a:t>rehabilitation</a:t>
            </a:r>
          </a:p>
          <a:p>
            <a:pPr lvl="1">
              <a:spcAft>
                <a:spcPts val="600"/>
              </a:spcAft>
            </a:pPr>
            <a:r>
              <a:rPr lang="en-US" sz="2700" dirty="0" smtClean="0">
                <a:solidFill>
                  <a:schemeClr val="tx2"/>
                </a:solidFill>
              </a:rPr>
              <a:t>2 new planned wells</a:t>
            </a:r>
            <a:endParaRPr lang="en-US" sz="2700" dirty="0">
              <a:solidFill>
                <a:schemeClr val="tx2"/>
              </a:solidFill>
            </a:endParaRPr>
          </a:p>
          <a:p>
            <a:r>
              <a:rPr lang="en-US" sz="3000" dirty="0">
                <a:solidFill>
                  <a:schemeClr val="tx2"/>
                </a:solidFill>
              </a:rPr>
              <a:t>State Water</a:t>
            </a:r>
          </a:p>
          <a:p>
            <a:pPr lvl="1"/>
            <a:r>
              <a:rPr lang="en-US" sz="2700" dirty="0">
                <a:solidFill>
                  <a:schemeClr val="tx2"/>
                </a:solidFill>
              </a:rPr>
              <a:t>5% allocation for WY 2013-14 </a:t>
            </a:r>
          </a:p>
          <a:p>
            <a:pPr lvl="1">
              <a:spcAft>
                <a:spcPts val="600"/>
              </a:spcAft>
            </a:pPr>
            <a:r>
              <a:rPr lang="en-US" sz="2700" dirty="0">
                <a:solidFill>
                  <a:schemeClr val="tx2"/>
                </a:solidFill>
              </a:rPr>
              <a:t>100% delivery of banked State </a:t>
            </a:r>
            <a:r>
              <a:rPr lang="en-US" sz="2700" dirty="0" smtClean="0">
                <a:solidFill>
                  <a:schemeClr val="tx2"/>
                </a:solidFill>
              </a:rPr>
              <a:t>Water</a:t>
            </a:r>
            <a:endParaRPr lang="en-US" sz="2700" dirty="0">
              <a:solidFill>
                <a:schemeClr val="tx2"/>
              </a:solidFill>
            </a:endParaRPr>
          </a:p>
          <a:p>
            <a:r>
              <a:rPr lang="en-US" sz="3000" dirty="0" err="1" smtClean="0">
                <a:solidFill>
                  <a:schemeClr val="tx2"/>
                </a:solidFill>
              </a:rPr>
              <a:t>Cachuma</a:t>
            </a:r>
            <a:r>
              <a:rPr lang="en-US" sz="3000" dirty="0" smtClean="0">
                <a:solidFill>
                  <a:schemeClr val="tx2"/>
                </a:solidFill>
              </a:rPr>
              <a:t> Reservoir </a:t>
            </a:r>
          </a:p>
          <a:p>
            <a:pPr lvl="1"/>
            <a:r>
              <a:rPr lang="en-US" sz="2700" dirty="0" smtClean="0">
                <a:solidFill>
                  <a:schemeClr val="tx2"/>
                </a:solidFill>
              </a:rPr>
              <a:t>29% of capacity currently</a:t>
            </a:r>
          </a:p>
          <a:p>
            <a:pPr lvl="1">
              <a:spcAft>
                <a:spcPts val="600"/>
              </a:spcAft>
            </a:pPr>
            <a:r>
              <a:rPr lang="en-US" sz="2700" dirty="0" smtClean="0">
                <a:solidFill>
                  <a:schemeClr val="tx2"/>
                </a:solidFill>
              </a:rPr>
              <a:t>45% allocation for WY 2014-15</a:t>
            </a:r>
          </a:p>
          <a:p>
            <a:pPr lvl="1">
              <a:spcAft>
                <a:spcPts val="600"/>
              </a:spcAft>
            </a:pPr>
            <a:r>
              <a:rPr lang="en-US" sz="2700" dirty="0" smtClean="0">
                <a:solidFill>
                  <a:schemeClr val="tx2"/>
                </a:solidFill>
              </a:rPr>
              <a:t>30% </a:t>
            </a:r>
            <a:r>
              <a:rPr lang="en-US" sz="2700" dirty="0">
                <a:solidFill>
                  <a:schemeClr val="tx2"/>
                </a:solidFill>
              </a:rPr>
              <a:t>allocation for WY </a:t>
            </a:r>
            <a:r>
              <a:rPr lang="en-US" sz="2700" dirty="0" smtClean="0">
                <a:solidFill>
                  <a:schemeClr val="tx2"/>
                </a:solidFill>
              </a:rPr>
              <a:t>2015-16</a:t>
            </a:r>
          </a:p>
        </p:txBody>
      </p:sp>
      <p:pic>
        <p:nvPicPr>
          <p:cNvPr id="13" name="Picture 2" descr="C:\Users\bwelch\AppData\Local\Microsoft\Windows\Temporary Internet Files\Content.Outlook\T0D73UQR\CachumaDC_Feb13_2014_P1090094sm (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1143000"/>
            <a:ext cx="2971800" cy="2228850"/>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505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600200"/>
            <a:ext cx="9144000" cy="3276600"/>
          </a:xfrm>
          <a:solidFill>
            <a:schemeClr val="tx2"/>
          </a:solidFill>
        </p:spPr>
        <p:txBody>
          <a:bodyPr>
            <a:normAutofit/>
          </a:bodyPr>
          <a:lstStyle/>
          <a:p>
            <a:r>
              <a:rPr lang="en-US" sz="3550" dirty="0" smtClean="0">
                <a:solidFill>
                  <a:schemeClr val="bg1"/>
                </a:solidFill>
                <a:latin typeface="Candara" pitchFamily="34" charset="0"/>
              </a:rPr>
              <a:t>Communication Context: </a:t>
            </a:r>
            <a:br>
              <a:rPr lang="en-US" sz="3550" dirty="0" smtClean="0">
                <a:solidFill>
                  <a:schemeClr val="bg1"/>
                </a:solidFill>
                <a:latin typeface="Candara" pitchFamily="34" charset="0"/>
              </a:rPr>
            </a:br>
            <a:r>
              <a:rPr lang="en-US" sz="3550" dirty="0" smtClean="0">
                <a:solidFill>
                  <a:schemeClr val="bg1"/>
                </a:solidFill>
                <a:latin typeface="Candara" pitchFamily="34" charset="0"/>
              </a:rPr>
              <a:t>A History of Drought </a:t>
            </a:r>
            <a:br>
              <a:rPr lang="en-US" sz="3550" dirty="0" smtClean="0">
                <a:solidFill>
                  <a:schemeClr val="bg1"/>
                </a:solidFill>
                <a:latin typeface="Candara" pitchFamily="34" charset="0"/>
              </a:rPr>
            </a:br>
            <a:endParaRPr lang="en-US" sz="2800" dirty="0">
              <a:solidFill>
                <a:schemeClr val="bg1"/>
              </a:solidFill>
              <a:latin typeface="Candara" pitchFamily="34" charset="0"/>
            </a:endParaRPr>
          </a:p>
        </p:txBody>
      </p:sp>
      <p:cxnSp>
        <p:nvCxnSpPr>
          <p:cNvPr id="9" name="Straight Connector 8"/>
          <p:cNvCxnSpPr/>
          <p:nvPr/>
        </p:nvCxnSpPr>
        <p:spPr>
          <a:xfrm>
            <a:off x="0" y="16002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48768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Users\manderson\AppData\Local\Microsoft\Windows\Temporary Internet Files\Content.Outlook\GN7MNUM5\GWD_logo_200ppi_2.png"/>
          <p:cNvPicPr/>
          <p:nvPr/>
        </p:nvPicPr>
        <p:blipFill>
          <a:blip r:embed="rId3" cstate="print"/>
          <a:srcRect/>
          <a:stretch>
            <a:fillRect/>
          </a:stretch>
        </p:blipFill>
        <p:spPr bwMode="auto">
          <a:xfrm>
            <a:off x="4000500" y="3516351"/>
            <a:ext cx="1143000" cy="1208049"/>
          </a:xfrm>
          <a:prstGeom prst="rect">
            <a:avLst/>
          </a:prstGeom>
          <a:noFill/>
          <a:ln w="9525">
            <a:noFill/>
            <a:miter lim="800000"/>
            <a:headEnd/>
            <a:tailEnd/>
          </a:ln>
        </p:spPr>
      </p:pic>
    </p:spTree>
    <p:extLst>
      <p:ext uri="{BB962C8B-B14F-4D97-AF65-F5344CB8AC3E}">
        <p14:creationId xmlns:p14="http://schemas.microsoft.com/office/powerpoint/2010/main" val="3799421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gradFill>
            <a:gsLst>
              <a:gs pos="0">
                <a:schemeClr val="tx2">
                  <a:lumMod val="20000"/>
                  <a:lumOff val="80000"/>
                </a:schemeClr>
              </a:gs>
              <a:gs pos="25000">
                <a:schemeClr val="accent5">
                  <a:lumMod val="75000"/>
                  <a:tint val="44500"/>
                  <a:satMod val="160000"/>
                  <a:alpha val="26000"/>
                </a:schemeClr>
              </a:gs>
              <a:gs pos="100000">
                <a:schemeClr val="accent5">
                  <a:tint val="23500"/>
                  <a:satMod val="160000"/>
                  <a:lumMod val="81000"/>
                  <a:lumOff val="19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0"/>
            <a:ext cx="9144000" cy="990600"/>
          </a:xfrm>
          <a:solidFill>
            <a:schemeClr val="tx2"/>
          </a:solidFill>
        </p:spPr>
        <p:txBody>
          <a:bodyPr>
            <a:normAutofit/>
          </a:bodyPr>
          <a:lstStyle/>
          <a:p>
            <a:r>
              <a:rPr lang="en-US" sz="3500" dirty="0" smtClean="0">
                <a:solidFill>
                  <a:schemeClr val="bg1"/>
                </a:solidFill>
                <a:latin typeface="Candara" pitchFamily="34" charset="0"/>
              </a:rPr>
              <a:t>History of GWD Water Supplies</a:t>
            </a:r>
            <a:endParaRPr lang="en-US" sz="3500" dirty="0">
              <a:solidFill>
                <a:schemeClr val="bg1"/>
              </a:solidFill>
              <a:latin typeface="Candara" pitchFamily="34" charset="0"/>
            </a:endParaRPr>
          </a:p>
        </p:txBody>
      </p:sp>
      <p:sp>
        <p:nvSpPr>
          <p:cNvPr id="6146" name="AutoShape 2"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hQQEBEQEBQQEBQQEBcSFxAQEhUQEBcUFRUVFRQSFhIXHCYgGRojGRUVHy8gIycqLCwsFx8xNTA2NSYrLCkBCQoKDgwOGg8PGi4lHyU1LC8pLCwuLCwpLC0sKSksLCksLCk1LC8sKiksKSksNCwsKSksLC0pLSwsLCwpKSovKf/AABEIAMUA/wMBIgACEQEDEQH/xAAcAAEAAgMBAQEAAAAAAAAAAAAABAYCAwUHAQj/xABFEAACAQIEAwUCCAwFBQEAAAABAgADEQQSITEFE0EGIlFhcTKxFBUjUlNygZEHJUJic5KTobKz0dMkMzTS8BeCo8HDVP/EABoBAQADAQEBAAAAAAAAAAAAAAACAwQBBQb/xAAvEQACAgEDAgMGBgMAAAAAAAAAAQIRAwQhMRJBEzJRYZGhscHRFSJCcYHwBRRS/9oADAMBAAIRAxEAPwD3GImt3nG6BmWmPMkZ6018yUyzJHaJweZXkBa03U6s7HKmKJMT4pn2XHBERAEREAREQBERAEREAREQBERAEREAREQBERAEREAREQD4xkSq8kVZCrTNnn0rclFWa3fW3/D6TWXsVHiT7p87raXBtrodRbrIr8Qa/dsB4WvPltXr1j2lLa9q34dtM148TlwiZmtv/wA9JuV5Fp1Aw5hsD7Op0+ybaeuxB9DN2l1XiO7W/C9nqVzhXY6FJ5vkOgZLE+gxu0Z2fYiJYcEREAREQBERAEREAREQBERAEREAREQBERAEREAREQDCqJCqyeRI1WnKMsbR1MgM9tTrfSwGpkapw/XQi1+u8nOmuk1mncqfmkn90+Y1eh8Xea7qktuXTNePL08MwRQtk3vrcjQmbUM+BZuVJu0umeN1W3b7Fc53ubqIkoTVSSbp7kFSKGIiJYcEREAREQBERAEREAREQBERAEREAREQBERAEREAREQBMWS8yiARnozXyZMtGWVPEmdsiCjIXD8YK4r0iRTqU6lSkVVvlFW5FOpbcZlswO02cVxDUHSvccnSnUVjly5nUCsDtYX1vbTW+msHtBiBR5fEEyOtBHSoFPeak5W+VgCCVZBZTpqdRI9KiacWPqpevD9vp/P2JfCuJZWOGrsvOQ5RuhqqFDCqqsSTpe9ibFTOxONww0MatDHLT7wDct20qBSWQg2Ox1013kTtN23o4IFbipV6U1OgNvyz09N5djTlxv6FedKMqqn3Xo+9FknN452go4OnzK7hB0Uaux8FXcn/AIZ5nhPwi4rmVWzK7OvcpsLU1a9lAA/rqbXlT4jjamJqGrWdqjt1boPmgbKPISGok8OzRDHHrPXOzX4SsPjHNJgcPULWRapFnHSzjTN+b915bp+bORLt2U/CNVw2Wlic1ekNA171kHkT7Q8jr59Jnx6jtIsli9D12JF4dxOniKYq0XWop6jx8CNwfIyVNhQIiIAiIgCIiAIiIAiIgCInL7QcfTBU1qVFdw9QUwEy3uVZr94gW7pgHUiU3/qfQ+ir/wDi/uSJV/Cd8smSmeTYZg2XnX19kh8tvZ385HrRLpZfYlN/6n0PosR/4v8AfOr2f7XU8a7pTSohRc3fyWIvbTKxhSTOdLR3YiJI4IiIAiIgGFWkGUqdQwII8iLGQMNhKGBw+RbUqNPMe8xIAYliLnW1ydJj2j44MFh2rsrPlsMq+J2ueg854n2j7T1se96zWQXy0VJFNdD06nzvLceHrdhzaXTe3oXbi3ayo9MUeGUuXRbMBUQ00ZvlMrGnTvdVztYtYancTzrE0nAV6gcZ2cAsdSUuH89CbHcSQvF35CUEsiorglcuZg9TPbPlzKL27t7G2sy41xA4mqrMgD5dMPSN9WLvUqOxFkzVKjvtfUAaC80prCt9kQdzftICroWJyqtruxAUajr4+S6nwkzD1ObdgrAWHeewLnq+X8m+nnuetpuwvBbkPWsxHsoBamnoOp8zc+c6PInkavVeN+VLY1YsXTuzn/B4+DzocmOTPPLzDhHE6uEfmUGKnqu6MPBl6z0/s322pYqyPalV+YT3WP5jdfQ6zzPkxyZdjyyh+xCUFI9xied9nu2z0rU8Reqmwfeovr84fvl+wmMSqgemwdTsR/zQzfDJGa2M0ouPJuiIlhEREQBERAERMK1dUUsxCqouSTYAesAyZgASdANbnQSrcdptxFfg9BmpqHVzVAN7DW51FlIOg3a4Oi95pNWs2LfIPk6QaxzAXJHip9pvzDou73PcHbw2GWmuVBYb7kkk6lix1JPUnUwCFwrgaUaKUmC1SgsajoMzak3N7++VjjuGUcXwihVClEuAoAPerdLa7e6XqecdpsYavF8KlHXuKuYMVBIeqDZxsAdCw13A72qxkSiWXiTK55FCmmZrqXVVBBGjBWsQLH2nsQuwBYgDPst2V+A8z5RqpqZd1y2te9tTvf8AdOnw3hy0VsLFiBdrBdtlCj2VFzZRt6kkzJKiIiIgCIiAJoxmOSipeowVR1PuA6nykfi+Pekl6dJ6zHYKLqPNrayjY/DYuu+erTrMegyEKB4AdJVkm48KycY3yzb2i7UNiQaVMZKZ8QCzevgPIffKBjeFZCSLKliczEBV0NwzHTqN9TcS01sM6HK6sh8GFj90iYnh61Mudc2U5gCdLjYkddzKcOqnik29yyWOMlsV3B4NqmtG6L9Ows5HhSU6qPzjr4ATqcH4etNDlFruxJOrE36k6kzqFLDbpttI3DU7ml/bbc3O/jKcuaeV3IuhCMY2uTZyo5U35TGUyg7Zo5Ucqb8pjKYFmjlRypvymMpnaFmjlSZwziVTDNmpNbxU6q3qJqymfCs6rTtHHT5PQ+Cdp6eIsp+TqfMJ0P1T19N52p5eODV9xRreuQyz8C4riVIp16NZ12FTIcw+t4jz3m7Hkk9pIzyguUy0xETQVCIiAcHttiHp4OpUp1DRKMhLg2NswBAPneU3hOAx2PpiqmIYIGNuZVZTmFwSAqnUePjtteensoIsQCD0OonPHDjR/wBNlC/QNpS88hGtP7AV/N6yLVkk6PN+M8GxNGthadWorObCiwYkU++oFiVGXUqdB0nfPZzif/6x+1f/AGSP2q4mlTF4N9V5TAuDrl+VQ3LLcEWDbE/fLfRxTYkXpMKdO5GcENVaxsQBqE/7rtuLA6yKjuzrlsiidmeJ4nEYh6BrVagCG6s10PeAJLDZRpqpuc1h1InY/ACjxXBqNe4hLHS5BrAWA0AAFgo0Al5wuDSkLILXNydSxJ3LMdWPmTKhx4/jnB/o0/irTrVIJ2y7RESZAREQBERAEREAona1f8U31F9043Lnf7UJfEt9VfdOTy552TzMvjwRWp6H0kXhdK1O1ye+2p3PmZ03p6H06byJwql8nuW7x1NrnbXSVl36P5+jM+XJHwAlQya+I6ibKWHudLfbO5h8OqoGYC7bKug06kynLNx4IJHGp8LsTm1A/fIb0CNSCB5y02RtCMt+oJP3gzk8SpWYqb3BtbpKsOSUpb7nWlRyeXHLknlxy5sIkblwUknlz41PQ+k6uTh6Umw9JlMU2HpMp6ZnEREAREjcQrFUuLaui666M6qf3EwdSt0SM0+ZpVMBw1HH+H5YdCCaQ5aimrFihzNSdibC9yfG1hpJHDOzLIxDBKSpY0zT5NR73Ja5bDjrsZGyxwVN38vufnPiuIbn1e83+Yfyj4z3f8Cx/FFL9NX/AJzzyzj34NcbTxKK/wAFzYlzly1nIF2CjMeWOrCez/g57OVeH8Pp4auaZqLUqMeWxZLPUZxYkA7Hwkios0pPHh+OMH9RP4q0u0pHHj+OcH+jT+KtIyJRLvERJERERAEREAREQCodo0viG+qvunM5c7XHU+Wb0X3Tn8uedk8zNEeCHUpXBHiD7pE4RS+T1OY5j3rAX0GthOq9PQ+h232kPg1I8vU5iG9qwF+6uthtK+5b+j+fozYKc7OArKVAtfla69VO/wBxN5A5ck8PYK4zeybhvQzko2VnRq1Kd8oGigVCbeOwB87icLGMWYlvEn751uN1V5dqOQsbX0JGVRoN99pXKNaswB5YW/zgAR6jmXhwUZWjsItqzdy45c0piKtrsioL2JcBba2uflNpKwjF6aOQAWUEgbAyR2UXHk18uY1Keh9D7pM5cwq0+631T7p1ckGXlNh6TKYpsPSZT0zOIiIAkHjKBqWVlVw1WkpVhcG9VBt4+HnJ0g8aoq9LK4LKalIWDFT/AJqWsRrv9+04+CePzr9yF2fYEtZlJFKmCoPeXWqQSOgN9Pt8p25w+z9MAswC60aYJFr3DVtwNdiNT/6nchCfPu+RSO2w/wAdw/ycfzacu8pPbX/XcP8Arj+dTl2nFyzj4QlJ48Pxxg/qJ/FWl2lI48fxzg/qJ/FWiQiXeIiSIiIiAIiIAiIgFd4wnyzeg90hcudPiS3qH0HukblzzsnmZfHg5NbiNHvKatJTqurrcHbxkLhGPppTK1KtDMH1KuAp7qi6gnbQyrY/DfK1f0r/AMRmj4NMXjP0PXWjTjVl++NaH01H9ov9ZKQAgEWIIuCNRb1nm4w0vXZFb4Snfxb+Iy3HPruzLqMCxJU+Sfy5oq4umpytUpKR+Szqp+4mdHlzzvtTwpqmKxDqBZOXc+tMEaf9rfdNEI9To8vU5nhipJWWniGLovSdeZQa6numohueml972nzhuPpCjTBq0RZRoaiA++UCpwOopINN+7m2Ukdw5WII3APvE+1OAVVJU03uGK2yk3IzA2tvbK2vlLPBMH4nkrp6Pn/ex6dTIYBlIYHYqQQfQifK6dxvqn3GcbsEh+DsDfu1WFj020lhxKdx/qN7jKqp0erCXVBS9UWhNh6TKYpsPSQeLceoYVQa9QJfZdWc+ijUz00m3SKG0lbOhEqlL8JeDZrE1UHzmpnL+65/dLLhMYlVBUpMrq2zKbiSljlDzKiEMkJ+V2bpA40gallYEhqlIaMUOtVBcMNdN/OT5B41SDUSGLqM9M5qZysCKiEEHpqBfyvK3wX4/OiD2eogFmAUFqVK5Frkhqu/XYjU9PSdycLs9hgrO4W2ejSu1rZirVhqepAt+6d2EJ8+75FI7bf67h/1x/Npy7ykdtf9dgPrj+dTl3M4uWcfCErnE+z1Srj8PilKZKSqCCSH0NQ6C1vyh18ZDpYniHyd0awWmjgrSuagyc11IbRDdrG2ttAJjR4nxCnk5iKxqcqmAyi/MfOHfNTbZe4xFvZD2NxOtWcTouMRE6cEREAREQBERAORjl+UP2e4TRkkzFjvn7PcJqyzzsnmZfHgotddagFIPleoc1r2zZ/I21ym/wCbMXQDagBmJK5hfQqFW1xr39bbHNboJPrXVnsFuahYEgmxGcAgX/PM165swCA3LXsfaIYZva8Wvp1AmNTVbv4HsvHLsviRK9iCwogXuM5UWDWyjYW0uNPzR4mdTspjaa4VFNSmCGcWLqD7bdCZGrAubkIDfcA3sWLW3t7TE7dZP7N8NSphAHzkM1QECrUUWztpYMBLIStuvsZtRDpS6tvidH4xpfS0f2if1lT4vhzVr4jlvTKnI1sqVcxWmbZbg6jv+zrr62uVbhSOCG5lmFiBWqgWIsRYNa0rPEsF/iTSUsiNkpmzN7OVRYknvC3jNWLzHh/5DpWOPPP7dn7TlVsFiGurkMTdcp5TEm4LaW3B6/k20tMfg1dm9pSai3IIpWKnmNcqRYrerU3G7Hyk4YHMDUDtl1OZi99ad3t1OxXpfToYrYJkBvUa42Cs1tSFJB22NtPAiazyGmt/ze9H3stxJaNJ10YnEMCOZSTL3QczZmGnoJ2cZxxBTbQG4y2FagTYggsflNh9u/rbT2QwoalVBLjLXPsO6fkr80i862I4Yq06ljW1DOflqupy21722g0mKXmPpNO4eFG12Xr9ycO0lMU3clBkS4Xm0mLEA6AIx1uLfbPM6h+EYjm4klg7Xcg2svzVPQAaCem4jgi8iuqGozVk15lV6lyFsLBiQNhtKXh6dNVOdCzXuNL9MuU6/nFvVB4z6HR0oSff2cnja/fJFJ7e3j6nIqcIoC9qmbumwFhdhRDa5tr1NPAbXvJHZni7YKrmueU3trfS3ztdiPGThQpbZX0O/eudDpoNOnjr5bQOI0gFIUEF8tNVOrF2AHvzH0E1cwkpXVd0YlanFwrnsy/4btUrhSUCX6NXw9wL2uQKn26TTi+OrWpsnepXcWdauHZxkcEOqBze+UEAAk38Z0BwVXphXNbVQCBXqoNhsFYW18JnieCpUDBmr2cEEDEVVFiLEABtJ4VM+lUoXdV9PiReBYMozsVZS1Kle99waungCAVuB5TtTCjSCqFF7KABcljYaasdT6mZySVFUnbKR22H+O4f9cfzacs3H8JUq4d0okq5K2K1DSNg6lhnAO4BFut7XF7jbi+E0qrpUqIrtSN1Y3uNQenmAfskyEjjexUqGH4jbIHpjlNQW7bOOWDXs7qzEBrAMdT3r3Inyjw3iapk59O4pgBjldiwpkXJNPW9QXNx7JHUG9uidOEXhtOotMCswdwz94WF1zty72AF8mW9hveSoiAIiIAiIgCIiAc/Ee2fs9wmubsVh6hYlAhB+c5U/cFM0/Bq3zaX7Rv9kxTxScm0i5SVFNx3EaSVHV6lNGDG6s6g7+BM0fHFD6aj+0X+suT8IZjdqWHJPUsSf5c+fEp+hw36x/tzN/pv+0b1r2lwU/44ofTUf2i/1nf7JG+FQjUF3IPQguxBnR+JT9Dhv1j/AG5uTBVVFlSiAOgqMB/LlkNNKHBTm1Xi1ZlKZ2kxKJiHFRkTMARmIFxlA6y5/Bq3zaX7Rv7c1VOGOxu1Ogx8S5P/AM5bHHOLujztRijnj0t0eefGNH6Sl+ssfGND6Sj+ss9B+Jz9Dhv1j/bj4nP0OG/WP9uW/n9DD+HY/wDpnF7FuGpVmUgg1yQRqD3V2M7eM/y6n6Nv4TM6eBqKLKlFR4CowH8ufauCqsrLakMylb8xja4te2SVeHNu6PUhUYqN8HUTYekrnG+zbFjUoZSTqabHLr4q3T0MsijSfZ6EJyg7iyieOORVJHnT8PxV8q4WoT4s6Kn6wJ906/Z7se61VxOLKs6+xST/AC6d9zr7Tect0SzJqMmRVJlWPTY8buK3EREoNAiIgCIiAIiIAiIgCIiAIiIAiIgCIiAIiIAiIgCIiAIiIAiIgCIiAIiIAiIgCIiAIiIAiIgCIiAIiIAiIgCIiAIiIAiIgCIiAIiIAiIgCIiAIiIAiIgCIiAIiIAiIgCIiAIiIAiIgH//2Q=="/>
          <p:cNvSpPr>
            <a:spLocks noChangeAspect="1" noChangeArrowheads="1"/>
          </p:cNvSpPr>
          <p:nvPr/>
        </p:nvSpPr>
        <p:spPr bwMode="auto">
          <a:xfrm>
            <a:off x="84667" y="-534591"/>
            <a:ext cx="2527300" cy="1100138"/>
          </a:xfrm>
          <a:prstGeom prst="rect">
            <a:avLst/>
          </a:prstGeom>
          <a:noFill/>
        </p:spPr>
        <p:txBody>
          <a:bodyPr vert="horz" wrap="square" lIns="91440" tIns="45720" rIns="91440" bIns="45720" numCol="1" anchor="t" anchorCtr="0" compatLnSpc="1">
            <a:prstTxWarp prst="textNoShape">
              <a:avLst/>
            </a:prstTxWarp>
          </a:bodyPr>
          <a:lstStyle/>
          <a:p>
            <a:endParaRPr lang="en-US"/>
          </a:p>
        </p:txBody>
      </p:sp>
      <p:cxnSp>
        <p:nvCxnSpPr>
          <p:cNvPr id="14" name="Straight Connector 13"/>
          <p:cNvCxnSpPr/>
          <p:nvPr/>
        </p:nvCxnSpPr>
        <p:spPr>
          <a:xfrm>
            <a:off x="0" y="9906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descr="cid:image001.png@01CD0DD6.DDC8F6F0"/>
          <p:cNvPicPr/>
          <p:nvPr/>
        </p:nvPicPr>
        <p:blipFill>
          <a:blip r:embed="rId3" cstate="print">
            <a:extLst>
              <a:ext uri="{BEBA8EAE-BF5A-486C-A8C5-ECC9F3942E4B}">
                <a14:imgProps xmlns:a14="http://schemas.microsoft.com/office/drawing/2010/main">
                  <a14:imgLayer r:embed="rId4">
                    <a14:imgEffect>
                      <a14:backgroundRemoval t="0" b="99273" l="0" r="100000">
                        <a14:foregroundMark x1="57282" y1="22364" x2="57282" y2="22364"/>
                        <a14:foregroundMark x1="26019" y1="32182" x2="26019" y2="32182"/>
                        <a14:foregroundMark x1="30097" y1="22727" x2="30097" y2="22727"/>
                        <a14:foregroundMark x1="37670" y1="18545" x2="37670" y2="18545"/>
                        <a14:foregroundMark x1="30097" y1="54182" x2="30097" y2="54182"/>
                        <a14:foregroundMark x1="24272" y1="42545" x2="24272" y2="42545"/>
                        <a14:foregroundMark x1="14175" y1="36364" x2="67767" y2="48182"/>
                        <a14:foregroundMark x1="26019" y1="21455" x2="36311" y2="17091"/>
                        <a14:foregroundMark x1="33204" y1="1636" x2="34563" y2="1636"/>
                        <a14:foregroundMark x1="47767" y1="6909" x2="47767" y2="6909"/>
                        <a14:foregroundMark x1="32816" y1="5455" x2="32816" y2="5455"/>
                        <a14:foregroundMark x1="47379" y1="9091" x2="47379" y2="9091"/>
                        <a14:foregroundMark x1="42524" y1="55636" x2="42524" y2="55636"/>
                        <a14:foregroundMark x1="21748" y1="54182" x2="64272" y2="54727"/>
                        <a14:foregroundMark x1="5631" y1="56000" x2="11845" y2="55636"/>
                        <a14:foregroundMark x1="3495" y1="57455" x2="3495" y2="57455"/>
                        <a14:foregroundMark x1="97087" y1="57091" x2="94563" y2="55636"/>
                        <a14:foregroundMark x1="29126" y1="64545" x2="70485" y2="63636"/>
                        <a14:foregroundMark x1="26990" y1="75273" x2="74951" y2="73818"/>
                        <a14:foregroundMark x1="26990" y1="88000" x2="74951" y2="86000"/>
                        <a14:foregroundMark x1="67379" y1="56545" x2="96699" y2="56000"/>
                        <a14:foregroundMark x1="77087" y1="33636" x2="86602" y2="38182"/>
                      </a14:backgroundRemoval>
                    </a14:imgEffect>
                  </a14:imgLayer>
                </a14:imgProps>
              </a:ext>
            </a:extLst>
          </a:blip>
          <a:srcRect/>
          <a:stretch>
            <a:fillRect/>
          </a:stretch>
        </p:blipFill>
        <p:spPr bwMode="auto">
          <a:xfrm>
            <a:off x="8010144" y="5671458"/>
            <a:ext cx="905256" cy="987552"/>
          </a:xfrm>
          <a:prstGeom prst="rect">
            <a:avLst/>
          </a:prstGeom>
          <a:noFill/>
        </p:spPr>
      </p:pic>
      <p:grpSp>
        <p:nvGrpSpPr>
          <p:cNvPr id="94" name="Group 93"/>
          <p:cNvGrpSpPr/>
          <p:nvPr/>
        </p:nvGrpSpPr>
        <p:grpSpPr>
          <a:xfrm>
            <a:off x="342900" y="3248094"/>
            <a:ext cx="8458200" cy="615415"/>
            <a:chOff x="331177" y="2099606"/>
            <a:chExt cx="8458200" cy="889964"/>
          </a:xfrm>
        </p:grpSpPr>
        <p:sp>
          <p:nvSpPr>
            <p:cNvPr id="77" name="Rectangle 76"/>
            <p:cNvSpPr/>
            <p:nvPr/>
          </p:nvSpPr>
          <p:spPr>
            <a:xfrm>
              <a:off x="331177" y="2514600"/>
              <a:ext cx="84582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a:off x="914400" y="2423160"/>
              <a:ext cx="0" cy="304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315200" y="2438400"/>
              <a:ext cx="0" cy="304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572000" y="2423160"/>
              <a:ext cx="0" cy="304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486400" y="2423160"/>
              <a:ext cx="0" cy="304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00800" y="2438400"/>
              <a:ext cx="0" cy="304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229600" y="2438400"/>
              <a:ext cx="0" cy="304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828800" y="2423160"/>
              <a:ext cx="0" cy="304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743200" y="2423160"/>
              <a:ext cx="0" cy="304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657600" y="2438400"/>
              <a:ext cx="0" cy="304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968953" y="2727960"/>
              <a:ext cx="521294" cy="261610"/>
            </a:xfrm>
            <a:prstGeom prst="rect">
              <a:avLst/>
            </a:prstGeom>
            <a:noFill/>
          </p:spPr>
          <p:txBody>
            <a:bodyPr wrap="square" rtlCol="0">
              <a:spAutoFit/>
            </a:bodyPr>
            <a:lstStyle/>
            <a:p>
              <a:pPr algn="ctr"/>
              <a:r>
                <a:rPr lang="en-US" sz="1100" b="1" dirty="0" smtClean="0">
                  <a:solidFill>
                    <a:schemeClr val="tx1">
                      <a:lumMod val="75000"/>
                      <a:lumOff val="25000"/>
                    </a:schemeClr>
                  </a:solidFill>
                </a:rPr>
                <a:t>2010</a:t>
              </a:r>
              <a:endParaRPr lang="en-US" sz="1100" b="1" dirty="0">
                <a:solidFill>
                  <a:schemeClr val="tx1">
                    <a:lumMod val="75000"/>
                    <a:lumOff val="25000"/>
                  </a:schemeClr>
                </a:solidFill>
              </a:endParaRPr>
            </a:p>
          </p:txBody>
        </p:sp>
        <p:sp>
          <p:nvSpPr>
            <p:cNvPr id="95" name="TextBox 94"/>
            <p:cNvSpPr txBox="1"/>
            <p:nvPr/>
          </p:nvSpPr>
          <p:spPr>
            <a:xfrm>
              <a:off x="4299630" y="2726680"/>
              <a:ext cx="521294" cy="261610"/>
            </a:xfrm>
            <a:prstGeom prst="rect">
              <a:avLst/>
            </a:prstGeom>
            <a:noFill/>
          </p:spPr>
          <p:txBody>
            <a:bodyPr wrap="square" rtlCol="0">
              <a:spAutoFit/>
            </a:bodyPr>
            <a:lstStyle/>
            <a:p>
              <a:pPr algn="ctr"/>
              <a:r>
                <a:rPr lang="en-US" sz="1100" b="1" dirty="0" smtClean="0">
                  <a:solidFill>
                    <a:schemeClr val="tx1">
                      <a:lumMod val="75000"/>
                      <a:lumOff val="25000"/>
                    </a:schemeClr>
                  </a:solidFill>
                </a:rPr>
                <a:t>1970</a:t>
              </a:r>
              <a:endParaRPr lang="en-US" sz="1100" b="1" dirty="0">
                <a:solidFill>
                  <a:schemeClr val="tx1">
                    <a:lumMod val="75000"/>
                    <a:lumOff val="25000"/>
                  </a:schemeClr>
                </a:solidFill>
              </a:endParaRPr>
            </a:p>
          </p:txBody>
        </p:sp>
        <p:sp>
          <p:nvSpPr>
            <p:cNvPr id="96" name="TextBox 95"/>
            <p:cNvSpPr txBox="1"/>
            <p:nvPr/>
          </p:nvSpPr>
          <p:spPr>
            <a:xfrm>
              <a:off x="5225753" y="2099606"/>
              <a:ext cx="521294" cy="261610"/>
            </a:xfrm>
            <a:prstGeom prst="rect">
              <a:avLst/>
            </a:prstGeom>
            <a:noFill/>
          </p:spPr>
          <p:txBody>
            <a:bodyPr wrap="square" rtlCol="0">
              <a:spAutoFit/>
            </a:bodyPr>
            <a:lstStyle/>
            <a:p>
              <a:pPr algn="ctr"/>
              <a:r>
                <a:rPr lang="en-US" sz="1100" b="1" dirty="0" smtClean="0">
                  <a:solidFill>
                    <a:schemeClr val="tx1">
                      <a:lumMod val="75000"/>
                      <a:lumOff val="25000"/>
                    </a:schemeClr>
                  </a:solidFill>
                </a:rPr>
                <a:t>1980</a:t>
              </a:r>
              <a:endParaRPr lang="en-US" sz="1100" b="1" dirty="0">
                <a:solidFill>
                  <a:schemeClr val="tx1">
                    <a:lumMod val="75000"/>
                    <a:lumOff val="25000"/>
                  </a:schemeClr>
                </a:solidFill>
              </a:endParaRPr>
            </a:p>
          </p:txBody>
        </p:sp>
        <p:sp>
          <p:nvSpPr>
            <p:cNvPr id="97" name="TextBox 96"/>
            <p:cNvSpPr txBox="1"/>
            <p:nvPr/>
          </p:nvSpPr>
          <p:spPr>
            <a:xfrm>
              <a:off x="6140153" y="2727960"/>
              <a:ext cx="521294" cy="261610"/>
            </a:xfrm>
            <a:prstGeom prst="rect">
              <a:avLst/>
            </a:prstGeom>
            <a:noFill/>
          </p:spPr>
          <p:txBody>
            <a:bodyPr wrap="square" rtlCol="0">
              <a:spAutoFit/>
            </a:bodyPr>
            <a:lstStyle/>
            <a:p>
              <a:pPr algn="ctr"/>
              <a:r>
                <a:rPr lang="en-US" sz="1100" b="1" dirty="0" smtClean="0">
                  <a:solidFill>
                    <a:schemeClr val="tx1">
                      <a:lumMod val="75000"/>
                      <a:lumOff val="25000"/>
                    </a:schemeClr>
                  </a:solidFill>
                </a:rPr>
                <a:t>1990</a:t>
              </a:r>
              <a:endParaRPr lang="en-US" sz="1100" b="1" dirty="0">
                <a:solidFill>
                  <a:schemeClr val="tx1">
                    <a:lumMod val="75000"/>
                    <a:lumOff val="25000"/>
                  </a:schemeClr>
                </a:solidFill>
              </a:endParaRPr>
            </a:p>
          </p:txBody>
        </p:sp>
        <p:sp>
          <p:nvSpPr>
            <p:cNvPr id="98" name="TextBox 97"/>
            <p:cNvSpPr txBox="1"/>
            <p:nvPr/>
          </p:nvSpPr>
          <p:spPr>
            <a:xfrm>
              <a:off x="7054553" y="2099606"/>
              <a:ext cx="521294" cy="261610"/>
            </a:xfrm>
            <a:prstGeom prst="rect">
              <a:avLst/>
            </a:prstGeom>
            <a:noFill/>
          </p:spPr>
          <p:txBody>
            <a:bodyPr wrap="square" rtlCol="0">
              <a:spAutoFit/>
            </a:bodyPr>
            <a:lstStyle/>
            <a:p>
              <a:pPr algn="ctr"/>
              <a:r>
                <a:rPr lang="en-US" sz="1100" b="1" dirty="0" smtClean="0">
                  <a:solidFill>
                    <a:schemeClr val="tx1">
                      <a:lumMod val="75000"/>
                      <a:lumOff val="25000"/>
                    </a:schemeClr>
                  </a:solidFill>
                </a:rPr>
                <a:t>2000</a:t>
              </a:r>
              <a:endParaRPr lang="en-US" sz="1100" b="1" dirty="0">
                <a:solidFill>
                  <a:schemeClr val="tx1">
                    <a:lumMod val="75000"/>
                    <a:lumOff val="25000"/>
                  </a:schemeClr>
                </a:solidFill>
              </a:endParaRPr>
            </a:p>
          </p:txBody>
        </p:sp>
        <p:sp>
          <p:nvSpPr>
            <p:cNvPr id="99" name="TextBox 98"/>
            <p:cNvSpPr txBox="1"/>
            <p:nvPr/>
          </p:nvSpPr>
          <p:spPr>
            <a:xfrm>
              <a:off x="653753" y="2726680"/>
              <a:ext cx="521294" cy="261610"/>
            </a:xfrm>
            <a:prstGeom prst="rect">
              <a:avLst/>
            </a:prstGeom>
            <a:noFill/>
          </p:spPr>
          <p:txBody>
            <a:bodyPr wrap="square" rtlCol="0">
              <a:spAutoFit/>
            </a:bodyPr>
            <a:lstStyle/>
            <a:p>
              <a:pPr algn="ctr"/>
              <a:r>
                <a:rPr lang="en-US" sz="1100" b="1" dirty="0" smtClean="0">
                  <a:solidFill>
                    <a:schemeClr val="tx1">
                      <a:lumMod val="75000"/>
                      <a:lumOff val="25000"/>
                    </a:schemeClr>
                  </a:solidFill>
                </a:rPr>
                <a:t>1930</a:t>
              </a:r>
              <a:endParaRPr lang="en-US" sz="1100" b="1" dirty="0">
                <a:solidFill>
                  <a:schemeClr val="tx1">
                    <a:lumMod val="75000"/>
                    <a:lumOff val="25000"/>
                  </a:schemeClr>
                </a:solidFill>
              </a:endParaRPr>
            </a:p>
          </p:txBody>
        </p:sp>
        <p:sp>
          <p:nvSpPr>
            <p:cNvPr id="100" name="TextBox 99"/>
            <p:cNvSpPr txBox="1"/>
            <p:nvPr/>
          </p:nvSpPr>
          <p:spPr>
            <a:xfrm>
              <a:off x="1568153" y="2099606"/>
              <a:ext cx="521294" cy="261610"/>
            </a:xfrm>
            <a:prstGeom prst="rect">
              <a:avLst/>
            </a:prstGeom>
            <a:noFill/>
          </p:spPr>
          <p:txBody>
            <a:bodyPr wrap="square" rtlCol="0">
              <a:spAutoFit/>
            </a:bodyPr>
            <a:lstStyle/>
            <a:p>
              <a:pPr algn="ctr"/>
              <a:r>
                <a:rPr lang="en-US" sz="1100" b="1" dirty="0" smtClean="0">
                  <a:solidFill>
                    <a:schemeClr val="tx1">
                      <a:lumMod val="75000"/>
                      <a:lumOff val="25000"/>
                    </a:schemeClr>
                  </a:solidFill>
                </a:rPr>
                <a:t>1940</a:t>
              </a:r>
              <a:endParaRPr lang="en-US" sz="1100" b="1" dirty="0">
                <a:solidFill>
                  <a:schemeClr val="tx1">
                    <a:lumMod val="75000"/>
                    <a:lumOff val="25000"/>
                  </a:schemeClr>
                </a:solidFill>
              </a:endParaRPr>
            </a:p>
          </p:txBody>
        </p:sp>
        <p:sp>
          <p:nvSpPr>
            <p:cNvPr id="101" name="TextBox 100"/>
            <p:cNvSpPr txBox="1"/>
            <p:nvPr/>
          </p:nvSpPr>
          <p:spPr>
            <a:xfrm>
              <a:off x="2482553" y="2727960"/>
              <a:ext cx="521294" cy="261610"/>
            </a:xfrm>
            <a:prstGeom prst="rect">
              <a:avLst/>
            </a:prstGeom>
            <a:noFill/>
          </p:spPr>
          <p:txBody>
            <a:bodyPr wrap="square" rtlCol="0">
              <a:spAutoFit/>
            </a:bodyPr>
            <a:lstStyle/>
            <a:p>
              <a:pPr algn="ctr"/>
              <a:r>
                <a:rPr lang="en-US" sz="1100" b="1" dirty="0" smtClean="0">
                  <a:solidFill>
                    <a:schemeClr val="tx1">
                      <a:lumMod val="75000"/>
                      <a:lumOff val="25000"/>
                    </a:schemeClr>
                  </a:solidFill>
                </a:rPr>
                <a:t>1950</a:t>
              </a:r>
              <a:endParaRPr lang="en-US" sz="1100" b="1" dirty="0">
                <a:solidFill>
                  <a:schemeClr val="tx1">
                    <a:lumMod val="75000"/>
                    <a:lumOff val="25000"/>
                  </a:schemeClr>
                </a:solidFill>
              </a:endParaRPr>
            </a:p>
          </p:txBody>
        </p:sp>
        <p:sp>
          <p:nvSpPr>
            <p:cNvPr id="102" name="TextBox 101"/>
            <p:cNvSpPr txBox="1"/>
            <p:nvPr/>
          </p:nvSpPr>
          <p:spPr>
            <a:xfrm>
              <a:off x="3396953" y="2099606"/>
              <a:ext cx="521294" cy="261610"/>
            </a:xfrm>
            <a:prstGeom prst="rect">
              <a:avLst/>
            </a:prstGeom>
            <a:noFill/>
          </p:spPr>
          <p:txBody>
            <a:bodyPr wrap="square" rtlCol="0">
              <a:spAutoFit/>
            </a:bodyPr>
            <a:lstStyle/>
            <a:p>
              <a:pPr algn="ctr"/>
              <a:r>
                <a:rPr lang="en-US" sz="1100" b="1" dirty="0" smtClean="0">
                  <a:solidFill>
                    <a:schemeClr val="tx1">
                      <a:lumMod val="75000"/>
                      <a:lumOff val="25000"/>
                    </a:schemeClr>
                  </a:solidFill>
                </a:rPr>
                <a:t>1960</a:t>
              </a:r>
              <a:endParaRPr lang="en-US" sz="1100" b="1" dirty="0">
                <a:solidFill>
                  <a:schemeClr val="tx1">
                    <a:lumMod val="75000"/>
                    <a:lumOff val="25000"/>
                  </a:schemeClr>
                </a:solidFill>
              </a:endParaRPr>
            </a:p>
          </p:txBody>
        </p:sp>
      </p:grpSp>
      <p:sp>
        <p:nvSpPr>
          <p:cNvPr id="84" name="TextBox 83"/>
          <p:cNvSpPr txBox="1"/>
          <p:nvPr/>
        </p:nvSpPr>
        <p:spPr>
          <a:xfrm>
            <a:off x="6280064" y="3895463"/>
            <a:ext cx="2101936" cy="661720"/>
          </a:xfrm>
          <a:prstGeom prst="rect">
            <a:avLst/>
          </a:prstGeom>
          <a:noFill/>
        </p:spPr>
        <p:txBody>
          <a:bodyPr wrap="square" rtlCol="0">
            <a:spAutoFit/>
          </a:bodyPr>
          <a:lstStyle/>
          <a:p>
            <a:pPr algn="ctr"/>
            <a:r>
              <a:rPr lang="en-US" sz="1300" b="1" dirty="0" smtClean="0">
                <a:solidFill>
                  <a:schemeClr val="accent2"/>
                </a:solidFill>
              </a:rPr>
              <a:t>1991 </a:t>
            </a:r>
          </a:p>
          <a:p>
            <a:pPr algn="ctr"/>
            <a:r>
              <a:rPr lang="en-US" sz="1200" dirty="0" smtClean="0"/>
              <a:t>State Water Project approved by SB County Voters</a:t>
            </a:r>
            <a:endParaRPr lang="en-US" sz="1200" dirty="0"/>
          </a:p>
        </p:txBody>
      </p:sp>
      <p:sp>
        <p:nvSpPr>
          <p:cNvPr id="104" name="TextBox 103"/>
          <p:cNvSpPr txBox="1"/>
          <p:nvPr/>
        </p:nvSpPr>
        <p:spPr>
          <a:xfrm>
            <a:off x="1817238" y="1215452"/>
            <a:ext cx="1840523" cy="477054"/>
          </a:xfrm>
          <a:prstGeom prst="rect">
            <a:avLst/>
          </a:prstGeom>
          <a:noFill/>
        </p:spPr>
        <p:txBody>
          <a:bodyPr wrap="square" rtlCol="0">
            <a:spAutoFit/>
          </a:bodyPr>
          <a:lstStyle/>
          <a:p>
            <a:pPr algn="ctr"/>
            <a:r>
              <a:rPr lang="en-US" sz="1300" b="1" dirty="0" smtClean="0">
                <a:solidFill>
                  <a:schemeClr val="accent2"/>
                </a:solidFill>
              </a:rPr>
              <a:t>1950s</a:t>
            </a:r>
            <a:r>
              <a:rPr lang="en-US" sz="1200" b="1" dirty="0" smtClean="0">
                <a:solidFill>
                  <a:schemeClr val="accent2"/>
                </a:solidFill>
              </a:rPr>
              <a:t> </a:t>
            </a:r>
          </a:p>
          <a:p>
            <a:pPr algn="ctr"/>
            <a:r>
              <a:rPr lang="en-US" sz="1200" dirty="0" smtClean="0"/>
              <a:t>Tecolote Tunnel</a:t>
            </a:r>
            <a:endParaRPr lang="en-US" sz="1200" dirty="0"/>
          </a:p>
        </p:txBody>
      </p:sp>
      <p:sp>
        <p:nvSpPr>
          <p:cNvPr id="105" name="TextBox 104"/>
          <p:cNvSpPr txBox="1"/>
          <p:nvPr/>
        </p:nvSpPr>
        <p:spPr>
          <a:xfrm>
            <a:off x="805770" y="3896705"/>
            <a:ext cx="1840523" cy="646331"/>
          </a:xfrm>
          <a:prstGeom prst="rect">
            <a:avLst/>
          </a:prstGeom>
          <a:noFill/>
        </p:spPr>
        <p:txBody>
          <a:bodyPr wrap="square" rtlCol="0">
            <a:spAutoFit/>
          </a:bodyPr>
          <a:lstStyle/>
          <a:p>
            <a:pPr algn="ctr"/>
            <a:r>
              <a:rPr lang="en-US" sz="1200" b="1" dirty="0" smtClean="0">
                <a:solidFill>
                  <a:schemeClr val="accent2"/>
                </a:solidFill>
              </a:rPr>
              <a:t>1949</a:t>
            </a:r>
          </a:p>
          <a:p>
            <a:pPr algn="ctr"/>
            <a:r>
              <a:rPr lang="en-US" sz="1200" dirty="0" smtClean="0"/>
              <a:t>Voter approval of </a:t>
            </a:r>
            <a:r>
              <a:rPr lang="en-US" sz="1200" dirty="0" err="1" smtClean="0"/>
              <a:t>Cachuma</a:t>
            </a:r>
            <a:r>
              <a:rPr lang="en-US" sz="1200" dirty="0" smtClean="0"/>
              <a:t> Project</a:t>
            </a:r>
            <a:endParaRPr lang="en-US" sz="1200" dirty="0"/>
          </a:p>
        </p:txBody>
      </p:sp>
      <p:sp>
        <p:nvSpPr>
          <p:cNvPr id="106" name="TextBox 105"/>
          <p:cNvSpPr txBox="1"/>
          <p:nvPr/>
        </p:nvSpPr>
        <p:spPr>
          <a:xfrm>
            <a:off x="4097594" y="2796148"/>
            <a:ext cx="1840523" cy="477054"/>
          </a:xfrm>
          <a:prstGeom prst="rect">
            <a:avLst/>
          </a:prstGeom>
          <a:noFill/>
        </p:spPr>
        <p:txBody>
          <a:bodyPr wrap="square" rtlCol="0">
            <a:spAutoFit/>
          </a:bodyPr>
          <a:lstStyle/>
          <a:p>
            <a:pPr algn="ctr"/>
            <a:r>
              <a:rPr lang="en-US" sz="1300" b="1" dirty="0" smtClean="0">
                <a:solidFill>
                  <a:schemeClr val="accent2"/>
                </a:solidFill>
              </a:rPr>
              <a:t>1970’s </a:t>
            </a:r>
          </a:p>
          <a:p>
            <a:pPr algn="ctr"/>
            <a:r>
              <a:rPr lang="en-US" sz="1200" b="1" dirty="0" smtClean="0"/>
              <a:t>Drought</a:t>
            </a:r>
          </a:p>
        </p:txBody>
      </p:sp>
      <p:sp>
        <p:nvSpPr>
          <p:cNvPr id="107" name="TextBox 106"/>
          <p:cNvSpPr txBox="1"/>
          <p:nvPr/>
        </p:nvSpPr>
        <p:spPr>
          <a:xfrm>
            <a:off x="5406409" y="2786429"/>
            <a:ext cx="1840523" cy="477054"/>
          </a:xfrm>
          <a:prstGeom prst="rect">
            <a:avLst/>
          </a:prstGeom>
          <a:noFill/>
        </p:spPr>
        <p:txBody>
          <a:bodyPr wrap="square" rtlCol="0">
            <a:spAutoFit/>
          </a:bodyPr>
          <a:lstStyle/>
          <a:p>
            <a:pPr algn="ctr"/>
            <a:r>
              <a:rPr lang="en-US" sz="1300" b="1" dirty="0" smtClean="0">
                <a:solidFill>
                  <a:schemeClr val="accent2"/>
                </a:solidFill>
              </a:rPr>
              <a:t>1987-92 </a:t>
            </a:r>
          </a:p>
          <a:p>
            <a:pPr algn="ctr"/>
            <a:r>
              <a:rPr lang="en-US" sz="1200" b="1" dirty="0" smtClean="0"/>
              <a:t>Drought</a:t>
            </a:r>
          </a:p>
        </p:txBody>
      </p:sp>
      <p:sp>
        <p:nvSpPr>
          <p:cNvPr id="109" name="TextBox 108"/>
          <p:cNvSpPr txBox="1"/>
          <p:nvPr/>
        </p:nvSpPr>
        <p:spPr>
          <a:xfrm>
            <a:off x="3079698" y="3889011"/>
            <a:ext cx="1840523" cy="661720"/>
          </a:xfrm>
          <a:prstGeom prst="rect">
            <a:avLst/>
          </a:prstGeom>
          <a:noFill/>
        </p:spPr>
        <p:txBody>
          <a:bodyPr wrap="square" rtlCol="0">
            <a:spAutoFit/>
          </a:bodyPr>
          <a:lstStyle/>
          <a:p>
            <a:pPr algn="ctr"/>
            <a:r>
              <a:rPr lang="en-US" sz="1300" b="1" dirty="0" smtClean="0">
                <a:solidFill>
                  <a:schemeClr val="accent2"/>
                </a:solidFill>
              </a:rPr>
              <a:t>1950s &amp; 60s</a:t>
            </a:r>
          </a:p>
          <a:p>
            <a:pPr algn="ctr"/>
            <a:r>
              <a:rPr lang="en-US" sz="1200" dirty="0" smtClean="0"/>
              <a:t> Vast infrastructure expansion</a:t>
            </a:r>
            <a:endParaRPr lang="en-US" sz="1200" dirty="0"/>
          </a:p>
        </p:txBody>
      </p:sp>
      <p:pic>
        <p:nvPicPr>
          <p:cNvPr id="8195" name="Picture 3" descr="http://ts4.mm.bing.net/th?id=HN.608031399350373763&amp;w=177&amp;h=177&amp;c=7&amp;rs=1&amp;pid=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8069" y="4544748"/>
            <a:ext cx="1685925" cy="168592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2647" y="1722865"/>
            <a:ext cx="3081859" cy="97021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819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000" y="1722865"/>
            <a:ext cx="2878100" cy="1403567"/>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819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0707" y="4559160"/>
            <a:ext cx="3045213" cy="146064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4536584"/>
            <a:ext cx="2085615" cy="1348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795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26450</TotalTime>
  <Words>1942</Words>
  <Application>Microsoft Office PowerPoint</Application>
  <PresentationFormat>On-screen Show (4:3)</PresentationFormat>
  <Paragraphs>279</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Goleta Water District  Conservation is Critical</vt:lpstr>
      <vt:lpstr>Goleta Water District</vt:lpstr>
      <vt:lpstr>Goleta Water District</vt:lpstr>
      <vt:lpstr>Historic Water Uses in the Goleta Valley</vt:lpstr>
      <vt:lpstr>Normal Water Supply Sources*</vt:lpstr>
      <vt:lpstr>Diverse Supply Portfolio</vt:lpstr>
      <vt:lpstr>2014 Water Supply Overview</vt:lpstr>
      <vt:lpstr>Communication Context:  A History of Drought  </vt:lpstr>
      <vt:lpstr>History of GWD Water Supplies</vt:lpstr>
      <vt:lpstr>PowerPoint Presentation</vt:lpstr>
      <vt:lpstr>PowerPoint Presentation</vt:lpstr>
      <vt:lpstr>A New Paradigm of Critical Supply Challenges</vt:lpstr>
      <vt:lpstr>2014 Drought Overview</vt:lpstr>
      <vt:lpstr>Stage II Water Shortage</vt:lpstr>
      <vt:lpstr>    Stage II Demand Reduction Strategy</vt:lpstr>
      <vt:lpstr>PowerPoint Presentation</vt:lpstr>
      <vt:lpstr>PowerPoint Presentation</vt:lpstr>
      <vt:lpstr>Helping Customers Save Water  </vt:lpstr>
      <vt:lpstr>Single Family Residential Water Use</vt:lpstr>
      <vt:lpstr>Landscape Irrigation Conservation</vt:lpstr>
      <vt:lpstr>Outdoor Conservation</vt:lpstr>
      <vt:lpstr>Smart Landscape Rebate Program</vt:lpstr>
      <vt:lpstr>District Demonstration Gardens</vt:lpstr>
      <vt:lpstr>Graywater</vt:lpstr>
      <vt:lpstr>Indoor Conservation</vt:lpstr>
      <vt:lpstr>Water Saving Devices Distribution Program</vt:lpstr>
      <vt:lpstr>Toilet Leaks</vt:lpstr>
      <vt:lpstr>PowerPoint Presentation</vt:lpstr>
      <vt:lpstr>Recycled Water Hauling Program</vt:lpstr>
      <vt:lpstr>Potential Rebate Programs and Incentives</vt:lpstr>
      <vt:lpstr>Ten Simple Actions to Save Water</vt:lpstr>
      <vt:lpstr>More Information Online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Brooke Welch</dc:creator>
  <cp:lastModifiedBy>Jewel Snavely</cp:lastModifiedBy>
  <cp:revision>1093</cp:revision>
  <cp:lastPrinted>2014-08-15T00:12:50Z</cp:lastPrinted>
  <dcterms:created xsi:type="dcterms:W3CDTF">2012-01-27T18:03:28Z</dcterms:created>
  <dcterms:modified xsi:type="dcterms:W3CDTF">2014-11-17T22:06:35Z</dcterms:modified>
</cp:coreProperties>
</file>