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0" r:id="rId2"/>
    <p:sldId id="275" r:id="rId3"/>
    <p:sldId id="298" r:id="rId4"/>
    <p:sldId id="277" r:id="rId5"/>
    <p:sldId id="264" r:id="rId6"/>
    <p:sldId id="259" r:id="rId7"/>
    <p:sldId id="292" r:id="rId8"/>
    <p:sldId id="293" r:id="rId9"/>
    <p:sldId id="294" r:id="rId10"/>
    <p:sldId id="295" r:id="rId11"/>
    <p:sldId id="296" r:id="rId12"/>
    <p:sldId id="297" r:id="rId13"/>
    <p:sldId id="262" r:id="rId14"/>
    <p:sldId id="278" r:id="rId15"/>
    <p:sldId id="290" r:id="rId16"/>
    <p:sldId id="288" r:id="rId17"/>
    <p:sldId id="266" r:id="rId18"/>
    <p:sldId id="271" r:id="rId19"/>
    <p:sldId id="281" r:id="rId20"/>
    <p:sldId id="299" r:id="rId21"/>
    <p:sldId id="272" r:id="rId22"/>
    <p:sldId id="261" r:id="rId23"/>
    <p:sldId id="29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8" autoAdjust="0"/>
  </p:normalViewPr>
  <p:slideViewPr>
    <p:cSldViewPr snapToGrid="0" snapToObjects="1">
      <p:cViewPr>
        <p:scale>
          <a:sx n="90" d="100"/>
          <a:sy n="90" d="100"/>
        </p:scale>
        <p:origin x="-780" y="-2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Lbls>
            <c:showLegendKey val="0"/>
            <c:showVal val="1"/>
            <c:showCatName val="0"/>
            <c:showSerName val="0"/>
            <c:showPercent val="0"/>
            <c:showBubbleSize val="0"/>
            <c:showLeaderLines val="1"/>
          </c:dLbls>
          <c:cat>
            <c:strRef>
              <c:f>Sheet1!$A$2:$A$5</c:f>
              <c:strCache>
                <c:ptCount val="4"/>
                <c:pt idx="0">
                  <c:v>Irrigation</c:v>
                </c:pt>
                <c:pt idx="1">
                  <c:v>Academic/ Research</c:v>
                </c:pt>
                <c:pt idx="2">
                  <c:v>Housing &amp; Dining Commons</c:v>
                </c:pt>
                <c:pt idx="3">
                  <c:v>Industrial</c:v>
                </c:pt>
              </c:strCache>
            </c:strRef>
          </c:cat>
          <c:val>
            <c:numRef>
              <c:f>Sheet1!$B$2:$B$5</c:f>
              <c:numCache>
                <c:formatCode>0%</c:formatCode>
                <c:ptCount val="4"/>
                <c:pt idx="0">
                  <c:v>1.0000000000000004E-2</c:v>
                </c:pt>
                <c:pt idx="1">
                  <c:v>0.4200000000000001</c:v>
                </c:pt>
                <c:pt idx="2">
                  <c:v>0.4300000000000001</c:v>
                </c:pt>
                <c:pt idx="3">
                  <c:v>0.14000000000000001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4925"/>
          </c:spPr>
          <c:marker>
            <c:symbol val="none"/>
          </c:marker>
          <c:dLbls>
            <c:dLbl>
              <c:idx val="17"/>
              <c:layout>
                <c:manualLayout>
                  <c:x val="-2.1828103683492511E-2"/>
                  <c:y val="3.9800995024875656E-2"/>
                </c:manualLayout>
              </c:layout>
              <c:tx>
                <c:rich>
                  <a:bodyPr/>
                  <a:lstStyle/>
                  <a:p>
                    <a:r>
                      <a:rPr lang="en-US" sz="1400" b="1">
                        <a:solidFill>
                          <a:schemeClr val="tx2"/>
                        </a:solidFill>
                      </a:rPr>
                      <a:t>488</a:t>
                    </a:r>
                  </a:p>
                </c:rich>
              </c:tx>
              <c:showLegendKey val="0"/>
              <c:showVal val="1"/>
              <c:showCatName val="0"/>
              <c:showSerName val="0"/>
              <c:showPercent val="0"/>
              <c:showBubbleSize val="0"/>
            </c:dLbl>
            <c:numFmt formatCode="#,##0" sourceLinked="0"/>
            <c:txPr>
              <a:bodyPr/>
              <a:lstStyle/>
              <a:p>
                <a:pPr>
                  <a:defRPr sz="1400"/>
                </a:pPr>
                <a:endParaRPr lang="en-US"/>
              </a:p>
            </c:txPr>
            <c:showLegendKey val="0"/>
            <c:showVal val="0"/>
            <c:showCatName val="0"/>
            <c:showSerName val="0"/>
            <c:showPercent val="0"/>
            <c:showBubbleSize val="0"/>
          </c:dLbls>
          <c:cat>
            <c:strRef>
              <c:f>Sheet1!$A$2:$A$19</c:f>
              <c:strCache>
                <c:ptCount val="18"/>
                <c:pt idx="0">
                  <c:v>1996-1997</c:v>
                </c:pt>
                <c:pt idx="1">
                  <c:v>1997-1998</c:v>
                </c:pt>
                <c:pt idx="2">
                  <c:v>1998-1999</c:v>
                </c:pt>
                <c:pt idx="3">
                  <c:v>1999-2000</c:v>
                </c:pt>
                <c:pt idx="4">
                  <c:v>2000-2001</c:v>
                </c:pt>
                <c:pt idx="5">
                  <c:v>2001-2002</c:v>
                </c:pt>
                <c:pt idx="6">
                  <c:v>2002-2003</c:v>
                </c:pt>
                <c:pt idx="7">
                  <c:v>2003-2004</c:v>
                </c:pt>
                <c:pt idx="8">
                  <c:v>2004-2005</c:v>
                </c:pt>
                <c:pt idx="9">
                  <c:v>2005-2006</c:v>
                </c:pt>
                <c:pt idx="10">
                  <c:v>2006-2007</c:v>
                </c:pt>
                <c:pt idx="11">
                  <c:v>2007-2008</c:v>
                </c:pt>
                <c:pt idx="12">
                  <c:v>2008-2009</c:v>
                </c:pt>
                <c:pt idx="13">
                  <c:v>2009-2010</c:v>
                </c:pt>
                <c:pt idx="14">
                  <c:v>2010-2011</c:v>
                </c:pt>
                <c:pt idx="15">
                  <c:v>2011-2012</c:v>
                </c:pt>
                <c:pt idx="16">
                  <c:v>2012-2013</c:v>
                </c:pt>
                <c:pt idx="17">
                  <c:v>2013-2014</c:v>
                </c:pt>
              </c:strCache>
            </c:strRef>
          </c:cat>
          <c:val>
            <c:numRef>
              <c:f>Sheet1!$E$2:$E$19</c:f>
              <c:numCache>
                <c:formatCode>General</c:formatCode>
                <c:ptCount val="18"/>
                <c:pt idx="0">
                  <c:v>952.45498850574711</c:v>
                </c:pt>
                <c:pt idx="1">
                  <c:v>867.96781609195375</c:v>
                </c:pt>
                <c:pt idx="2">
                  <c:v>878.23908045977021</c:v>
                </c:pt>
                <c:pt idx="3">
                  <c:v>698.42068965517251</c:v>
                </c:pt>
                <c:pt idx="4">
                  <c:v>723.65402298850563</c:v>
                </c:pt>
                <c:pt idx="5">
                  <c:v>702.36091954022982</c:v>
                </c:pt>
                <c:pt idx="6">
                  <c:v>726.48045977011509</c:v>
                </c:pt>
                <c:pt idx="7">
                  <c:v>708.12643678160919</c:v>
                </c:pt>
                <c:pt idx="8">
                  <c:v>768.0459770114943</c:v>
                </c:pt>
                <c:pt idx="9">
                  <c:v>634.77011494252872</c:v>
                </c:pt>
                <c:pt idx="10">
                  <c:v>710.57701149425282</c:v>
                </c:pt>
                <c:pt idx="11">
                  <c:v>688.12183908045961</c:v>
                </c:pt>
                <c:pt idx="12">
                  <c:v>691.7356321839078</c:v>
                </c:pt>
                <c:pt idx="13">
                  <c:v>671.94712643678145</c:v>
                </c:pt>
                <c:pt idx="14">
                  <c:v>651.06206896551726</c:v>
                </c:pt>
                <c:pt idx="15">
                  <c:v>686.28505747126451</c:v>
                </c:pt>
                <c:pt idx="16">
                  <c:v>617.43448275862079</c:v>
                </c:pt>
                <c:pt idx="17">
                  <c:v>487.83218390804592</c:v>
                </c:pt>
              </c:numCache>
            </c:numRef>
          </c:val>
          <c:smooth val="0"/>
        </c:ser>
        <c:dLbls>
          <c:showLegendKey val="0"/>
          <c:showVal val="0"/>
          <c:showCatName val="0"/>
          <c:showSerName val="0"/>
          <c:showPercent val="0"/>
          <c:showBubbleSize val="0"/>
        </c:dLbls>
        <c:marker val="1"/>
        <c:smooth val="0"/>
        <c:axId val="91736704"/>
        <c:axId val="91747072"/>
      </c:lineChart>
      <c:catAx>
        <c:axId val="91736704"/>
        <c:scaling>
          <c:orientation val="minMax"/>
        </c:scaling>
        <c:delete val="0"/>
        <c:axPos val="b"/>
        <c:title>
          <c:tx>
            <c:rich>
              <a:bodyPr/>
              <a:lstStyle/>
              <a:p>
                <a:pPr>
                  <a:defRPr sz="1300"/>
                </a:pPr>
                <a:r>
                  <a:rPr lang="en-US" sz="1300"/>
                  <a:t>Fiscal Year</a:t>
                </a:r>
              </a:p>
            </c:rich>
          </c:tx>
          <c:overlay val="0"/>
        </c:title>
        <c:majorTickMark val="none"/>
        <c:minorTickMark val="none"/>
        <c:tickLblPos val="nextTo"/>
        <c:txPr>
          <a:bodyPr/>
          <a:lstStyle/>
          <a:p>
            <a:pPr>
              <a:defRPr sz="1200"/>
            </a:pPr>
            <a:endParaRPr lang="en-US"/>
          </a:p>
        </c:txPr>
        <c:crossAx val="91747072"/>
        <c:crosses val="autoZero"/>
        <c:auto val="1"/>
        <c:lblAlgn val="ctr"/>
        <c:lblOffset val="100"/>
        <c:noMultiLvlLbl val="0"/>
      </c:catAx>
      <c:valAx>
        <c:axId val="91747072"/>
        <c:scaling>
          <c:orientation val="minMax"/>
          <c:max val="1000"/>
          <c:min val="200"/>
        </c:scaling>
        <c:delete val="0"/>
        <c:axPos val="l"/>
        <c:majorGridlines/>
        <c:title>
          <c:tx>
            <c:rich>
              <a:bodyPr/>
              <a:lstStyle/>
              <a:p>
                <a:pPr>
                  <a:defRPr sz="1300"/>
                </a:pPr>
                <a:r>
                  <a:rPr lang="en-US" sz="1300"/>
                  <a:t>Water Use (acre-foot)</a:t>
                </a:r>
              </a:p>
            </c:rich>
          </c:tx>
          <c:overlay val="0"/>
        </c:title>
        <c:numFmt formatCode="General" sourceLinked="1"/>
        <c:majorTickMark val="none"/>
        <c:minorTickMark val="none"/>
        <c:tickLblPos val="nextTo"/>
        <c:txPr>
          <a:bodyPr/>
          <a:lstStyle/>
          <a:p>
            <a:pPr>
              <a:defRPr sz="1200"/>
            </a:pPr>
            <a:endParaRPr lang="en-US"/>
          </a:p>
        </c:txPr>
        <c:crossAx val="917367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4925"/>
          </c:spPr>
          <c:marker>
            <c:symbol val="none"/>
          </c:marker>
          <c:dLbls>
            <c:dLbl>
              <c:idx val="17"/>
              <c:layout>
                <c:manualLayout>
                  <c:x val="-2.2535211267605652E-2"/>
                  <c:y val="5.128205128205128E-2"/>
                </c:manualLayout>
              </c:layout>
              <c:spPr/>
              <c:txPr>
                <a:bodyPr/>
                <a:lstStyle/>
                <a:p>
                  <a:pPr>
                    <a:defRPr sz="1400" b="1">
                      <a:solidFill>
                        <a:schemeClr val="tx2"/>
                      </a:solidFill>
                    </a:defRPr>
                  </a:pPr>
                  <a:endParaRPr lang="en-US"/>
                </a:p>
              </c:txPr>
              <c:showLegendKey val="0"/>
              <c:showVal val="1"/>
              <c:showCatName val="0"/>
              <c:showSerName val="0"/>
              <c:showPercent val="0"/>
              <c:showBubbleSize val="0"/>
            </c:dLbl>
            <c:txPr>
              <a:bodyPr/>
              <a:lstStyle/>
              <a:p>
                <a:pPr>
                  <a:defRPr sz="1400"/>
                </a:pPr>
                <a:endParaRPr lang="en-US"/>
              </a:p>
            </c:txPr>
            <c:showLegendKey val="0"/>
            <c:showVal val="0"/>
            <c:showCatName val="0"/>
            <c:showSerName val="0"/>
            <c:showPercent val="0"/>
            <c:showBubbleSize val="0"/>
          </c:dLbls>
          <c:cat>
            <c:strRef>
              <c:f>Sheet1!$A$2:$A$19</c:f>
              <c:strCache>
                <c:ptCount val="18"/>
                <c:pt idx="0">
                  <c:v>1996-1997</c:v>
                </c:pt>
                <c:pt idx="1">
                  <c:v>1997-1998</c:v>
                </c:pt>
                <c:pt idx="2">
                  <c:v>1998-1999</c:v>
                </c:pt>
                <c:pt idx="3">
                  <c:v>1999-2000</c:v>
                </c:pt>
                <c:pt idx="4">
                  <c:v>2000-2001</c:v>
                </c:pt>
                <c:pt idx="5">
                  <c:v>2001-2002</c:v>
                </c:pt>
                <c:pt idx="6">
                  <c:v>2002-2003</c:v>
                </c:pt>
                <c:pt idx="7">
                  <c:v>2003-2004</c:v>
                </c:pt>
                <c:pt idx="8">
                  <c:v>2004-2005</c:v>
                </c:pt>
                <c:pt idx="9">
                  <c:v>2005-2006</c:v>
                </c:pt>
                <c:pt idx="10">
                  <c:v>2006-2007</c:v>
                </c:pt>
                <c:pt idx="11">
                  <c:v>2007-2008</c:v>
                </c:pt>
                <c:pt idx="12">
                  <c:v>2008-2009</c:v>
                </c:pt>
                <c:pt idx="13">
                  <c:v>2009-2010</c:v>
                </c:pt>
                <c:pt idx="14">
                  <c:v>2010-2011</c:v>
                </c:pt>
                <c:pt idx="15">
                  <c:v>2011-2012</c:v>
                </c:pt>
                <c:pt idx="16">
                  <c:v>2012-2013</c:v>
                </c:pt>
                <c:pt idx="17">
                  <c:v>2013-2014</c:v>
                </c:pt>
              </c:strCache>
            </c:strRef>
          </c:cat>
          <c:val>
            <c:numRef>
              <c:f>Sheet1!$H$2:$H$19</c:f>
              <c:numCache>
                <c:formatCode>0</c:formatCode>
                <c:ptCount val="18"/>
                <c:pt idx="0">
                  <c:v>47.636857375448507</c:v>
                </c:pt>
                <c:pt idx="1">
                  <c:v>42.815552668363992</c:v>
                </c:pt>
                <c:pt idx="2">
                  <c:v>42.480736782505353</c:v>
                </c:pt>
                <c:pt idx="3">
                  <c:v>32.852416074080871</c:v>
                </c:pt>
                <c:pt idx="4">
                  <c:v>33.805686044682048</c:v>
                </c:pt>
                <c:pt idx="5">
                  <c:v>32.624634609792807</c:v>
                </c:pt>
                <c:pt idx="6">
                  <c:v>33.391808646889487</c:v>
                </c:pt>
                <c:pt idx="7">
                  <c:v>32.052429506582236</c:v>
                </c:pt>
                <c:pt idx="8">
                  <c:v>33.647359321463426</c:v>
                </c:pt>
                <c:pt idx="9">
                  <c:v>27.890904960267896</c:v>
                </c:pt>
                <c:pt idx="10">
                  <c:v>30.825233482222306</c:v>
                </c:pt>
                <c:pt idx="11">
                  <c:v>29.458356403295568</c:v>
                </c:pt>
                <c:pt idx="12">
                  <c:v>28.384977416112758</c:v>
                </c:pt>
                <c:pt idx="13">
                  <c:v>26.78397070945503</c:v>
                </c:pt>
                <c:pt idx="14">
                  <c:v>26.768941898678282</c:v>
                </c:pt>
                <c:pt idx="15">
                  <c:v>28.684142312647307</c:v>
                </c:pt>
                <c:pt idx="16">
                  <c:v>25.787103081517948</c:v>
                </c:pt>
                <c:pt idx="17">
                  <c:v>20.364732860547988</c:v>
                </c:pt>
              </c:numCache>
            </c:numRef>
          </c:val>
          <c:smooth val="0"/>
        </c:ser>
        <c:dLbls>
          <c:showLegendKey val="0"/>
          <c:showVal val="0"/>
          <c:showCatName val="0"/>
          <c:showSerName val="0"/>
          <c:showPercent val="0"/>
          <c:showBubbleSize val="0"/>
        </c:dLbls>
        <c:marker val="1"/>
        <c:smooth val="0"/>
        <c:axId val="93818880"/>
        <c:axId val="93820800"/>
      </c:lineChart>
      <c:catAx>
        <c:axId val="93818880"/>
        <c:scaling>
          <c:orientation val="minMax"/>
        </c:scaling>
        <c:delete val="0"/>
        <c:axPos val="b"/>
        <c:title>
          <c:tx>
            <c:rich>
              <a:bodyPr/>
              <a:lstStyle/>
              <a:p>
                <a:pPr>
                  <a:defRPr sz="1300"/>
                </a:pPr>
                <a:r>
                  <a:rPr lang="en-US" sz="1300"/>
                  <a:t>Fiscal Year</a:t>
                </a:r>
              </a:p>
            </c:rich>
          </c:tx>
          <c:overlay val="0"/>
        </c:title>
        <c:majorTickMark val="out"/>
        <c:minorTickMark val="none"/>
        <c:tickLblPos val="nextTo"/>
        <c:txPr>
          <a:bodyPr/>
          <a:lstStyle/>
          <a:p>
            <a:pPr>
              <a:defRPr sz="1200"/>
            </a:pPr>
            <a:endParaRPr lang="en-US"/>
          </a:p>
        </c:txPr>
        <c:crossAx val="93820800"/>
        <c:crosses val="autoZero"/>
        <c:auto val="1"/>
        <c:lblAlgn val="ctr"/>
        <c:lblOffset val="100"/>
        <c:noMultiLvlLbl val="0"/>
      </c:catAx>
      <c:valAx>
        <c:axId val="93820800"/>
        <c:scaling>
          <c:orientation val="minMax"/>
        </c:scaling>
        <c:delete val="0"/>
        <c:axPos val="l"/>
        <c:majorGridlines/>
        <c:title>
          <c:tx>
            <c:rich>
              <a:bodyPr rot="-5400000" vert="horz"/>
              <a:lstStyle/>
              <a:p>
                <a:pPr>
                  <a:defRPr sz="1300"/>
                </a:pPr>
                <a:r>
                  <a:rPr lang="en-US" sz="1300"/>
                  <a:t>Gallons/ WCU/ Day</a:t>
                </a:r>
              </a:p>
            </c:rich>
          </c:tx>
          <c:overlay val="0"/>
        </c:title>
        <c:numFmt formatCode="0" sourceLinked="1"/>
        <c:majorTickMark val="out"/>
        <c:minorTickMark val="none"/>
        <c:tickLblPos val="nextTo"/>
        <c:txPr>
          <a:bodyPr/>
          <a:lstStyle/>
          <a:p>
            <a:pPr>
              <a:defRPr sz="1200"/>
            </a:pPr>
            <a:endParaRPr lang="en-US"/>
          </a:p>
        </c:txPr>
        <c:crossAx val="9381888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9D3D4-76D0-4690-AF49-4F26183C035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D4356003-7011-422E-9CBA-4211D593B440}">
      <dgm:prSet phldrT="[Text]" custT="1"/>
      <dgm:spPr/>
      <dgm:t>
        <a:bodyPr anchor="t"/>
        <a:lstStyle/>
        <a:p>
          <a:r>
            <a:rPr lang="en-US" sz="4100" b="1" dirty="0" smtClean="0"/>
            <a:t>Reduce</a:t>
          </a:r>
        </a:p>
        <a:p>
          <a:r>
            <a:rPr lang="en-US" sz="2600" dirty="0" smtClean="0"/>
            <a:t>Conservation</a:t>
          </a:r>
        </a:p>
        <a:p>
          <a:r>
            <a:rPr lang="en-US" sz="2600" dirty="0" smtClean="0"/>
            <a:t>Efficiency</a:t>
          </a:r>
          <a:endParaRPr lang="en-US" sz="2600" dirty="0"/>
        </a:p>
      </dgm:t>
    </dgm:pt>
    <dgm:pt modelId="{2A6302F9-D203-44F0-A739-FEA25FF7DA19}" type="parTrans" cxnId="{EEA41D2D-E5B5-40F1-922E-56679B51FD7E}">
      <dgm:prSet/>
      <dgm:spPr/>
      <dgm:t>
        <a:bodyPr/>
        <a:lstStyle/>
        <a:p>
          <a:endParaRPr lang="en-US"/>
        </a:p>
      </dgm:t>
    </dgm:pt>
    <dgm:pt modelId="{5EA70AD9-BDE4-41C7-9AFE-44BA256D3900}" type="sibTrans" cxnId="{EEA41D2D-E5B5-40F1-922E-56679B51FD7E}">
      <dgm:prSet/>
      <dgm:spPr/>
      <dgm:t>
        <a:bodyPr/>
        <a:lstStyle/>
        <a:p>
          <a:endParaRPr lang="en-US"/>
        </a:p>
      </dgm:t>
    </dgm:pt>
    <dgm:pt modelId="{ED80CE9E-3E9A-43E0-BA79-FDBAD324612F}">
      <dgm:prSet phldrT="[Text]" custT="1"/>
      <dgm:spPr/>
      <dgm:t>
        <a:bodyPr anchor="t"/>
        <a:lstStyle/>
        <a:p>
          <a:r>
            <a:rPr lang="en-US" sz="4100" b="1" dirty="0" smtClean="0"/>
            <a:t>Reuse</a:t>
          </a:r>
        </a:p>
        <a:p>
          <a:r>
            <a:rPr lang="en-US" sz="2600" dirty="0" smtClean="0"/>
            <a:t>Recycled</a:t>
          </a:r>
          <a:endParaRPr lang="en-US" sz="2600" dirty="0"/>
        </a:p>
      </dgm:t>
    </dgm:pt>
    <dgm:pt modelId="{F527C4EA-EAB2-47EB-9CD8-6B1FD86FA3A6}" type="parTrans" cxnId="{6F5ACC56-55B9-4DD4-AD7C-6E00671372DD}">
      <dgm:prSet/>
      <dgm:spPr/>
      <dgm:t>
        <a:bodyPr/>
        <a:lstStyle/>
        <a:p>
          <a:endParaRPr lang="en-US"/>
        </a:p>
      </dgm:t>
    </dgm:pt>
    <dgm:pt modelId="{6B511497-1992-4F9D-AAAF-9D4AA2DA2BB2}" type="sibTrans" cxnId="{6F5ACC56-55B9-4DD4-AD7C-6E00671372DD}">
      <dgm:prSet/>
      <dgm:spPr/>
      <dgm:t>
        <a:bodyPr/>
        <a:lstStyle/>
        <a:p>
          <a:endParaRPr lang="en-US"/>
        </a:p>
      </dgm:t>
    </dgm:pt>
    <dgm:pt modelId="{356243B2-4FDE-4126-9A12-6404CA42ACE6}">
      <dgm:prSet phldrT="[Text]" custT="1"/>
      <dgm:spPr/>
      <dgm:t>
        <a:bodyPr anchor="b"/>
        <a:lstStyle/>
        <a:p>
          <a:r>
            <a:rPr lang="en-US" sz="4100" b="1" dirty="0" smtClean="0"/>
            <a:t>Report</a:t>
          </a:r>
        </a:p>
        <a:p>
          <a:r>
            <a:rPr lang="en-US" sz="2600" b="0" dirty="0" smtClean="0"/>
            <a:t>Leaks</a:t>
          </a:r>
        </a:p>
        <a:p>
          <a:r>
            <a:rPr lang="en-US" sz="2600" b="0" dirty="0" smtClean="0"/>
            <a:t>Waste</a:t>
          </a:r>
          <a:endParaRPr lang="en-US" sz="2600" b="0" dirty="0"/>
        </a:p>
      </dgm:t>
    </dgm:pt>
    <dgm:pt modelId="{2F619E2B-4A58-4561-A3F4-D0C3C6EEEC92}" type="parTrans" cxnId="{E00AB467-D631-43BA-BF92-0A2DEF37439F}">
      <dgm:prSet/>
      <dgm:spPr/>
      <dgm:t>
        <a:bodyPr/>
        <a:lstStyle/>
        <a:p>
          <a:endParaRPr lang="en-US"/>
        </a:p>
      </dgm:t>
    </dgm:pt>
    <dgm:pt modelId="{0A13B46A-8C00-4D7D-9609-709B656E53D7}" type="sibTrans" cxnId="{E00AB467-D631-43BA-BF92-0A2DEF37439F}">
      <dgm:prSet/>
      <dgm:spPr/>
      <dgm:t>
        <a:bodyPr/>
        <a:lstStyle/>
        <a:p>
          <a:endParaRPr lang="en-US"/>
        </a:p>
      </dgm:t>
    </dgm:pt>
    <dgm:pt modelId="{494302F1-4F8F-4695-BDA2-CCA651EDEC6E}">
      <dgm:prSet phldrT="[Text]" custT="1"/>
      <dgm:spPr/>
      <dgm:t>
        <a:bodyPr anchor="t"/>
        <a:lstStyle/>
        <a:p>
          <a:r>
            <a:rPr lang="en-US" sz="4000" b="1" dirty="0" smtClean="0"/>
            <a:t>Re-educate</a:t>
          </a:r>
        </a:p>
        <a:p>
          <a:r>
            <a:rPr lang="en-US" sz="2600" b="0" dirty="0" smtClean="0"/>
            <a:t>Continuous</a:t>
          </a:r>
          <a:endParaRPr lang="en-US" sz="2600" b="0" dirty="0"/>
        </a:p>
      </dgm:t>
    </dgm:pt>
    <dgm:pt modelId="{EC9AF5B3-E5A6-4CCE-A088-E0AE2439BB97}" type="parTrans" cxnId="{04D3D36B-5F84-4251-AA95-C6DAA7F44744}">
      <dgm:prSet/>
      <dgm:spPr/>
      <dgm:t>
        <a:bodyPr/>
        <a:lstStyle/>
        <a:p>
          <a:endParaRPr lang="en-US"/>
        </a:p>
      </dgm:t>
    </dgm:pt>
    <dgm:pt modelId="{84F542DC-A36B-4EBF-883A-9FEF675D41AD}" type="sibTrans" cxnId="{04D3D36B-5F84-4251-AA95-C6DAA7F44744}">
      <dgm:prSet/>
      <dgm:spPr/>
      <dgm:t>
        <a:bodyPr/>
        <a:lstStyle/>
        <a:p>
          <a:endParaRPr lang="en-US"/>
        </a:p>
      </dgm:t>
    </dgm:pt>
    <dgm:pt modelId="{D8EB658A-BB79-4868-952B-CD0AE98A9510}">
      <dgm:prSet phldrT="[Text]"/>
      <dgm:spPr/>
      <dgm:t>
        <a:bodyPr/>
        <a:lstStyle/>
        <a:p>
          <a:r>
            <a:rPr lang="en-US" dirty="0" smtClean="0"/>
            <a:t>4 R’s</a:t>
          </a:r>
          <a:endParaRPr lang="en-US" dirty="0"/>
        </a:p>
      </dgm:t>
    </dgm:pt>
    <dgm:pt modelId="{6F86EB57-9648-41B0-B72C-20625563AC7A}" type="sibTrans" cxnId="{94E1162F-0922-419A-9AE4-C0830D4B271D}">
      <dgm:prSet/>
      <dgm:spPr/>
      <dgm:t>
        <a:bodyPr/>
        <a:lstStyle/>
        <a:p>
          <a:endParaRPr lang="en-US"/>
        </a:p>
      </dgm:t>
    </dgm:pt>
    <dgm:pt modelId="{1E0557F1-6716-4626-9F14-4353C9E31A9B}" type="parTrans" cxnId="{94E1162F-0922-419A-9AE4-C0830D4B271D}">
      <dgm:prSet/>
      <dgm:spPr/>
      <dgm:t>
        <a:bodyPr/>
        <a:lstStyle/>
        <a:p>
          <a:endParaRPr lang="en-US"/>
        </a:p>
      </dgm:t>
    </dgm:pt>
    <dgm:pt modelId="{0922167C-D983-47CF-9F65-EF6E474870D6}" type="pres">
      <dgm:prSet presAssocID="{9999D3D4-76D0-4690-AF49-4F26183C0356}" presName="diagram" presStyleCnt="0">
        <dgm:presLayoutVars>
          <dgm:chMax val="1"/>
          <dgm:dir/>
          <dgm:animLvl val="ctr"/>
          <dgm:resizeHandles val="exact"/>
        </dgm:presLayoutVars>
      </dgm:prSet>
      <dgm:spPr/>
      <dgm:t>
        <a:bodyPr/>
        <a:lstStyle/>
        <a:p>
          <a:endParaRPr lang="en-US"/>
        </a:p>
      </dgm:t>
    </dgm:pt>
    <dgm:pt modelId="{E500E348-6DD6-499F-9752-14DA36CA6265}" type="pres">
      <dgm:prSet presAssocID="{9999D3D4-76D0-4690-AF49-4F26183C0356}" presName="matrix" presStyleCnt="0"/>
      <dgm:spPr/>
    </dgm:pt>
    <dgm:pt modelId="{C9109972-2A9D-45C6-97BA-B8AA7A283B23}" type="pres">
      <dgm:prSet presAssocID="{9999D3D4-76D0-4690-AF49-4F26183C0356}" presName="tile1" presStyleLbl="node1" presStyleIdx="0" presStyleCnt="4"/>
      <dgm:spPr/>
      <dgm:t>
        <a:bodyPr/>
        <a:lstStyle/>
        <a:p>
          <a:endParaRPr lang="en-US"/>
        </a:p>
      </dgm:t>
    </dgm:pt>
    <dgm:pt modelId="{8EF84512-85DC-4AD8-A8E2-CF2D3240267D}" type="pres">
      <dgm:prSet presAssocID="{9999D3D4-76D0-4690-AF49-4F26183C0356}" presName="tile1text" presStyleLbl="node1" presStyleIdx="0" presStyleCnt="4">
        <dgm:presLayoutVars>
          <dgm:chMax val="0"/>
          <dgm:chPref val="0"/>
          <dgm:bulletEnabled val="1"/>
        </dgm:presLayoutVars>
      </dgm:prSet>
      <dgm:spPr/>
      <dgm:t>
        <a:bodyPr/>
        <a:lstStyle/>
        <a:p>
          <a:endParaRPr lang="en-US"/>
        </a:p>
      </dgm:t>
    </dgm:pt>
    <dgm:pt modelId="{4D9962F9-26C8-4BF2-90D1-74F2E2D6F15A}" type="pres">
      <dgm:prSet presAssocID="{9999D3D4-76D0-4690-AF49-4F26183C0356}" presName="tile2" presStyleLbl="node1" presStyleIdx="1" presStyleCnt="4"/>
      <dgm:spPr/>
      <dgm:t>
        <a:bodyPr/>
        <a:lstStyle/>
        <a:p>
          <a:endParaRPr lang="en-US"/>
        </a:p>
      </dgm:t>
    </dgm:pt>
    <dgm:pt modelId="{6AA521D7-C6F0-47B7-AA3B-C1EDA62CF0DB}" type="pres">
      <dgm:prSet presAssocID="{9999D3D4-76D0-4690-AF49-4F26183C0356}" presName="tile2text" presStyleLbl="node1" presStyleIdx="1" presStyleCnt="4">
        <dgm:presLayoutVars>
          <dgm:chMax val="0"/>
          <dgm:chPref val="0"/>
          <dgm:bulletEnabled val="1"/>
        </dgm:presLayoutVars>
      </dgm:prSet>
      <dgm:spPr/>
      <dgm:t>
        <a:bodyPr/>
        <a:lstStyle/>
        <a:p>
          <a:endParaRPr lang="en-US"/>
        </a:p>
      </dgm:t>
    </dgm:pt>
    <dgm:pt modelId="{A3E74C31-CF2C-4BA2-853A-855549A85E0C}" type="pres">
      <dgm:prSet presAssocID="{9999D3D4-76D0-4690-AF49-4F26183C0356}" presName="tile3" presStyleLbl="node1" presStyleIdx="2" presStyleCnt="4"/>
      <dgm:spPr/>
      <dgm:t>
        <a:bodyPr/>
        <a:lstStyle/>
        <a:p>
          <a:endParaRPr lang="en-US"/>
        </a:p>
      </dgm:t>
    </dgm:pt>
    <dgm:pt modelId="{0D770EE2-C84F-483D-A7DA-54B26E279DA6}" type="pres">
      <dgm:prSet presAssocID="{9999D3D4-76D0-4690-AF49-4F26183C0356}" presName="tile3text" presStyleLbl="node1" presStyleIdx="2" presStyleCnt="4">
        <dgm:presLayoutVars>
          <dgm:chMax val="0"/>
          <dgm:chPref val="0"/>
          <dgm:bulletEnabled val="1"/>
        </dgm:presLayoutVars>
      </dgm:prSet>
      <dgm:spPr/>
      <dgm:t>
        <a:bodyPr/>
        <a:lstStyle/>
        <a:p>
          <a:endParaRPr lang="en-US"/>
        </a:p>
      </dgm:t>
    </dgm:pt>
    <dgm:pt modelId="{A9EE6794-0BAE-4D95-9911-D6F11EF9103F}" type="pres">
      <dgm:prSet presAssocID="{9999D3D4-76D0-4690-AF49-4F26183C0356}" presName="tile4" presStyleLbl="node1" presStyleIdx="3" presStyleCnt="4"/>
      <dgm:spPr/>
      <dgm:t>
        <a:bodyPr/>
        <a:lstStyle/>
        <a:p>
          <a:endParaRPr lang="en-US"/>
        </a:p>
      </dgm:t>
    </dgm:pt>
    <dgm:pt modelId="{AE9A9DE9-C95D-451C-8BDF-09E7B6F9A9FC}" type="pres">
      <dgm:prSet presAssocID="{9999D3D4-76D0-4690-AF49-4F26183C0356}" presName="tile4text" presStyleLbl="node1" presStyleIdx="3" presStyleCnt="4">
        <dgm:presLayoutVars>
          <dgm:chMax val="0"/>
          <dgm:chPref val="0"/>
          <dgm:bulletEnabled val="1"/>
        </dgm:presLayoutVars>
      </dgm:prSet>
      <dgm:spPr/>
      <dgm:t>
        <a:bodyPr/>
        <a:lstStyle/>
        <a:p>
          <a:endParaRPr lang="en-US"/>
        </a:p>
      </dgm:t>
    </dgm:pt>
    <dgm:pt modelId="{1CDAE177-342C-4E78-8251-BB2E8B14E484}" type="pres">
      <dgm:prSet presAssocID="{9999D3D4-76D0-4690-AF49-4F26183C0356}" presName="centerTile" presStyleLbl="fgShp" presStyleIdx="0" presStyleCnt="1">
        <dgm:presLayoutVars>
          <dgm:chMax val="0"/>
          <dgm:chPref val="0"/>
        </dgm:presLayoutVars>
      </dgm:prSet>
      <dgm:spPr/>
      <dgm:t>
        <a:bodyPr/>
        <a:lstStyle/>
        <a:p>
          <a:endParaRPr lang="en-US"/>
        </a:p>
      </dgm:t>
    </dgm:pt>
  </dgm:ptLst>
  <dgm:cxnLst>
    <dgm:cxn modelId="{EEA41D2D-E5B5-40F1-922E-56679B51FD7E}" srcId="{D8EB658A-BB79-4868-952B-CD0AE98A9510}" destId="{D4356003-7011-422E-9CBA-4211D593B440}" srcOrd="0" destOrd="0" parTransId="{2A6302F9-D203-44F0-A739-FEA25FF7DA19}" sibTransId="{5EA70AD9-BDE4-41C7-9AFE-44BA256D3900}"/>
    <dgm:cxn modelId="{3D5A7EEF-5C84-468B-85B6-CD6901A796C9}" type="presOf" srcId="{494302F1-4F8F-4695-BDA2-CCA651EDEC6E}" destId="{A9EE6794-0BAE-4D95-9911-D6F11EF9103F}" srcOrd="0" destOrd="0" presId="urn:microsoft.com/office/officeart/2005/8/layout/matrix1"/>
    <dgm:cxn modelId="{02374219-1BA0-4EE7-BCD8-EE0387061CD4}" type="presOf" srcId="{ED80CE9E-3E9A-43E0-BA79-FDBAD324612F}" destId="{4D9962F9-26C8-4BF2-90D1-74F2E2D6F15A}" srcOrd="0" destOrd="0" presId="urn:microsoft.com/office/officeart/2005/8/layout/matrix1"/>
    <dgm:cxn modelId="{54468107-AAE4-4357-AF05-91355DF6AD13}" type="presOf" srcId="{D4356003-7011-422E-9CBA-4211D593B440}" destId="{C9109972-2A9D-45C6-97BA-B8AA7A283B23}" srcOrd="0" destOrd="0" presId="urn:microsoft.com/office/officeart/2005/8/layout/matrix1"/>
    <dgm:cxn modelId="{96B33414-BE02-4121-A069-F9B71755FE29}" type="presOf" srcId="{D4356003-7011-422E-9CBA-4211D593B440}" destId="{8EF84512-85DC-4AD8-A8E2-CF2D3240267D}" srcOrd="1" destOrd="0" presId="urn:microsoft.com/office/officeart/2005/8/layout/matrix1"/>
    <dgm:cxn modelId="{E00AB467-D631-43BA-BF92-0A2DEF37439F}" srcId="{D8EB658A-BB79-4868-952B-CD0AE98A9510}" destId="{356243B2-4FDE-4126-9A12-6404CA42ACE6}" srcOrd="2" destOrd="0" parTransId="{2F619E2B-4A58-4561-A3F4-D0C3C6EEEC92}" sibTransId="{0A13B46A-8C00-4D7D-9609-709B656E53D7}"/>
    <dgm:cxn modelId="{BCF624B2-8E13-48D0-A3FC-AEA7CCDA77DE}" type="presOf" srcId="{356243B2-4FDE-4126-9A12-6404CA42ACE6}" destId="{A3E74C31-CF2C-4BA2-853A-855549A85E0C}" srcOrd="0" destOrd="0" presId="urn:microsoft.com/office/officeart/2005/8/layout/matrix1"/>
    <dgm:cxn modelId="{F67735BE-C46E-4891-BEAD-05C5AE3C5B12}" type="presOf" srcId="{D8EB658A-BB79-4868-952B-CD0AE98A9510}" destId="{1CDAE177-342C-4E78-8251-BB2E8B14E484}" srcOrd="0" destOrd="0" presId="urn:microsoft.com/office/officeart/2005/8/layout/matrix1"/>
    <dgm:cxn modelId="{D06D7EB1-9024-4EA4-BC09-26E39B16849C}" type="presOf" srcId="{494302F1-4F8F-4695-BDA2-CCA651EDEC6E}" destId="{AE9A9DE9-C95D-451C-8BDF-09E7B6F9A9FC}" srcOrd="1" destOrd="0" presId="urn:microsoft.com/office/officeart/2005/8/layout/matrix1"/>
    <dgm:cxn modelId="{C895BD57-27D1-4D89-ACE0-0039C5921D8F}" type="presOf" srcId="{356243B2-4FDE-4126-9A12-6404CA42ACE6}" destId="{0D770EE2-C84F-483D-A7DA-54B26E279DA6}" srcOrd="1" destOrd="0" presId="urn:microsoft.com/office/officeart/2005/8/layout/matrix1"/>
    <dgm:cxn modelId="{978F797B-FC6D-4040-AA3A-DC9FA06D7280}" type="presOf" srcId="{9999D3D4-76D0-4690-AF49-4F26183C0356}" destId="{0922167C-D983-47CF-9F65-EF6E474870D6}" srcOrd="0" destOrd="0" presId="urn:microsoft.com/office/officeart/2005/8/layout/matrix1"/>
    <dgm:cxn modelId="{94E1162F-0922-419A-9AE4-C0830D4B271D}" srcId="{9999D3D4-76D0-4690-AF49-4F26183C0356}" destId="{D8EB658A-BB79-4868-952B-CD0AE98A9510}" srcOrd="0" destOrd="0" parTransId="{1E0557F1-6716-4626-9F14-4353C9E31A9B}" sibTransId="{6F86EB57-9648-41B0-B72C-20625563AC7A}"/>
    <dgm:cxn modelId="{C5C05474-D529-4C89-9B97-61E373CCC605}" type="presOf" srcId="{ED80CE9E-3E9A-43E0-BA79-FDBAD324612F}" destId="{6AA521D7-C6F0-47B7-AA3B-C1EDA62CF0DB}" srcOrd="1" destOrd="0" presId="urn:microsoft.com/office/officeart/2005/8/layout/matrix1"/>
    <dgm:cxn modelId="{6F5ACC56-55B9-4DD4-AD7C-6E00671372DD}" srcId="{D8EB658A-BB79-4868-952B-CD0AE98A9510}" destId="{ED80CE9E-3E9A-43E0-BA79-FDBAD324612F}" srcOrd="1" destOrd="0" parTransId="{F527C4EA-EAB2-47EB-9CD8-6B1FD86FA3A6}" sibTransId="{6B511497-1992-4F9D-AAAF-9D4AA2DA2BB2}"/>
    <dgm:cxn modelId="{04D3D36B-5F84-4251-AA95-C6DAA7F44744}" srcId="{D8EB658A-BB79-4868-952B-CD0AE98A9510}" destId="{494302F1-4F8F-4695-BDA2-CCA651EDEC6E}" srcOrd="3" destOrd="0" parTransId="{EC9AF5B3-E5A6-4CCE-A088-E0AE2439BB97}" sibTransId="{84F542DC-A36B-4EBF-883A-9FEF675D41AD}"/>
    <dgm:cxn modelId="{5D3FABB0-9416-4652-A8CB-40AF83000672}" type="presParOf" srcId="{0922167C-D983-47CF-9F65-EF6E474870D6}" destId="{E500E348-6DD6-499F-9752-14DA36CA6265}" srcOrd="0" destOrd="0" presId="urn:microsoft.com/office/officeart/2005/8/layout/matrix1"/>
    <dgm:cxn modelId="{E5D1D3B4-94AE-4987-8681-C747E9CB9997}" type="presParOf" srcId="{E500E348-6DD6-499F-9752-14DA36CA6265}" destId="{C9109972-2A9D-45C6-97BA-B8AA7A283B23}" srcOrd="0" destOrd="0" presId="urn:microsoft.com/office/officeart/2005/8/layout/matrix1"/>
    <dgm:cxn modelId="{5781F33D-D265-423A-8474-A533D26F26DF}" type="presParOf" srcId="{E500E348-6DD6-499F-9752-14DA36CA6265}" destId="{8EF84512-85DC-4AD8-A8E2-CF2D3240267D}" srcOrd="1" destOrd="0" presId="urn:microsoft.com/office/officeart/2005/8/layout/matrix1"/>
    <dgm:cxn modelId="{92AFCDEC-475E-4E2E-A849-8BD71EFA31FF}" type="presParOf" srcId="{E500E348-6DD6-499F-9752-14DA36CA6265}" destId="{4D9962F9-26C8-4BF2-90D1-74F2E2D6F15A}" srcOrd="2" destOrd="0" presId="urn:microsoft.com/office/officeart/2005/8/layout/matrix1"/>
    <dgm:cxn modelId="{31B45825-ECA6-4952-B257-7159A14C9EAA}" type="presParOf" srcId="{E500E348-6DD6-499F-9752-14DA36CA6265}" destId="{6AA521D7-C6F0-47B7-AA3B-C1EDA62CF0DB}" srcOrd="3" destOrd="0" presId="urn:microsoft.com/office/officeart/2005/8/layout/matrix1"/>
    <dgm:cxn modelId="{4106B54B-E13E-4B6C-819E-E1345EFC7119}" type="presParOf" srcId="{E500E348-6DD6-499F-9752-14DA36CA6265}" destId="{A3E74C31-CF2C-4BA2-853A-855549A85E0C}" srcOrd="4" destOrd="0" presId="urn:microsoft.com/office/officeart/2005/8/layout/matrix1"/>
    <dgm:cxn modelId="{BB9C5C92-ED36-473D-AF60-C79071D3A0C3}" type="presParOf" srcId="{E500E348-6DD6-499F-9752-14DA36CA6265}" destId="{0D770EE2-C84F-483D-A7DA-54B26E279DA6}" srcOrd="5" destOrd="0" presId="urn:microsoft.com/office/officeart/2005/8/layout/matrix1"/>
    <dgm:cxn modelId="{C1741266-4183-4E0A-8C43-16364BCDA23A}" type="presParOf" srcId="{E500E348-6DD6-499F-9752-14DA36CA6265}" destId="{A9EE6794-0BAE-4D95-9911-D6F11EF9103F}" srcOrd="6" destOrd="0" presId="urn:microsoft.com/office/officeart/2005/8/layout/matrix1"/>
    <dgm:cxn modelId="{FA8AF3FD-2902-4CAA-A75B-7CDFFF0D1F2E}" type="presParOf" srcId="{E500E348-6DD6-499F-9752-14DA36CA6265}" destId="{AE9A9DE9-C95D-451C-8BDF-09E7B6F9A9FC}" srcOrd="7" destOrd="0" presId="urn:microsoft.com/office/officeart/2005/8/layout/matrix1"/>
    <dgm:cxn modelId="{3787FB25-A01B-4658-9DDA-3EF4402A14C9}" type="presParOf" srcId="{0922167C-D983-47CF-9F65-EF6E474870D6}" destId="{1CDAE177-342C-4E78-8251-BB2E8B14E48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09972-2A9D-45C6-97BA-B8AA7A283B23}">
      <dsp:nvSpPr>
        <dsp:cNvPr id="0" name=""/>
        <dsp:cNvSpPr/>
      </dsp:nvSpPr>
      <dsp:spPr>
        <a:xfrm rot="16200000">
          <a:off x="522220" y="-522220"/>
          <a:ext cx="2554679" cy="359912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t" anchorCtr="0">
          <a:noAutofit/>
        </a:bodyPr>
        <a:lstStyle/>
        <a:p>
          <a:pPr lvl="0" algn="ctr" defTabSz="1822450">
            <a:lnSpc>
              <a:spcPct val="90000"/>
            </a:lnSpc>
            <a:spcBef>
              <a:spcPct val="0"/>
            </a:spcBef>
            <a:spcAft>
              <a:spcPct val="35000"/>
            </a:spcAft>
          </a:pPr>
          <a:r>
            <a:rPr lang="en-US" sz="4100" b="1" kern="1200" dirty="0" smtClean="0"/>
            <a:t>Reduce</a:t>
          </a:r>
        </a:p>
        <a:p>
          <a:pPr lvl="0" algn="ctr" defTabSz="1822450">
            <a:lnSpc>
              <a:spcPct val="90000"/>
            </a:lnSpc>
            <a:spcBef>
              <a:spcPct val="0"/>
            </a:spcBef>
            <a:spcAft>
              <a:spcPct val="35000"/>
            </a:spcAft>
          </a:pPr>
          <a:r>
            <a:rPr lang="en-US" sz="2600" kern="1200" dirty="0" smtClean="0"/>
            <a:t>Conservation</a:t>
          </a:r>
        </a:p>
        <a:p>
          <a:pPr lvl="0" algn="ctr" defTabSz="1822450">
            <a:lnSpc>
              <a:spcPct val="90000"/>
            </a:lnSpc>
            <a:spcBef>
              <a:spcPct val="0"/>
            </a:spcBef>
            <a:spcAft>
              <a:spcPct val="35000"/>
            </a:spcAft>
          </a:pPr>
          <a:r>
            <a:rPr lang="en-US" sz="2600" kern="1200" dirty="0" smtClean="0"/>
            <a:t>Efficiency</a:t>
          </a:r>
          <a:endParaRPr lang="en-US" sz="2600" kern="1200" dirty="0"/>
        </a:p>
      </dsp:txBody>
      <dsp:txXfrm rot="5400000">
        <a:off x="0" y="0"/>
        <a:ext cx="3599120" cy="1916009"/>
      </dsp:txXfrm>
    </dsp:sp>
    <dsp:sp modelId="{4D9962F9-26C8-4BF2-90D1-74F2E2D6F15A}">
      <dsp:nvSpPr>
        <dsp:cNvPr id="0" name=""/>
        <dsp:cNvSpPr/>
      </dsp:nvSpPr>
      <dsp:spPr>
        <a:xfrm>
          <a:off x="3599120" y="0"/>
          <a:ext cx="3599120" cy="2554679"/>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t" anchorCtr="0">
          <a:noAutofit/>
        </a:bodyPr>
        <a:lstStyle/>
        <a:p>
          <a:pPr lvl="0" algn="ctr" defTabSz="1822450">
            <a:lnSpc>
              <a:spcPct val="90000"/>
            </a:lnSpc>
            <a:spcBef>
              <a:spcPct val="0"/>
            </a:spcBef>
            <a:spcAft>
              <a:spcPct val="35000"/>
            </a:spcAft>
          </a:pPr>
          <a:r>
            <a:rPr lang="en-US" sz="4100" b="1" kern="1200" dirty="0" smtClean="0"/>
            <a:t>Reuse</a:t>
          </a:r>
        </a:p>
        <a:p>
          <a:pPr lvl="0" algn="ctr" defTabSz="1822450">
            <a:lnSpc>
              <a:spcPct val="90000"/>
            </a:lnSpc>
            <a:spcBef>
              <a:spcPct val="0"/>
            </a:spcBef>
            <a:spcAft>
              <a:spcPct val="35000"/>
            </a:spcAft>
          </a:pPr>
          <a:r>
            <a:rPr lang="en-US" sz="2600" kern="1200" dirty="0" smtClean="0"/>
            <a:t>Recycled</a:t>
          </a:r>
          <a:endParaRPr lang="en-US" sz="2600" kern="1200" dirty="0"/>
        </a:p>
      </dsp:txBody>
      <dsp:txXfrm>
        <a:off x="3599120" y="0"/>
        <a:ext cx="3599120" cy="1916009"/>
      </dsp:txXfrm>
    </dsp:sp>
    <dsp:sp modelId="{A3E74C31-CF2C-4BA2-853A-855549A85E0C}">
      <dsp:nvSpPr>
        <dsp:cNvPr id="0" name=""/>
        <dsp:cNvSpPr/>
      </dsp:nvSpPr>
      <dsp:spPr>
        <a:xfrm rot="10800000">
          <a:off x="0" y="2554679"/>
          <a:ext cx="3599120" cy="2554679"/>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b" anchorCtr="0">
          <a:noAutofit/>
        </a:bodyPr>
        <a:lstStyle/>
        <a:p>
          <a:pPr lvl="0" algn="ctr" defTabSz="1822450">
            <a:lnSpc>
              <a:spcPct val="90000"/>
            </a:lnSpc>
            <a:spcBef>
              <a:spcPct val="0"/>
            </a:spcBef>
            <a:spcAft>
              <a:spcPct val="35000"/>
            </a:spcAft>
          </a:pPr>
          <a:r>
            <a:rPr lang="en-US" sz="4100" b="1" kern="1200" dirty="0" smtClean="0"/>
            <a:t>Report</a:t>
          </a:r>
        </a:p>
        <a:p>
          <a:pPr lvl="0" algn="ctr" defTabSz="1822450">
            <a:lnSpc>
              <a:spcPct val="90000"/>
            </a:lnSpc>
            <a:spcBef>
              <a:spcPct val="0"/>
            </a:spcBef>
            <a:spcAft>
              <a:spcPct val="35000"/>
            </a:spcAft>
          </a:pPr>
          <a:r>
            <a:rPr lang="en-US" sz="2600" b="0" kern="1200" dirty="0" smtClean="0"/>
            <a:t>Leaks</a:t>
          </a:r>
        </a:p>
        <a:p>
          <a:pPr lvl="0" algn="ctr" defTabSz="1822450">
            <a:lnSpc>
              <a:spcPct val="90000"/>
            </a:lnSpc>
            <a:spcBef>
              <a:spcPct val="0"/>
            </a:spcBef>
            <a:spcAft>
              <a:spcPct val="35000"/>
            </a:spcAft>
          </a:pPr>
          <a:r>
            <a:rPr lang="en-US" sz="2600" b="0" kern="1200" dirty="0" smtClean="0"/>
            <a:t>Waste</a:t>
          </a:r>
          <a:endParaRPr lang="en-US" sz="2600" b="0" kern="1200" dirty="0"/>
        </a:p>
      </dsp:txBody>
      <dsp:txXfrm rot="10800000">
        <a:off x="0" y="3193349"/>
        <a:ext cx="3599120" cy="1916009"/>
      </dsp:txXfrm>
    </dsp:sp>
    <dsp:sp modelId="{A9EE6794-0BAE-4D95-9911-D6F11EF9103F}">
      <dsp:nvSpPr>
        <dsp:cNvPr id="0" name=""/>
        <dsp:cNvSpPr/>
      </dsp:nvSpPr>
      <dsp:spPr>
        <a:xfrm rot="5400000">
          <a:off x="4121340" y="2032459"/>
          <a:ext cx="2554679" cy="359912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t" anchorCtr="0">
          <a:noAutofit/>
        </a:bodyPr>
        <a:lstStyle/>
        <a:p>
          <a:pPr lvl="0" algn="ctr" defTabSz="1778000">
            <a:lnSpc>
              <a:spcPct val="90000"/>
            </a:lnSpc>
            <a:spcBef>
              <a:spcPct val="0"/>
            </a:spcBef>
            <a:spcAft>
              <a:spcPct val="35000"/>
            </a:spcAft>
          </a:pPr>
          <a:r>
            <a:rPr lang="en-US" sz="4000" b="1" kern="1200" dirty="0" smtClean="0"/>
            <a:t>Re-educate</a:t>
          </a:r>
        </a:p>
        <a:p>
          <a:pPr lvl="0" algn="ctr" defTabSz="1778000">
            <a:lnSpc>
              <a:spcPct val="90000"/>
            </a:lnSpc>
            <a:spcBef>
              <a:spcPct val="0"/>
            </a:spcBef>
            <a:spcAft>
              <a:spcPct val="35000"/>
            </a:spcAft>
          </a:pPr>
          <a:r>
            <a:rPr lang="en-US" sz="2600" b="0" kern="1200" dirty="0" smtClean="0"/>
            <a:t>Continuous</a:t>
          </a:r>
          <a:endParaRPr lang="en-US" sz="2600" b="0" kern="1200" dirty="0"/>
        </a:p>
      </dsp:txBody>
      <dsp:txXfrm rot="-5400000">
        <a:off x="3599120" y="3193348"/>
        <a:ext cx="3599120" cy="1916009"/>
      </dsp:txXfrm>
    </dsp:sp>
    <dsp:sp modelId="{1CDAE177-342C-4E78-8251-BB2E8B14E484}">
      <dsp:nvSpPr>
        <dsp:cNvPr id="0" name=""/>
        <dsp:cNvSpPr/>
      </dsp:nvSpPr>
      <dsp:spPr>
        <a:xfrm>
          <a:off x="2519384" y="1916009"/>
          <a:ext cx="2159472" cy="1277339"/>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4 R’s</a:t>
          </a:r>
          <a:endParaRPr lang="en-US" sz="5400" kern="1200" dirty="0"/>
        </a:p>
      </dsp:txBody>
      <dsp:txXfrm>
        <a:off x="2581739" y="1978364"/>
        <a:ext cx="2034762" cy="11526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AA4C3-E704-5E4F-97B4-C33644AA913C}"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1F0F3-21EB-5444-ADF7-8E6C76954C98}" type="slidenum">
              <a:rPr lang="en-US" smtClean="0"/>
              <a:pPr/>
              <a:t>‹#›</a:t>
            </a:fld>
            <a:endParaRPr lang="en-US"/>
          </a:p>
        </p:txBody>
      </p:sp>
    </p:spTree>
    <p:extLst>
      <p:ext uri="{BB962C8B-B14F-4D97-AF65-F5344CB8AC3E}">
        <p14:creationId xmlns:p14="http://schemas.microsoft.com/office/powerpoint/2010/main" val="3889843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r>
              <a:rPr lang="en-US" dirty="0" smtClean="0"/>
              <a:t>UCSB</a:t>
            </a:r>
            <a:r>
              <a:rPr lang="en-US" baseline="0" dirty="0" smtClean="0"/>
              <a:t> consumes about 5% of the total amount of potable water distributed by GWD</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p>
          <a:p>
            <a:endParaRPr lang="en-US" dirty="0" smtClean="0"/>
          </a:p>
          <a:p>
            <a:r>
              <a:rPr lang="en-US" dirty="0" smtClean="0"/>
              <a:t>Average Person in the US uses 60-100 gallons/person/day</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Matt</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2CD1F0F3-21EB-5444-ADF7-8E6C76954C98}"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11/7/2014</a:t>
            </a:fld>
            <a:endParaRPr lang="en-US" sz="2000" dirty="0">
              <a:solidFill>
                <a:srgbClr val="FFFFFF"/>
              </a:solidFill>
            </a:endParaRPr>
          </a:p>
        </p:txBody>
      </p:sp>
      <p:sp>
        <p:nvSpPr>
          <p:cNvPr id="17" name="Footer Placeholder 16"/>
          <p:cNvSpPr>
            <a:spLocks noGrp="1"/>
          </p:cNvSpPr>
          <p:nvPr>
            <p:ph type="ftr" sz="quarter" idx="11"/>
          </p:nvPr>
        </p:nvSpPr>
        <p:spPr>
          <a:xfrm>
            <a:off x="2085393" y="236539"/>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1"/>
            <a:ext cx="2057400" cy="5516563"/>
          </a:xfrm>
        </p:spPr>
        <p:txBody>
          <a:bodyPr vert="eaVert"/>
          <a:lstStyle/>
          <a:p>
            <a:endParaRPr kumimoji="0"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6553200" y="6248403"/>
            <a:ext cx="2209800" cy="365125"/>
          </a:xfrm>
        </p:spPr>
        <p:txBody>
          <a:bodyPr/>
          <a:lstStyle/>
          <a:p>
            <a:pPr eaLnBrk="1" latinLnBrk="0" hangingPunct="1"/>
            <a:fld id="{23A271A1-F6D6-438B-A432-4747EE7ECD40}" type="datetimeFigureOut">
              <a:rPr lang="en-US" smtClean="0"/>
              <a:pPr eaLnBrk="1" latinLnBrk="0" hangingPunct="1"/>
              <a:t>11/7/2014</a:t>
            </a:fld>
            <a:endParaRPr lang="en-US" dirty="0"/>
          </a:p>
        </p:txBody>
      </p:sp>
      <p:sp>
        <p:nvSpPr>
          <p:cNvPr id="5" name="Footer Placeholder 4"/>
          <p:cNvSpPr>
            <a:spLocks noGrp="1"/>
          </p:cNvSpPr>
          <p:nvPr>
            <p:ph type="ftr" sz="quarter" idx="11"/>
          </p:nvPr>
        </p:nvSpPr>
        <p:spPr>
          <a:xfrm>
            <a:off x="457201" y="6248208"/>
            <a:ext cx="5573483" cy="365125"/>
          </a:xfrm>
        </p:spPr>
        <p:txBody>
          <a:bodyPr/>
          <a:lstStyle/>
          <a:p>
            <a:endParaRPr kumimoji="0" lang="en-US" dirty="0"/>
          </a:p>
        </p:txBody>
      </p:sp>
      <p:sp>
        <p:nvSpPr>
          <p:cNvPr id="7" name="Rectangle 6"/>
          <p:cNvSpPr/>
          <p:nvPr/>
        </p:nvSpPr>
        <p:spPr bwMode="white">
          <a:xfrm>
            <a:off x="6096319"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9"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9"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9" y="144463"/>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1"/>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11/7/2014</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nchor="ctr"/>
          <a:lstStyle>
            <a:lvl1pPr>
              <a:defRPr/>
            </a:lvl1pPr>
          </a:lstStyle>
          <a:p>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11/7/2014</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11/7/2014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1"/>
            <a:ext cx="2667000" cy="365125"/>
          </a:xfrm>
        </p:spPr>
        <p:txBody>
          <a:bodyPr rtlCol="0"/>
          <a:lstStyle/>
          <a:p>
            <a:pPr eaLnBrk="1" latinLnBrk="0" hangingPunct="1"/>
            <a:fld id="{23A271A1-F6D6-438B-A432-4747EE7ECD40}" type="datetimeFigureOut">
              <a:rPr lang="en-US" smtClean="0"/>
              <a:pPr eaLnBrk="1" latinLnBrk="0" hangingPunct="1"/>
              <a:t>11/7/2014</a:t>
            </a:fld>
            <a:endParaRPr lang="en-US"/>
          </a:p>
        </p:txBody>
      </p:sp>
      <p:sp>
        <p:nvSpPr>
          <p:cNvPr id="13" name="Slide Number Placeholder 12"/>
          <p:cNvSpPr>
            <a:spLocks noGrp="1"/>
          </p:cNvSpPr>
          <p:nvPr>
            <p:ph type="sldNum" sz="quarter" idx="11"/>
          </p:nvPr>
        </p:nvSpPr>
        <p:spPr>
          <a:xfrm>
            <a:off x="0" y="4667250"/>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7"/>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1"/>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11/7/2014</a:t>
            </a:fld>
            <a:endParaRPr lang="en-US" sz="1400" dirty="0">
              <a:solidFill>
                <a:schemeClr val="tx2"/>
              </a:solidFill>
            </a:endParaRPr>
          </a:p>
        </p:txBody>
      </p:sp>
      <p:sp>
        <p:nvSpPr>
          <p:cNvPr id="3" name="Footer Placeholder 2"/>
          <p:cNvSpPr>
            <a:spLocks noGrp="1"/>
          </p:cNvSpPr>
          <p:nvPr>
            <p:ph type="ftr" sz="quarter" idx="3"/>
          </p:nvPr>
        </p:nvSpPr>
        <p:spPr>
          <a:xfrm>
            <a:off x="609601" y="6248207"/>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49" y="1280160"/>
            <a:ext cx="855345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hesleuthjournal.com/wp-content/uploads/2013/04/water.jpg"/>
          <p:cNvPicPr>
            <a:picLocks noChangeAspect="1" noChangeArrowheads="1"/>
          </p:cNvPicPr>
          <p:nvPr/>
        </p:nvPicPr>
        <p:blipFill>
          <a:blip r:embed="rId2" cstate="print"/>
          <a:srcRect t="24074" b="26482"/>
          <a:stretch>
            <a:fillRect/>
          </a:stretch>
        </p:blipFill>
        <p:spPr bwMode="auto">
          <a:xfrm>
            <a:off x="-9526" y="-9524"/>
            <a:ext cx="9153525" cy="1814574"/>
          </a:xfrm>
          <a:prstGeom prst="rect">
            <a:avLst/>
          </a:prstGeom>
          <a:noFill/>
        </p:spPr>
      </p:pic>
      <p:sp>
        <p:nvSpPr>
          <p:cNvPr id="5" name="Title 1"/>
          <p:cNvSpPr txBox="1">
            <a:spLocks/>
          </p:cNvSpPr>
          <p:nvPr/>
        </p:nvSpPr>
        <p:spPr>
          <a:xfrm>
            <a:off x="-1" y="1721816"/>
            <a:ext cx="8513379" cy="18288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uLnTx/>
                <a:uFillTx/>
                <a:latin typeface="+mj-lt"/>
                <a:ea typeface="+mj-ea"/>
                <a:cs typeface="+mj-cs"/>
              </a:rPr>
              <a:t>UC Santa Barbara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uLnTx/>
                <a:uFillTx/>
                <a:latin typeface="+mj-lt"/>
                <a:ea typeface="+mj-ea"/>
                <a:cs typeface="+mj-cs"/>
              </a:rPr>
              <a:t>Water Conservation &amp; Efficiency  Efforts</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sp>
        <p:nvSpPr>
          <p:cNvPr id="6" name="Subtitle 2"/>
          <p:cNvSpPr txBox="1">
            <a:spLocks/>
          </p:cNvSpPr>
          <p:nvPr/>
        </p:nvSpPr>
        <p:spPr>
          <a:xfrm>
            <a:off x="2362200" y="6050037"/>
            <a:ext cx="6705600" cy="6858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Central Coast Sustainability Summit - 2014</a:t>
            </a:r>
            <a:endParaRPr kumimoji="0" lang="en-US"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7" name="Subtitle 2"/>
          <p:cNvSpPr txBox="1">
            <a:spLocks/>
          </p:cNvSpPr>
          <p:nvPr/>
        </p:nvSpPr>
        <p:spPr>
          <a:xfrm>
            <a:off x="2372100" y="3860673"/>
            <a:ext cx="6705600" cy="968005"/>
          </a:xfrm>
          <a:prstGeom prst="rect">
            <a:avLst/>
          </a:prstGeom>
        </p:spPr>
        <p:txBody>
          <a:bodyPr vert="horz" anchor="ctr">
            <a:normAutofit fontScale="85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Matthew O’Carroll</a:t>
            </a: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200" dirty="0" smtClean="0">
                <a:solidFill>
                  <a:srgbClr val="FFFFFF"/>
                </a:solidFill>
              </a:rPr>
              <a:t>Refuse, Recycling, &amp; Water Efficiency Manager, FM</a:t>
            </a:r>
            <a:endParaRPr kumimoji="0" lang="en-US" sz="2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200" dirty="0" smtClean="0">
                <a:solidFill>
                  <a:srgbClr val="FFFFFF"/>
                </a:solidFill>
              </a:rPr>
              <a:t>matthew.ocarroll@pf.ucsb.edu</a:t>
            </a:r>
            <a:endParaRPr kumimoji="0" lang="en-US" sz="22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Rectangle 8"/>
          <p:cNvSpPr/>
          <p:nvPr/>
        </p:nvSpPr>
        <p:spPr>
          <a:xfrm>
            <a:off x="-1" y="6050038"/>
            <a:ext cx="2326575" cy="7095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3"/>
          <p:cNvPicPr>
            <a:picLocks noChangeAspect="1" noChangeArrowheads="1"/>
          </p:cNvPicPr>
          <p:nvPr/>
        </p:nvPicPr>
        <p:blipFill>
          <a:blip r:embed="rId3" cstate="print"/>
          <a:srcRect/>
          <a:stretch>
            <a:fillRect/>
          </a:stretch>
        </p:blipFill>
        <p:spPr bwMode="auto">
          <a:xfrm>
            <a:off x="82139" y="6065324"/>
            <a:ext cx="2196935" cy="685801"/>
          </a:xfrm>
          <a:prstGeom prst="rect">
            <a:avLst/>
          </a:prstGeom>
          <a:noFill/>
          <a:ln w="9525">
            <a:noFill/>
            <a:miter lim="800000"/>
            <a:headEnd/>
            <a:tailEnd/>
          </a:ln>
        </p:spPr>
      </p:pic>
      <p:sp>
        <p:nvSpPr>
          <p:cNvPr id="10" name="Subtitle 2"/>
          <p:cNvSpPr txBox="1">
            <a:spLocks/>
          </p:cNvSpPr>
          <p:nvPr/>
        </p:nvSpPr>
        <p:spPr>
          <a:xfrm>
            <a:off x="2375638" y="4959812"/>
            <a:ext cx="6705600" cy="968005"/>
          </a:xfrm>
          <a:prstGeom prst="rect">
            <a:avLst/>
          </a:prstGeom>
        </p:spPr>
        <p:txBody>
          <a:bodyPr vert="horz" anchor="ctr">
            <a:normAutofit fontScale="85000" lnSpcReduction="20000"/>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sz="2200" b="0" i="0" u="none" strike="noStrike" kern="1200" cap="none" spc="0" normalizeH="0" baseline="0" noProof="0" dirty="0" smtClean="0">
                <a:ln>
                  <a:noFill/>
                </a:ln>
                <a:solidFill>
                  <a:srgbClr val="FFFFFF"/>
                </a:solidFill>
                <a:effectLst/>
                <a:uLnTx/>
                <a:uFillTx/>
                <a:latin typeface="+mn-lt"/>
                <a:ea typeface="+mn-ea"/>
                <a:cs typeface="+mn-cs"/>
              </a:rPr>
              <a:t>Mark Rousseau</a:t>
            </a:r>
            <a:r>
              <a:rPr kumimoji="0" lang="en-US" sz="2200" b="0" i="0" u="none" strike="noStrike" kern="1200" cap="none" spc="0" normalizeH="0" noProof="0" dirty="0" smtClean="0">
                <a:ln>
                  <a:noFill/>
                </a:ln>
                <a:solidFill>
                  <a:srgbClr val="FFFFFF"/>
                </a:solidFill>
                <a:effectLst/>
                <a:uLnTx/>
                <a:uFillTx/>
                <a:latin typeface="+mn-lt"/>
                <a:ea typeface="+mn-ea"/>
                <a:cs typeface="+mn-cs"/>
              </a:rPr>
              <a:t> </a:t>
            </a:r>
            <a:endParaRPr kumimoji="0" lang="en-US" sz="2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200" dirty="0" smtClean="0">
                <a:solidFill>
                  <a:srgbClr val="FFFFFF"/>
                </a:solidFill>
              </a:rPr>
              <a:t>Energy &amp; Environmental Manager, H&amp;RS</a:t>
            </a:r>
            <a:endParaRPr kumimoji="0" lang="en-US" sz="2200" b="0" i="0" u="none" strike="noStrike" kern="1200" cap="none" spc="0" normalizeH="0" baseline="0" noProof="0" dirty="0" smtClean="0">
              <a:ln>
                <a:noFill/>
              </a:ln>
              <a:solidFill>
                <a:srgbClr val="FFFFFF"/>
              </a:solidFill>
              <a:effectLst/>
              <a:uLnTx/>
              <a:uFillTx/>
              <a:latin typeface="+mn-lt"/>
              <a:ea typeface="+mn-ea"/>
              <a:cs typeface="+mn-cs"/>
            </a:endParaRPr>
          </a:p>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2200" dirty="0" smtClean="0">
                <a:solidFill>
                  <a:srgbClr val="FFFFFF"/>
                </a:solidFill>
              </a:rPr>
              <a:t>mrousseau@housing.ucsb.edu</a:t>
            </a:r>
            <a:endParaRPr kumimoji="0" lang="en-US" sz="22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PowerSave</a:t>
            </a:r>
            <a:r>
              <a:rPr lang="en-US" dirty="0" smtClean="0"/>
              <a:t> Green Campus Energy &amp; Water Savings Competition</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3551"/>
          <a:stretch>
            <a:fillRect/>
          </a:stretch>
        </p:blipFill>
        <p:spPr bwMode="auto">
          <a:xfrm>
            <a:off x="786810" y="1631789"/>
            <a:ext cx="7731050" cy="501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Santa Rosa!!!</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1819"/>
          <a:stretch>
            <a:fillRect/>
          </a:stretch>
        </p:blipFill>
        <p:spPr bwMode="auto">
          <a:xfrm>
            <a:off x="819795" y="1658679"/>
            <a:ext cx="7746396" cy="5123122"/>
          </a:xfrm>
          <a:prstGeom prst="rect">
            <a:avLst/>
          </a:prstGeom>
          <a:noFill/>
          <a:ln>
            <a:solidFill>
              <a:schemeClr val="accent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smtClean="0"/>
              <a:t>Average Water Use During Contest</a:t>
            </a:r>
            <a:endParaRPr lang="en-US" sz="3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13584"/>
          <a:stretch>
            <a:fillRect/>
          </a:stretch>
        </p:blipFill>
        <p:spPr bwMode="auto">
          <a:xfrm>
            <a:off x="612647" y="1701209"/>
            <a:ext cx="7935929" cy="514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Facilities Management </a:t>
            </a:r>
            <a:endParaRPr lang="en-US" dirty="0"/>
          </a:p>
        </p:txBody>
      </p:sp>
      <p:sp>
        <p:nvSpPr>
          <p:cNvPr id="5" name="Text Placeholder 4"/>
          <p:cNvSpPr txBox="1">
            <a:spLocks noGrp="1"/>
          </p:cNvSpPr>
          <p:nvPr>
            <p:ph type="body" idx="1"/>
          </p:nvPr>
        </p:nvSpPr>
        <p:spPr>
          <a:xfrm>
            <a:off x="1371601" y="2743201"/>
            <a:ext cx="6164316" cy="1474763"/>
          </a:xfrm>
          <a:prstGeom prst="rect">
            <a:avLst/>
          </a:prstGeom>
          <a:noFill/>
        </p:spPr>
        <p:txBody>
          <a:bodyPr wrap="square" rtlCol="0">
            <a:spAutoFit/>
          </a:bodyPr>
          <a:lstStyle/>
          <a:p>
            <a:r>
              <a:rPr lang="en-US" dirty="0" smtClean="0"/>
              <a:t>“When the well’s dry, we know the worth of water.”</a:t>
            </a:r>
          </a:p>
          <a:p>
            <a:pPr algn="r"/>
            <a:r>
              <a:rPr lang="en-US" dirty="0" smtClean="0"/>
              <a:t>- Benjamin Franklin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Efforts </a:t>
            </a:r>
            <a:endParaRPr lang="en-US" dirty="0"/>
          </a:p>
        </p:txBody>
      </p:sp>
      <p:sp>
        <p:nvSpPr>
          <p:cNvPr id="3" name="Content Placeholder 2"/>
          <p:cNvSpPr>
            <a:spLocks noGrp="1"/>
          </p:cNvSpPr>
          <p:nvPr>
            <p:ph sz="quarter" idx="1"/>
          </p:nvPr>
        </p:nvSpPr>
        <p:spPr>
          <a:xfrm>
            <a:off x="612648" y="1600200"/>
            <a:ext cx="8153400" cy="4737538"/>
          </a:xfrm>
        </p:spPr>
        <p:txBody>
          <a:bodyPr/>
          <a:lstStyle/>
          <a:p>
            <a:r>
              <a:rPr lang="en-US" dirty="0" smtClean="0"/>
              <a:t>Installed:</a:t>
            </a:r>
          </a:p>
          <a:p>
            <a:pPr lvl="1"/>
            <a:r>
              <a:rPr lang="en-US" dirty="0" smtClean="0"/>
              <a:t>Aerators, dual-flush toilets, waterless urinals </a:t>
            </a:r>
          </a:p>
          <a:p>
            <a:r>
              <a:rPr lang="en-US" dirty="0" smtClean="0"/>
              <a:t>Efficiency efforts in industrial processes</a:t>
            </a:r>
          </a:p>
          <a:p>
            <a:r>
              <a:rPr lang="en-US" dirty="0" smtClean="0"/>
              <a:t>Recycled water for irrigation</a:t>
            </a:r>
          </a:p>
          <a:p>
            <a:pPr lvl="1"/>
            <a:r>
              <a:rPr lang="en-US" dirty="0" smtClean="0"/>
              <a:t>Toilets in Bren Hall</a:t>
            </a:r>
          </a:p>
          <a:p>
            <a:r>
              <a:rPr lang="en-US" dirty="0" smtClean="0"/>
              <a:t>Efficient irrigation practices for potable landscapes</a:t>
            </a:r>
          </a:p>
          <a:p>
            <a:r>
              <a:rPr lang="en-US" dirty="0" smtClean="0"/>
              <a:t>Education and outreach</a:t>
            </a:r>
          </a:p>
          <a:p>
            <a:r>
              <a:rPr lang="en-US" dirty="0" smtClean="0"/>
              <a:t>UCSB Water Action Plan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Action Plan</a:t>
            </a:r>
            <a:endParaRPr lang="en-US" dirty="0"/>
          </a:p>
        </p:txBody>
      </p:sp>
      <p:sp>
        <p:nvSpPr>
          <p:cNvPr id="3" name="Content Placeholder 2"/>
          <p:cNvSpPr>
            <a:spLocks noGrp="1"/>
          </p:cNvSpPr>
          <p:nvPr>
            <p:ph sz="quarter" idx="1"/>
          </p:nvPr>
        </p:nvSpPr>
        <p:spPr>
          <a:xfrm>
            <a:off x="283780" y="2695904"/>
            <a:ext cx="4430110" cy="3216166"/>
          </a:xfrm>
        </p:spPr>
        <p:txBody>
          <a:bodyPr>
            <a:noAutofit/>
          </a:bodyPr>
          <a:lstStyle/>
          <a:p>
            <a:pPr marL="0" indent="0" algn="ctr">
              <a:buNone/>
            </a:pPr>
            <a:r>
              <a:rPr lang="en-US" sz="3600" dirty="0" smtClean="0"/>
              <a:t>In the environmental realm, crisis often promotes action. </a:t>
            </a:r>
          </a:p>
        </p:txBody>
      </p:sp>
      <p:pic>
        <p:nvPicPr>
          <p:cNvPr id="4" name="Picture 2" descr="T:\WATER\WAP\Cover Page\WAP_CoverPage_FINAL_2013_SMALL.jpg"/>
          <p:cNvPicPr>
            <a:picLocks noChangeAspect="1" noChangeArrowheads="1"/>
          </p:cNvPicPr>
          <p:nvPr/>
        </p:nvPicPr>
        <p:blipFill>
          <a:blip r:embed="rId3" cstate="print"/>
          <a:srcRect/>
          <a:stretch>
            <a:fillRect/>
          </a:stretch>
        </p:blipFill>
        <p:spPr bwMode="auto">
          <a:xfrm>
            <a:off x="4940993" y="1644869"/>
            <a:ext cx="3822007" cy="494511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18212" r="25165"/>
          <a:stretch>
            <a:fillRect/>
          </a:stretch>
        </p:blipFill>
        <p:spPr bwMode="auto">
          <a:xfrm rot="5400000">
            <a:off x="1143002" y="-1142998"/>
            <a:ext cx="6857996" cy="9144000"/>
          </a:xfrm>
          <a:prstGeom prst="rect">
            <a:avLst/>
          </a:prstGeom>
          <a:noFill/>
          <a:ln w="9525">
            <a:noFill/>
            <a:miter lim="800000"/>
            <a:headEnd/>
            <a:tailEnd/>
          </a:ln>
          <a:effectLst/>
        </p:spPr>
      </p:pic>
      <p:pic>
        <p:nvPicPr>
          <p:cNvPr id="3" name="Picture 3"/>
          <p:cNvPicPr>
            <a:picLocks noChangeAspect="1" noChangeArrowheads="1"/>
          </p:cNvPicPr>
          <p:nvPr/>
        </p:nvPicPr>
        <p:blipFill>
          <a:blip r:embed="rId4" cstate="print"/>
          <a:srcRect l="18212" r="25166"/>
          <a:stretch>
            <a:fillRect/>
          </a:stretch>
        </p:blipFill>
        <p:spPr bwMode="auto">
          <a:xfrm rot="5400000">
            <a:off x="1142999" y="-1142994"/>
            <a:ext cx="6858001" cy="9144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Irrigation Practices</a:t>
            </a:r>
            <a:endParaRPr lang="en-US" dirty="0"/>
          </a:p>
        </p:txBody>
      </p:sp>
      <p:pic>
        <p:nvPicPr>
          <p:cNvPr id="4" name="Picture 2" descr="T:\WATER\Signage\UCSB Water Conservation Landscape Signage_Page_1.jpg"/>
          <p:cNvPicPr>
            <a:picLocks noChangeAspect="1" noChangeArrowheads="1"/>
          </p:cNvPicPr>
          <p:nvPr/>
        </p:nvPicPr>
        <p:blipFill>
          <a:blip r:embed="rId3" cstate="print"/>
          <a:srcRect/>
          <a:stretch>
            <a:fillRect/>
          </a:stretch>
        </p:blipFill>
        <p:spPr bwMode="auto">
          <a:xfrm>
            <a:off x="920984" y="1587064"/>
            <a:ext cx="3312478" cy="5118536"/>
          </a:xfrm>
          <a:prstGeom prst="rect">
            <a:avLst/>
          </a:prstGeom>
          <a:noFill/>
        </p:spPr>
      </p:pic>
      <p:pic>
        <p:nvPicPr>
          <p:cNvPr id="3073" name="Picture 1" descr="T:\WATER\Signage\UCSB Water Conservation Landscape Signage_Page_4.jpg"/>
          <p:cNvPicPr>
            <a:picLocks noChangeAspect="1" noChangeArrowheads="1"/>
          </p:cNvPicPr>
          <p:nvPr/>
        </p:nvPicPr>
        <p:blipFill>
          <a:blip r:embed="rId4" cstate="print"/>
          <a:srcRect/>
          <a:stretch>
            <a:fillRect/>
          </a:stretch>
        </p:blipFill>
        <p:spPr bwMode="auto">
          <a:xfrm>
            <a:off x="4724400" y="4215883"/>
            <a:ext cx="3604284" cy="2489717"/>
          </a:xfrm>
          <a:prstGeom prst="rect">
            <a:avLst/>
          </a:prstGeom>
          <a:noFill/>
        </p:spPr>
      </p:pic>
      <p:pic>
        <p:nvPicPr>
          <p:cNvPr id="3074" name="Picture 2" descr="T:\WATER\Signage\UCSB Water Conservation Landscape Signage_Page_3.jpg"/>
          <p:cNvPicPr>
            <a:picLocks noChangeAspect="1" noChangeArrowheads="1"/>
          </p:cNvPicPr>
          <p:nvPr/>
        </p:nvPicPr>
        <p:blipFill>
          <a:blip r:embed="rId5" cstate="print"/>
          <a:srcRect/>
          <a:stretch>
            <a:fillRect/>
          </a:stretch>
        </p:blipFill>
        <p:spPr bwMode="auto">
          <a:xfrm>
            <a:off x="4724400" y="1587064"/>
            <a:ext cx="3604284" cy="24897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T:\WATER\GIS - Water\PotableVsReclaimed_MattO_Irrigation_Changes.jpg"/>
          <p:cNvPicPr>
            <a:picLocks noChangeAspect="1" noChangeArrowheads="1"/>
          </p:cNvPicPr>
          <p:nvPr/>
        </p:nvPicPr>
        <p:blipFill>
          <a:blip r:embed="rId3" cstate="print"/>
          <a:srcRect/>
          <a:stretch>
            <a:fillRect/>
          </a:stretch>
        </p:blipFill>
        <p:spPr bwMode="auto">
          <a:xfrm>
            <a:off x="0" y="0"/>
            <a:ext cx="9143999" cy="68579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45" y="122179"/>
            <a:ext cx="9060355" cy="1143003"/>
          </a:xfrm>
        </p:spPr>
        <p:txBody>
          <a:bodyPr>
            <a:normAutofit/>
          </a:bodyPr>
          <a:lstStyle/>
          <a:p>
            <a:pPr algn="ctr">
              <a:spcBef>
                <a:spcPts val="600"/>
              </a:spcBef>
              <a:spcAft>
                <a:spcPts val="600"/>
              </a:spcAft>
            </a:pPr>
            <a:r>
              <a:rPr lang="en-US" dirty="0" smtClean="0"/>
              <a:t>Water (we going to do)?</a:t>
            </a:r>
            <a:br>
              <a:rPr lang="en-US" dirty="0" smtClean="0"/>
            </a:br>
            <a:r>
              <a:rPr lang="en-US" sz="2000" i="1" dirty="0" smtClean="0"/>
              <a:t>A Community Lecture Series on critical water issues</a:t>
            </a:r>
            <a:endParaRPr lang="en-US" sz="2000" dirty="0"/>
          </a:p>
        </p:txBody>
      </p:sp>
      <p:sp>
        <p:nvSpPr>
          <p:cNvPr id="3" name="Content Placeholder 2"/>
          <p:cNvSpPr>
            <a:spLocks noGrp="1"/>
          </p:cNvSpPr>
          <p:nvPr>
            <p:ph sz="quarter" idx="1"/>
          </p:nvPr>
        </p:nvSpPr>
        <p:spPr>
          <a:xfrm>
            <a:off x="83645" y="1537856"/>
            <a:ext cx="8745035" cy="1001111"/>
          </a:xfrm>
        </p:spPr>
        <p:txBody>
          <a:bodyPr>
            <a:noAutofit/>
          </a:bodyPr>
          <a:lstStyle/>
          <a:p>
            <a:pPr indent="0" algn="just">
              <a:buNone/>
            </a:pPr>
            <a:r>
              <a:rPr lang="en-US" sz="1600" dirty="0" smtClean="0"/>
              <a:t>UC Santa Barbara invites you to learn about California’s most critical resource, water. This community lecture series will address the State of California’s critical water issues, and provide valuable insight on local water conservation and efficiency practices. </a:t>
            </a:r>
            <a:endParaRPr lang="en-US" sz="1600" dirty="0"/>
          </a:p>
        </p:txBody>
      </p:sp>
      <p:sp>
        <p:nvSpPr>
          <p:cNvPr id="5" name="Title 1"/>
          <p:cNvSpPr txBox="1">
            <a:spLocks/>
          </p:cNvSpPr>
          <p:nvPr/>
        </p:nvSpPr>
        <p:spPr>
          <a:xfrm>
            <a:off x="407698" y="2475902"/>
            <a:ext cx="8657472" cy="393829"/>
          </a:xfrm>
          <a:prstGeom prst="rect">
            <a:avLst/>
          </a:prstGeom>
        </p:spPr>
        <p:txBody>
          <a:bodyPr vert="horz"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tx2"/>
                </a:solidFill>
                <a:effectLst/>
                <a:uLnTx/>
                <a:uFillTx/>
                <a:latin typeface="+mj-lt"/>
                <a:ea typeface="+mj-ea"/>
                <a:cs typeface="+mj-cs"/>
              </a:rPr>
              <a:t>Session 2: Act Local, Think Global – Water Conservation Efforts</a:t>
            </a:r>
            <a:endParaRPr kumimoji="0" lang="en-US" sz="22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486529" y="2843560"/>
            <a:ext cx="8342152" cy="1705501"/>
          </a:xfrm>
          <a:prstGeom prst="rect">
            <a:avLst/>
          </a:prstGeom>
        </p:spPr>
        <p:txBody>
          <a:bodyPr vert="horz">
            <a:noAutofit/>
          </a:bodyPr>
          <a:lstStyle/>
          <a:p>
            <a:pPr marL="320040" marR="0" lvl="0" indent="0"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13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5080" y="4787899"/>
            <a:ext cx="8405216" cy="1270002"/>
          </a:xfrm>
          <a:prstGeom prst="rect">
            <a:avLst/>
          </a:prstGeom>
        </p:spPr>
        <p:txBody>
          <a:bodyPr vert="horz">
            <a:noAutofit/>
          </a:bodyPr>
          <a:lstStyle/>
          <a:p>
            <a:pPr marL="320040" marR="0" lvl="0" indent="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b="1" dirty="0" smtClean="0">
                <a:solidFill>
                  <a:schemeClr val="tx2"/>
                </a:solidFill>
              </a:rPr>
              <a:t>Monday</a:t>
            </a:r>
            <a:r>
              <a:rPr kumimoji="0" lang="en-US" b="1" i="0" u="none" strike="noStrike" kern="1200" cap="none" spc="0" normalizeH="0" noProof="0" dirty="0" smtClean="0">
                <a:ln>
                  <a:noFill/>
                </a:ln>
                <a:solidFill>
                  <a:schemeClr val="tx2"/>
                </a:solidFill>
                <a:effectLst/>
                <a:uLnTx/>
                <a:uFillTx/>
                <a:latin typeface="+mn-lt"/>
                <a:ea typeface="+mn-ea"/>
                <a:cs typeface="+mn-cs"/>
              </a:rPr>
              <a:t>, July, 14 2014</a:t>
            </a:r>
            <a:r>
              <a:rPr kumimoji="0" lang="en-US" b="1" i="0" u="none" strike="noStrike" kern="1200" cap="none" spc="0" normalizeH="0" baseline="0" noProof="0" dirty="0" smtClean="0">
                <a:ln>
                  <a:noFill/>
                </a:ln>
                <a:solidFill>
                  <a:schemeClr val="tx2"/>
                </a:solidFill>
                <a:effectLst/>
                <a:uLnTx/>
                <a:uFillTx/>
                <a:latin typeface="+mn-lt"/>
                <a:ea typeface="+mn-ea"/>
                <a:cs typeface="+mn-cs"/>
              </a:rPr>
              <a:t> </a:t>
            </a:r>
          </a:p>
          <a:p>
            <a:pPr marL="320040" marR="0" lvl="0" indent="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kumimoji="0" lang="en-US" b="1" i="0" u="none" strike="noStrike" kern="1200" cap="none" spc="0" normalizeH="0" baseline="0" noProof="0" dirty="0" smtClean="0">
                <a:ln>
                  <a:noFill/>
                </a:ln>
                <a:solidFill>
                  <a:schemeClr val="tx2"/>
                </a:solidFill>
                <a:effectLst/>
                <a:uLnTx/>
                <a:uFillTx/>
                <a:latin typeface="+mn-lt"/>
                <a:ea typeface="+mn-ea"/>
                <a:cs typeface="+mn-cs"/>
              </a:rPr>
              <a:t>7pm</a:t>
            </a:r>
            <a:r>
              <a:rPr kumimoji="0" lang="en-US" b="1" i="0" u="none" strike="noStrike" kern="1200" cap="none" spc="0" normalizeH="0" noProof="0" dirty="0" smtClean="0">
                <a:ln>
                  <a:noFill/>
                </a:ln>
                <a:solidFill>
                  <a:schemeClr val="tx2"/>
                </a:solidFill>
                <a:effectLst/>
                <a:uLnTx/>
                <a:uFillTx/>
                <a:latin typeface="+mn-lt"/>
                <a:ea typeface="+mn-ea"/>
                <a:cs typeface="+mn-cs"/>
              </a:rPr>
              <a:t> – 8pm</a:t>
            </a:r>
          </a:p>
          <a:p>
            <a:pPr marL="320040" marR="0" lvl="0" indent="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b="1" dirty="0" smtClean="0">
                <a:solidFill>
                  <a:schemeClr val="tx2"/>
                </a:solidFill>
              </a:rPr>
              <a:t>Goleta Public Library – Multipurpose Room</a:t>
            </a:r>
            <a:endParaRPr lang="en-US" b="1" dirty="0" smtClean="0">
              <a:solidFill>
                <a:srgbClr val="FF0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486529" y="6246455"/>
            <a:ext cx="2529860" cy="496503"/>
          </a:xfrm>
          <a:prstGeom prst="rect">
            <a:avLst/>
          </a:prstGeom>
          <a:noFill/>
          <a:ln w="9525">
            <a:noFill/>
            <a:miter lim="800000"/>
            <a:headEnd/>
            <a:tailEnd/>
          </a:ln>
        </p:spPr>
      </p:pic>
      <p:sp>
        <p:nvSpPr>
          <p:cNvPr id="14" name="Rectangle 13"/>
          <p:cNvSpPr/>
          <p:nvPr/>
        </p:nvSpPr>
        <p:spPr>
          <a:xfrm>
            <a:off x="0" y="6128870"/>
            <a:ext cx="9144000" cy="787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GWD_2014_LOGO_RWandB.jpg"/>
          <p:cNvPicPr>
            <a:picLocks noChangeAspect="1"/>
          </p:cNvPicPr>
          <p:nvPr/>
        </p:nvPicPr>
        <p:blipFill>
          <a:blip r:embed="rId4" cstate="print"/>
          <a:stretch>
            <a:fillRect/>
          </a:stretch>
        </p:blipFill>
        <p:spPr>
          <a:xfrm>
            <a:off x="7892044" y="6225983"/>
            <a:ext cx="805917" cy="496503"/>
          </a:xfrm>
          <a:prstGeom prst="rect">
            <a:avLst/>
          </a:prstGeom>
        </p:spPr>
      </p:pic>
      <p:pic>
        <p:nvPicPr>
          <p:cNvPr id="12" name="Picture 11" descr="WaterWise logo Goleta Vweb500pix.jpg"/>
          <p:cNvPicPr>
            <a:picLocks noChangeAspect="1"/>
          </p:cNvPicPr>
          <p:nvPr/>
        </p:nvPicPr>
        <p:blipFill>
          <a:blip r:embed="rId5" cstate="print"/>
          <a:stretch>
            <a:fillRect/>
          </a:stretch>
        </p:blipFill>
        <p:spPr>
          <a:xfrm>
            <a:off x="6165253" y="6240885"/>
            <a:ext cx="1572020" cy="496955"/>
          </a:xfrm>
          <a:prstGeom prst="rect">
            <a:avLst/>
          </a:prstGeom>
        </p:spPr>
      </p:pic>
      <p:sp>
        <p:nvSpPr>
          <p:cNvPr id="13" name="Content Placeholder 2"/>
          <p:cNvSpPr txBox="1">
            <a:spLocks/>
          </p:cNvSpPr>
          <p:nvPr/>
        </p:nvSpPr>
        <p:spPr>
          <a:xfrm>
            <a:off x="62619" y="2890857"/>
            <a:ext cx="8745035" cy="1897042"/>
          </a:xfrm>
          <a:prstGeom prst="rect">
            <a:avLst/>
          </a:prstGeom>
        </p:spPr>
        <p:txBody>
          <a:bodyPr vert="horz">
            <a:noAutofit/>
          </a:bodyPr>
          <a:lstStyle/>
          <a:p>
            <a:pPr marL="320040" marR="0" lvl="0" indent="0" algn="just"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noProof="0" dirty="0" smtClean="0"/>
              <a:t>With the hot summer months upon us, water conservation and efficiency efforts are of the utmost importance. Join us, as UCSB hosts staff from Goleta </a:t>
            </a:r>
            <a:r>
              <a:rPr lang="en-US" noProof="0" dirty="0" err="1" smtClean="0"/>
              <a:t>Wate</a:t>
            </a:r>
            <a:r>
              <a:rPr lang="en-US" dirty="0" smtClean="0"/>
              <a:t>r District and the City of Santa Barbara who will provide updates on water supplies, current restrictions, and conservation programs for customers of each agency. This will be an opportunity to learn how you can save water at home during the drought!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a:xfrm>
            <a:off x="612647" y="1600199"/>
            <a:ext cx="8153401" cy="5021317"/>
          </a:xfrm>
        </p:spPr>
        <p:txBody>
          <a:bodyPr/>
          <a:lstStyle/>
          <a:p>
            <a:r>
              <a:rPr lang="en-US" dirty="0" smtClean="0">
                <a:solidFill>
                  <a:schemeClr val="tx2"/>
                </a:solidFill>
              </a:rPr>
              <a:t>Wet years v. Dry years</a:t>
            </a:r>
          </a:p>
          <a:p>
            <a:r>
              <a:rPr lang="en-US" dirty="0" smtClean="0">
                <a:solidFill>
                  <a:schemeClr val="tx2"/>
                </a:solidFill>
              </a:rPr>
              <a:t>Water Use Breakdown at UCSB</a:t>
            </a:r>
          </a:p>
          <a:p>
            <a:r>
              <a:rPr lang="en-US" dirty="0" smtClean="0">
                <a:solidFill>
                  <a:schemeClr val="tx2"/>
                </a:solidFill>
              </a:rPr>
              <a:t>Housing &amp; Residential Services efforts</a:t>
            </a:r>
          </a:p>
          <a:p>
            <a:r>
              <a:rPr lang="en-US" dirty="0" smtClean="0">
                <a:solidFill>
                  <a:schemeClr val="tx2"/>
                </a:solidFill>
              </a:rPr>
              <a:t>Facilities Management efforts</a:t>
            </a:r>
          </a:p>
          <a:p>
            <a:r>
              <a:rPr lang="en-US" dirty="0" smtClean="0">
                <a:solidFill>
                  <a:schemeClr val="tx2"/>
                </a:solidFill>
              </a:rPr>
              <a:t>Water Conservation &amp; Efficiency Results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sp>
        <p:nvSpPr>
          <p:cNvPr id="5" name="Text Placeholder 4"/>
          <p:cNvSpPr txBox="1">
            <a:spLocks noGrp="1"/>
          </p:cNvSpPr>
          <p:nvPr>
            <p:ph type="body" idx="1"/>
          </p:nvPr>
        </p:nvSpPr>
        <p:spPr>
          <a:xfrm>
            <a:off x="1371601" y="2743201"/>
            <a:ext cx="6164316" cy="1474763"/>
          </a:xfrm>
          <a:prstGeom prst="rect">
            <a:avLst/>
          </a:prstGeom>
          <a:noFill/>
        </p:spPr>
        <p:txBody>
          <a:bodyPr wrap="square" rtlCol="0">
            <a:spAutoFit/>
          </a:bodyPr>
          <a:lstStyle/>
          <a:p>
            <a:r>
              <a:rPr lang="en-US" dirty="0" smtClean="0"/>
              <a:t>“Thousands have lived without love, not one without water.</a:t>
            </a:r>
          </a:p>
          <a:p>
            <a:pPr algn="r"/>
            <a:r>
              <a:rPr lang="en-US" dirty="0" smtClean="0"/>
              <a:t>- W.H. Auden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Water Use at UCSB</a:t>
            </a:r>
            <a:endParaRPr lang="en-US" dirty="0"/>
          </a:p>
        </p:txBody>
      </p:sp>
      <p:sp>
        <p:nvSpPr>
          <p:cNvPr id="3" name="Content Placeholder 2"/>
          <p:cNvSpPr>
            <a:spLocks noGrp="1"/>
          </p:cNvSpPr>
          <p:nvPr>
            <p:ph sz="quarter" idx="1"/>
          </p:nvPr>
        </p:nvSpPr>
        <p:spPr>
          <a:xfrm>
            <a:off x="549584" y="1505604"/>
            <a:ext cx="8153400" cy="1552903"/>
          </a:xfrm>
        </p:spPr>
        <p:txBody>
          <a:bodyPr>
            <a:normAutofit/>
          </a:bodyPr>
          <a:lstStyle/>
          <a:p>
            <a:pPr algn="ctr">
              <a:buNone/>
            </a:pPr>
            <a:r>
              <a:rPr lang="en-US" sz="7200" dirty="0" smtClean="0"/>
              <a:t>488 Acre Feet</a:t>
            </a:r>
          </a:p>
        </p:txBody>
      </p:sp>
      <p:pic>
        <p:nvPicPr>
          <p:cNvPr id="27650" name="Picture 2" descr="https://c1.staticflickr.com/9/8200/8237581311_f98a442efd_z.jpg"/>
          <p:cNvPicPr>
            <a:picLocks noChangeAspect="1" noChangeArrowheads="1"/>
          </p:cNvPicPr>
          <p:nvPr/>
        </p:nvPicPr>
        <p:blipFill>
          <a:blip r:embed="rId3" cstate="print"/>
          <a:srcRect t="8267" b="26343"/>
          <a:stretch>
            <a:fillRect/>
          </a:stretch>
        </p:blipFill>
        <p:spPr bwMode="auto">
          <a:xfrm>
            <a:off x="0" y="2869315"/>
            <a:ext cx="9144000" cy="3988679"/>
          </a:xfrm>
          <a:prstGeom prst="rect">
            <a:avLst/>
          </a:prstGeom>
          <a:noFill/>
        </p:spPr>
      </p:pic>
      <p:sp>
        <p:nvSpPr>
          <p:cNvPr id="15" name="Content Placeholder 2"/>
          <p:cNvSpPr txBox="1">
            <a:spLocks/>
          </p:cNvSpPr>
          <p:nvPr/>
        </p:nvSpPr>
        <p:spPr>
          <a:xfrm>
            <a:off x="0" y="4508936"/>
            <a:ext cx="9144000" cy="1639614"/>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n-US" sz="4000" b="1" u="sng" dirty="0" smtClean="0">
                <a:solidFill>
                  <a:schemeClr val="bg1"/>
                </a:solidFill>
              </a:rPr>
              <a:t>241</a:t>
            </a:r>
            <a:r>
              <a:rPr kumimoji="0" lang="en-US" sz="4000" b="1" i="0" u="sng" strike="noStrike" kern="1200" cap="none" spc="0" normalizeH="0" baseline="0" noProof="0" dirty="0" smtClean="0">
                <a:ln>
                  <a:noFill/>
                </a:ln>
                <a:solidFill>
                  <a:schemeClr val="bg1"/>
                </a:solidFill>
                <a:effectLst/>
                <a:uLnTx/>
                <a:uFillTx/>
                <a:latin typeface="+mn-lt"/>
                <a:ea typeface="+mn-ea"/>
                <a:cs typeface="+mn-cs"/>
              </a:rPr>
              <a:t> Olympic-size swimming pools</a:t>
            </a:r>
            <a:endParaRPr kumimoji="0" lang="en-US" sz="4000" b="1" i="0" u="sng"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Water Use at UCSB</a:t>
            </a:r>
            <a:endParaRPr lang="en-US" dirty="0"/>
          </a:p>
        </p:txBody>
      </p:sp>
      <p:cxnSp>
        <p:nvCxnSpPr>
          <p:cNvPr id="7" name="Straight Connector 6"/>
          <p:cNvCxnSpPr/>
          <p:nvPr/>
        </p:nvCxnSpPr>
        <p:spPr>
          <a:xfrm flipV="1">
            <a:off x="801609" y="2112579"/>
            <a:ext cx="8027081" cy="190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5302433" y="1780792"/>
            <a:ext cx="3623675" cy="3048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r"/>
            <a:r>
              <a:rPr lang="en-US" sz="1400" b="1" dirty="0">
                <a:solidFill>
                  <a:srgbClr val="FF0000"/>
                </a:solidFill>
              </a:rPr>
              <a:t>UCSB Water Allotment (944.5</a:t>
            </a:r>
            <a:r>
              <a:rPr lang="en-US" sz="1400" b="1" baseline="0" dirty="0">
                <a:solidFill>
                  <a:srgbClr val="FF0000"/>
                </a:solidFill>
              </a:rPr>
              <a:t> AFY)</a:t>
            </a:r>
            <a:endParaRPr lang="en-US" sz="1400" b="1" dirty="0">
              <a:solidFill>
                <a:srgbClr val="FF0000"/>
              </a:solidFill>
            </a:endParaRPr>
          </a:p>
        </p:txBody>
      </p:sp>
      <p:graphicFrame>
        <p:nvGraphicFramePr>
          <p:cNvPr id="9" name="Chart 8"/>
          <p:cNvGraphicFramePr/>
          <p:nvPr/>
        </p:nvGraphicFramePr>
        <p:xfrm>
          <a:off x="63265" y="1662549"/>
          <a:ext cx="8915399"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 Capita Water Use</a:t>
            </a:r>
            <a:endParaRPr lang="en-US" dirty="0"/>
          </a:p>
        </p:txBody>
      </p:sp>
      <p:graphicFrame>
        <p:nvGraphicFramePr>
          <p:cNvPr id="4" name="Chart 3"/>
          <p:cNvGraphicFramePr/>
          <p:nvPr/>
        </p:nvGraphicFramePr>
        <p:xfrm>
          <a:off x="236482" y="1690577"/>
          <a:ext cx="8529566" cy="49395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en-US" dirty="0" smtClean="0"/>
              <a:t>- John Steinbeck, </a:t>
            </a:r>
            <a:r>
              <a:rPr lang="en-US" i="1" dirty="0" smtClean="0"/>
              <a:t>East of Eden </a:t>
            </a:r>
            <a:endParaRPr lang="en-US" dirty="0"/>
          </a:p>
        </p:txBody>
      </p:sp>
      <p:sp>
        <p:nvSpPr>
          <p:cNvPr id="6" name="Text Placeholder 3"/>
          <p:cNvSpPr txBox="1">
            <a:spLocks noGrp="1"/>
          </p:cNvSpPr>
          <p:nvPr>
            <p:ph type="body" idx="1"/>
          </p:nvPr>
        </p:nvSpPr>
        <p:spPr>
          <a:xfrm>
            <a:off x="1792287" y="148856"/>
            <a:ext cx="7123113" cy="4983416"/>
          </a:xfrm>
          <a:prstGeom prst="rect">
            <a:avLst/>
          </a:prstGeom>
          <a:noFill/>
        </p:spPr>
        <p:txBody>
          <a:bodyPr wrap="square" rtlCol="0">
            <a:spAutoFit/>
          </a:bodyPr>
          <a:lstStyle/>
          <a:p>
            <a:r>
              <a:rPr lang="en-US" sz="4000" dirty="0" smtClean="0"/>
              <a:t>“And it never failed that during the dry years the people forgot about the rich years, and during the wet years they lost all memory of the dry years. It was always that way.”</a:t>
            </a:r>
          </a:p>
          <a:p>
            <a:pPr algn="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UCSB Potable Water Use By Sector</a:t>
            </a:r>
            <a:endParaRPr lang="en-US" dirty="0"/>
          </a:p>
        </p:txBody>
      </p:sp>
      <p:graphicFrame>
        <p:nvGraphicFramePr>
          <p:cNvPr id="3" name="Chart 2"/>
          <p:cNvGraphicFramePr/>
          <p:nvPr/>
        </p:nvGraphicFramePr>
        <p:xfrm>
          <a:off x="609600" y="1586185"/>
          <a:ext cx="8153400" cy="52718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Housing &amp; Residential Services</a:t>
            </a:r>
            <a:endParaRPr lang="en-US" dirty="0"/>
          </a:p>
        </p:txBody>
      </p:sp>
      <p:sp>
        <p:nvSpPr>
          <p:cNvPr id="4" name="Text Placeholder 3"/>
          <p:cNvSpPr txBox="1">
            <a:spLocks noGrp="1"/>
          </p:cNvSpPr>
          <p:nvPr>
            <p:ph type="body" idx="1"/>
          </p:nvPr>
        </p:nvSpPr>
        <p:spPr>
          <a:xfrm>
            <a:off x="1371601" y="2743201"/>
            <a:ext cx="7123113" cy="2336537"/>
          </a:xfrm>
          <a:prstGeom prst="rect">
            <a:avLst/>
          </a:prstGeom>
          <a:noFill/>
        </p:spPr>
        <p:txBody>
          <a:bodyPr wrap="square" rtlCol="0">
            <a:spAutoFit/>
          </a:bodyPr>
          <a:lstStyle/>
          <a:p>
            <a:r>
              <a:rPr lang="en-US" dirty="0" smtClean="0"/>
              <a:t>“In the world there is nothing more submissive and weak than water. Yet for attacking that which is hard and strong nothing can surpass it.</a:t>
            </a:r>
          </a:p>
          <a:p>
            <a:pPr algn="r"/>
            <a:r>
              <a:rPr lang="en-US" dirty="0" smtClean="0"/>
              <a:t>- Lao Tzu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a:t>
            </a:r>
            <a:endParaRPr lang="en-US" dirty="0"/>
          </a:p>
        </p:txBody>
      </p:sp>
      <p:graphicFrame>
        <p:nvGraphicFramePr>
          <p:cNvPr id="7" name="Diagram 6"/>
          <p:cNvGraphicFramePr/>
          <p:nvPr/>
        </p:nvGraphicFramePr>
        <p:xfrm>
          <a:off x="1084521" y="1600199"/>
          <a:ext cx="7198241" cy="5109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Education</a:t>
            </a:r>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95732" y="1854643"/>
            <a:ext cx="1807093" cy="455679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3298" y="2069769"/>
            <a:ext cx="2733253" cy="3522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05219" y="2399378"/>
            <a:ext cx="3818314" cy="2948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Education (cont.)</a:t>
            </a:r>
            <a:endParaRPr lang="en-US" dirty="0"/>
          </a:p>
        </p:txBody>
      </p:sp>
      <p:pic>
        <p:nvPicPr>
          <p:cNvPr id="4" name="Picture 2" descr="C:\Users\mrousseau\AppData\Local\Microsoft\Windows\Temporary Internet Files\Content.Outlook\5YBOYRI1\photo (5).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776" t="6349" r="-2" b="4487"/>
          <a:stretch/>
        </p:blipFill>
        <p:spPr bwMode="auto">
          <a:xfrm rot="10800000">
            <a:off x="244549" y="2315849"/>
            <a:ext cx="4997302" cy="35320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mrousseau\AppData\Local\Microsoft\Windows\Temporary Internet Files\Content.Outlook\5YBOYRI1\photo (7).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3357"/>
          <a:stretch/>
        </p:blipFill>
        <p:spPr bwMode="auto">
          <a:xfrm rot="5400000">
            <a:off x="4783787" y="2406372"/>
            <a:ext cx="4835235" cy="3490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Change</a:t>
            </a:r>
            <a:endParaRPr lang="en-US" dirty="0"/>
          </a:p>
        </p:txBody>
      </p:sp>
      <p:sp>
        <p:nvSpPr>
          <p:cNvPr id="4" name="TextBox 3"/>
          <p:cNvSpPr txBox="1"/>
          <p:nvPr/>
        </p:nvSpPr>
        <p:spPr>
          <a:xfrm>
            <a:off x="1451146" y="5236552"/>
            <a:ext cx="6136752" cy="954107"/>
          </a:xfrm>
          <a:prstGeom prst="rect">
            <a:avLst/>
          </a:prstGeom>
          <a:noFill/>
          <a:ln>
            <a:solidFill>
              <a:srgbClr val="002060"/>
            </a:solidFill>
          </a:ln>
        </p:spPr>
        <p:txBody>
          <a:bodyPr wrap="square" rtlCol="0">
            <a:spAutoFit/>
          </a:bodyPr>
          <a:lstStyle/>
          <a:p>
            <a:pPr algn="ctr"/>
            <a:r>
              <a:rPr lang="en-US" sz="2800" dirty="0" smtClean="0">
                <a:ln>
                  <a:solidFill>
                    <a:srgbClr val="002060"/>
                  </a:solidFill>
                </a:ln>
                <a:solidFill>
                  <a:srgbClr val="002060"/>
                </a:solidFill>
                <a:latin typeface="Arial" panose="020B0604020202020204" pitchFamily="34" charset="0"/>
                <a:cs typeface="Arial" panose="020B0604020202020204" pitchFamily="34" charset="0"/>
              </a:rPr>
              <a:t>12 - 15%  Water Savings</a:t>
            </a:r>
          </a:p>
          <a:p>
            <a:pPr algn="ctr"/>
            <a:r>
              <a:rPr lang="en-US" sz="2800" dirty="0" smtClean="0">
                <a:ln>
                  <a:solidFill>
                    <a:srgbClr val="002060"/>
                  </a:solidFill>
                </a:ln>
                <a:solidFill>
                  <a:srgbClr val="002060"/>
                </a:solidFill>
                <a:latin typeface="Arial" panose="020B0604020202020204" pitchFamily="34" charset="0"/>
                <a:cs typeface="Arial" panose="020B0604020202020204" pitchFamily="34" charset="0"/>
              </a:rPr>
              <a:t>(+ Gas Savings)  &lt;  1 </a:t>
            </a:r>
            <a:r>
              <a:rPr lang="en-US" sz="2800" dirty="0" err="1" smtClean="0">
                <a:ln>
                  <a:solidFill>
                    <a:srgbClr val="002060"/>
                  </a:solidFill>
                </a:ln>
                <a:solidFill>
                  <a:srgbClr val="002060"/>
                </a:solidFill>
                <a:latin typeface="Arial" panose="020B0604020202020204" pitchFamily="34" charset="0"/>
                <a:cs typeface="Arial" panose="020B0604020202020204" pitchFamily="34" charset="0"/>
              </a:rPr>
              <a:t>yr</a:t>
            </a:r>
            <a:r>
              <a:rPr lang="en-US" sz="2800" dirty="0" smtClean="0">
                <a:ln>
                  <a:solidFill>
                    <a:srgbClr val="002060"/>
                  </a:solidFill>
                </a:ln>
                <a:solidFill>
                  <a:srgbClr val="002060"/>
                </a:solidFill>
                <a:latin typeface="Arial" panose="020B0604020202020204" pitchFamily="34" charset="0"/>
                <a:cs typeface="Arial" panose="020B0604020202020204" pitchFamily="34" charset="0"/>
              </a:rPr>
              <a:t> payback</a:t>
            </a:r>
            <a:endParaRPr lang="en-US" sz="2800" dirty="0">
              <a:ln>
                <a:solidFill>
                  <a:srgbClr val="002060"/>
                </a:solidFill>
              </a:ln>
              <a:solidFill>
                <a:srgbClr val="002060"/>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548" y="1959953"/>
            <a:ext cx="5848350" cy="2781300"/>
          </a:xfrm>
          <a:prstGeom prst="rect">
            <a:avLst/>
          </a:prstGeom>
          <a:noFill/>
          <a:ln>
            <a:noFill/>
          </a:ln>
          <a:effectLst>
            <a:glow rad="127000">
              <a:schemeClr val="accent1">
                <a:lumMod val="60000"/>
                <a:lumOff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5447</TotalTime>
  <Words>544</Words>
  <Application>Microsoft Office PowerPoint</Application>
  <PresentationFormat>On-screen Show (4:3)</PresentationFormat>
  <Paragraphs>121</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PowerPoint Presentation</vt:lpstr>
      <vt:lpstr>Overview</vt:lpstr>
      <vt:lpstr>- John Steinbeck, East of Eden </vt:lpstr>
      <vt:lpstr>UCSB Potable Water Use By Sector</vt:lpstr>
      <vt:lpstr>Housing &amp; Residential Services</vt:lpstr>
      <vt:lpstr>Keys to Success</vt:lpstr>
      <vt:lpstr>Continuous Education</vt:lpstr>
      <vt:lpstr>Continuous Education (cont.)</vt:lpstr>
      <vt:lpstr>Behavior Change</vt:lpstr>
      <vt:lpstr>PowerSave Green Campus Energy &amp; Water Savings Competition</vt:lpstr>
      <vt:lpstr>Congratulations Santa Rosa!!!</vt:lpstr>
      <vt:lpstr>Average Water Use During Contest</vt:lpstr>
      <vt:lpstr>Facilities Management </vt:lpstr>
      <vt:lpstr>Historical Efforts </vt:lpstr>
      <vt:lpstr>Water Action Plan</vt:lpstr>
      <vt:lpstr>PowerPoint Presentation</vt:lpstr>
      <vt:lpstr>Irrigation Practices</vt:lpstr>
      <vt:lpstr>PowerPoint Presentation</vt:lpstr>
      <vt:lpstr>Water (we going to do)? A Community Lecture Series on critical water issues</vt:lpstr>
      <vt:lpstr>Results</vt:lpstr>
      <vt:lpstr>Annual Water Use at UCSB</vt:lpstr>
      <vt:lpstr>Historical Water Use at UCSB</vt:lpstr>
      <vt:lpstr>Per Capita Water Use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Resources Management</dc:title>
  <dc:creator>Matthew O'Carroll</dc:creator>
  <cp:lastModifiedBy>Jewel Snavely</cp:lastModifiedBy>
  <cp:revision>376</cp:revision>
  <dcterms:created xsi:type="dcterms:W3CDTF">2014-02-23T16:11:59Z</dcterms:created>
  <dcterms:modified xsi:type="dcterms:W3CDTF">2014-11-07T17:28:35Z</dcterms:modified>
</cp:coreProperties>
</file>