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5"/>
  </p:sldMasterIdLst>
  <p:notesMasterIdLst>
    <p:notesMasterId r:id="rId29"/>
  </p:notesMasterIdLst>
  <p:handoutMasterIdLst>
    <p:handoutMasterId r:id="rId30"/>
  </p:handoutMasterIdLst>
  <p:sldIdLst>
    <p:sldId id="256" r:id="rId6"/>
    <p:sldId id="375" r:id="rId7"/>
    <p:sldId id="376" r:id="rId8"/>
    <p:sldId id="366" r:id="rId9"/>
    <p:sldId id="304" r:id="rId10"/>
    <p:sldId id="367" r:id="rId11"/>
    <p:sldId id="364" r:id="rId12"/>
    <p:sldId id="305" r:id="rId13"/>
    <p:sldId id="365" r:id="rId14"/>
    <p:sldId id="379" r:id="rId15"/>
    <p:sldId id="377" r:id="rId16"/>
    <p:sldId id="381" r:id="rId17"/>
    <p:sldId id="380" r:id="rId18"/>
    <p:sldId id="355" r:id="rId19"/>
    <p:sldId id="356" r:id="rId20"/>
    <p:sldId id="357" r:id="rId21"/>
    <p:sldId id="382" r:id="rId22"/>
    <p:sldId id="383" r:id="rId23"/>
    <p:sldId id="358" r:id="rId24"/>
    <p:sldId id="361" r:id="rId25"/>
    <p:sldId id="362" r:id="rId26"/>
    <p:sldId id="373" r:id="rId27"/>
    <p:sldId id="374"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taylor" initials="c" lastIdx="6" clrIdx="0"/>
  <p:cmAuthor id="1" name="jhaggmark" initials="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A6E36"/>
    <a:srgbClr val="9A550A"/>
    <a:srgbClr val="955705"/>
    <a:srgbClr val="FCE77C"/>
    <a:srgbClr val="CFD2A4"/>
    <a:srgbClr val="A7AD57"/>
    <a:srgbClr val="2C8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76" autoAdjust="0"/>
    <p:restoredTop sz="89425" autoAdjust="0"/>
  </p:normalViewPr>
  <p:slideViewPr>
    <p:cSldViewPr>
      <p:cViewPr>
        <p:scale>
          <a:sx n="90" d="100"/>
          <a:sy n="90" d="100"/>
        </p:scale>
        <p:origin x="-948" y="-180"/>
      </p:cViewPr>
      <p:guideLst>
        <p:guide orient="horz" pos="2160"/>
        <p:guide pos="5328"/>
        <p:guide pos="43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83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14" tIns="45709" rIns="91414" bIns="45709" rtlCol="0"/>
          <a:lstStyle>
            <a:lvl1pPr algn="l">
              <a:defRPr sz="11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14" tIns="45709" rIns="91414" bIns="45709" rtlCol="0"/>
          <a:lstStyle>
            <a:lvl1pPr algn="r">
              <a:defRPr sz="1100"/>
            </a:lvl1pPr>
          </a:lstStyle>
          <a:p>
            <a:fld id="{1686FD57-FA6B-480F-88B1-5C8AF43B5981}" type="datetimeFigureOut">
              <a:rPr lang="en-US" smtClean="0"/>
              <a:pPr/>
              <a:t>11/12/2014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14" tIns="45709" rIns="91414" bIns="45709" rtlCol="0" anchor="b"/>
          <a:lstStyle>
            <a:lvl1pPr algn="l">
              <a:defRPr sz="11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14" tIns="45709" rIns="91414" bIns="45709" rtlCol="0" anchor="b"/>
          <a:lstStyle>
            <a:lvl1pPr algn="r">
              <a:defRPr sz="1100"/>
            </a:lvl1pPr>
          </a:lstStyle>
          <a:p>
            <a:fld id="{31F030E8-72DC-4FC8-A5FC-914451DF92F4}" type="slidenum">
              <a:rPr lang="en-US" smtClean="0"/>
              <a:pPr/>
              <a:t>‹#›</a:t>
            </a:fld>
            <a:endParaRPr lang="en-US"/>
          </a:p>
        </p:txBody>
      </p:sp>
    </p:spTree>
    <p:extLst>
      <p:ext uri="{BB962C8B-B14F-4D97-AF65-F5344CB8AC3E}">
        <p14:creationId xmlns:p14="http://schemas.microsoft.com/office/powerpoint/2010/main" val="29316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14" tIns="45709" rIns="91414" bIns="45709" numCol="1" anchor="t" anchorCtr="0" compatLnSpc="1">
            <a:prstTxWarp prst="textNoShape">
              <a:avLst/>
            </a:prstTxWarp>
          </a:bodyPr>
          <a:lstStyle>
            <a:lvl1pPr>
              <a:defRPr sz="1100" smtClean="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14" tIns="45709" rIns="91414" bIns="45709" numCol="1" anchor="t" anchorCtr="0" compatLnSpc="1">
            <a:prstTxWarp prst="textNoShape">
              <a:avLst/>
            </a:prstTxWarp>
          </a:bodyPr>
          <a:lstStyle>
            <a:lvl1pPr algn="r">
              <a:defRPr sz="1100" smtClean="0"/>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4588" y="684213"/>
            <a:ext cx="4570412"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14" tIns="45709" rIns="91414" bIns="457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14" tIns="45709" rIns="91414" bIns="45709" numCol="1" anchor="b" anchorCtr="0" compatLnSpc="1">
            <a:prstTxWarp prst="textNoShape">
              <a:avLst/>
            </a:prstTxWarp>
          </a:bodyPr>
          <a:lstStyle>
            <a:lvl1pPr>
              <a:defRPr sz="1100" smtClean="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14" tIns="45709" rIns="91414" bIns="45709" numCol="1" anchor="b" anchorCtr="0" compatLnSpc="1">
            <a:prstTxWarp prst="textNoShape">
              <a:avLst/>
            </a:prstTxWarp>
          </a:bodyPr>
          <a:lstStyle>
            <a:lvl1pPr algn="r">
              <a:defRPr sz="1100" smtClean="0"/>
            </a:lvl1pPr>
          </a:lstStyle>
          <a:p>
            <a:pPr>
              <a:defRPr/>
            </a:pPr>
            <a:fld id="{8C914EC9-E79C-4F64-92DB-6C308DA51427}" type="slidenum">
              <a:rPr lang="en-US"/>
              <a:pPr>
                <a:defRPr/>
              </a:pPr>
              <a:t>‹#›</a:t>
            </a:fld>
            <a:endParaRPr lang="en-US"/>
          </a:p>
        </p:txBody>
      </p:sp>
    </p:spTree>
    <p:extLst>
      <p:ext uri="{BB962C8B-B14F-4D97-AF65-F5344CB8AC3E}">
        <p14:creationId xmlns:p14="http://schemas.microsoft.com/office/powerpoint/2010/main" val="3656596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B9549275-8E52-4A5B-9873-D5417127CD11}" type="slidenum">
              <a:rPr lang="en-US"/>
              <a:pPr/>
              <a:t>1</a:t>
            </a:fld>
            <a:endParaRPr 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F7D7EB-0B9B-4017-B297-B380F0EF2042}"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(94 years of  records) at Gibraltar Reservoir </a:t>
            </a:r>
          </a:p>
        </p:txBody>
      </p:sp>
      <p:sp>
        <p:nvSpPr>
          <p:cNvPr id="4" name="Slide Number Placeholder 3"/>
          <p:cNvSpPr>
            <a:spLocks noGrp="1"/>
          </p:cNvSpPr>
          <p:nvPr>
            <p:ph type="sldNum" sz="quarter" idx="10"/>
          </p:nvPr>
        </p:nvSpPr>
        <p:spPr/>
        <p:txBody>
          <a:bodyPr/>
          <a:lstStyle/>
          <a:p>
            <a:fld id="{F5F7D7EB-0B9B-4017-B297-B380F0EF204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 of discussing</a:t>
            </a:r>
            <a:r>
              <a:rPr lang="en-US" baseline="0" dirty="0" smtClean="0"/>
              <a:t> the El Nino Cycle is to address a lot of questions I and others at the City continue to get from the public concerning the increased probability of an El Nino Cycle next year.</a:t>
            </a:r>
            <a:endParaRPr lang="en-US" dirty="0"/>
          </a:p>
        </p:txBody>
      </p:sp>
      <p:sp>
        <p:nvSpPr>
          <p:cNvPr id="4" name="Slide Number Placeholder 3"/>
          <p:cNvSpPr>
            <a:spLocks noGrp="1"/>
          </p:cNvSpPr>
          <p:nvPr>
            <p:ph type="sldNum" sz="quarter" idx="10"/>
          </p:nvPr>
        </p:nvSpPr>
        <p:spPr/>
        <p:txBody>
          <a:bodyPr/>
          <a:lstStyle/>
          <a:p>
            <a:fld id="{F5F7D7EB-0B9B-4017-B297-B380F0EF204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789">
              <a:defRPr/>
            </a:pPr>
            <a:r>
              <a:rPr lang="en-US" baseline="0" dirty="0" smtClean="0"/>
              <a:t>Take the time to walk Council through the Current Supply Strategy</a:t>
            </a:r>
          </a:p>
          <a:p>
            <a:pPr defTabSz="913789">
              <a:defRPr/>
            </a:pPr>
            <a:endParaRPr lang="en-US" baseline="0" dirty="0" smtClean="0"/>
          </a:p>
          <a:p>
            <a:pPr defTabSz="913789">
              <a:defRPr/>
            </a:pPr>
            <a:r>
              <a:rPr lang="en-US" i="1" baseline="0" dirty="0" smtClean="0">
                <a:solidFill>
                  <a:srgbClr val="FF0000"/>
                </a:solidFill>
              </a:rPr>
              <a:t>[For context, we are about to enter Year 4  (Oct. 1) ] </a:t>
            </a:r>
          </a:p>
          <a:p>
            <a:pPr defTabSz="913789">
              <a:defRPr/>
            </a:pPr>
            <a:r>
              <a:rPr lang="en-US" baseline="0" dirty="0" smtClean="0"/>
              <a:t>Our Current Supply Strategy takes a conservative approach and assumes no reservoir inflows and no state water.  </a:t>
            </a:r>
          </a:p>
          <a:p>
            <a:pPr defTabSz="913789">
              <a:defRPr/>
            </a:pPr>
            <a:r>
              <a:rPr lang="en-US" baseline="0" dirty="0" smtClean="0"/>
              <a:t>In Year 4  and Year 5 we are planning on the ability to purchase water and have it delivered through the state water system.   </a:t>
            </a:r>
          </a:p>
          <a:p>
            <a:pPr defTabSz="913789">
              <a:defRPr/>
            </a:pPr>
            <a:r>
              <a:rPr lang="en-US" baseline="0" dirty="0" smtClean="0"/>
              <a:t>This strategy also assumes we will be producing 7,500AF of desalinated water in Year 6.   To reduce the risk if Water Supply Conditions improve, the initial contract for </a:t>
            </a:r>
            <a:r>
              <a:rPr lang="en-US" baseline="0" dirty="0" err="1" smtClean="0"/>
              <a:t>desal</a:t>
            </a:r>
            <a:r>
              <a:rPr lang="en-US" baseline="0" dirty="0" smtClean="0"/>
              <a:t> will be for 3,125.</a:t>
            </a:r>
          </a:p>
          <a:p>
            <a:pPr defTabSz="913789">
              <a:defRPr/>
            </a:pPr>
            <a:r>
              <a:rPr lang="en-US" baseline="0" dirty="0" smtClean="0"/>
              <a:t>  </a:t>
            </a:r>
          </a:p>
          <a:p>
            <a:pPr defTabSz="913789">
              <a:defRPr/>
            </a:pPr>
            <a:r>
              <a:rPr lang="en-US" baseline="0" dirty="0" smtClean="0"/>
              <a:t>Shows extraordinary conservation as a water supply….the cheapest water supply available.  </a:t>
            </a:r>
          </a:p>
          <a:p>
            <a:endParaRPr lang="en-US" dirty="0"/>
          </a:p>
        </p:txBody>
      </p:sp>
      <p:sp>
        <p:nvSpPr>
          <p:cNvPr id="4" name="Slide Number Placeholder 3"/>
          <p:cNvSpPr>
            <a:spLocks noGrp="1"/>
          </p:cNvSpPr>
          <p:nvPr>
            <p:ph type="sldNum" sz="quarter" idx="10"/>
          </p:nvPr>
        </p:nvSpPr>
        <p:spPr/>
        <p:txBody>
          <a:bodyPr/>
          <a:lstStyle/>
          <a:p>
            <a:fld id="{F5F7D7EB-0B9B-4017-B297-B380F0EF2042}"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782">
              <a:defRPr/>
            </a:pPr>
            <a:r>
              <a:rPr lang="en-US" baseline="0" dirty="0" smtClean="0"/>
              <a:t>Our Current Supply Strategy takes a very conservative approach and assumes no reservoir inflows and no state water.  </a:t>
            </a:r>
          </a:p>
          <a:p>
            <a:pPr defTabSz="913782">
              <a:defRPr/>
            </a:pPr>
            <a:r>
              <a:rPr lang="en-US" baseline="0" dirty="0" smtClean="0"/>
              <a:t>In Year 4  and Year 5 we are planning on the ability to purchase water and have it delivered through the state water system.  </a:t>
            </a:r>
          </a:p>
          <a:p>
            <a:pPr defTabSz="913782">
              <a:defRPr/>
            </a:pPr>
            <a:r>
              <a:rPr lang="en-US" baseline="0" dirty="0" smtClean="0"/>
              <a:t>This strategy also assumes we will be producing 6,000AF of desalinated water in Year 6.</a:t>
            </a:r>
          </a:p>
          <a:p>
            <a:pPr defTabSz="913782">
              <a:defRPr/>
            </a:pPr>
            <a:endParaRPr lang="en-US" baseline="0" dirty="0" smtClean="0"/>
          </a:p>
          <a:p>
            <a:pPr defTabSz="913782">
              <a:defRPr/>
            </a:pPr>
            <a:r>
              <a:rPr lang="en-US" baseline="0" dirty="0" smtClean="0"/>
              <a:t>Even with </a:t>
            </a:r>
            <a:r>
              <a:rPr lang="en-US" baseline="0" dirty="0" err="1" smtClean="0"/>
              <a:t>Desal</a:t>
            </a:r>
            <a:r>
              <a:rPr lang="en-US" baseline="0" dirty="0" smtClean="0"/>
              <a:t> conservation will be critical to meeting demands.  Without </a:t>
            </a:r>
            <a:r>
              <a:rPr lang="en-US" baseline="0" dirty="0" err="1" smtClean="0"/>
              <a:t>Desal</a:t>
            </a:r>
            <a:r>
              <a:rPr lang="en-US" baseline="0" dirty="0" smtClean="0"/>
              <a:t> in year 6 under this planning </a:t>
            </a:r>
            <a:r>
              <a:rPr lang="en-US" baseline="0" dirty="0" err="1" smtClean="0"/>
              <a:t>scenerio</a:t>
            </a:r>
            <a:r>
              <a:rPr lang="en-US" baseline="0" dirty="0" smtClean="0"/>
              <a:t> we would be looking at over a 60% shortage.      </a:t>
            </a:r>
          </a:p>
          <a:p>
            <a:pPr defTabSz="913782">
              <a:defRPr/>
            </a:pPr>
            <a:endParaRPr lang="en-US" baseline="0" dirty="0" smtClean="0"/>
          </a:p>
          <a:p>
            <a:pPr defTabSz="913782">
              <a:defRPr/>
            </a:pPr>
            <a:r>
              <a:rPr lang="en-US" baseline="0" dirty="0" smtClean="0"/>
              <a:t>Also shown on this graphic is extraordinary conservation as a water supply….the cheapest water supply available. </a:t>
            </a:r>
          </a:p>
          <a:p>
            <a:endParaRPr lang="en-US" dirty="0"/>
          </a:p>
        </p:txBody>
      </p:sp>
      <p:sp>
        <p:nvSpPr>
          <p:cNvPr id="4" name="Slide Number Placeholder 3"/>
          <p:cNvSpPr>
            <a:spLocks noGrp="1"/>
          </p:cNvSpPr>
          <p:nvPr>
            <p:ph type="sldNum" sz="quarter" idx="10"/>
          </p:nvPr>
        </p:nvSpPr>
        <p:spPr/>
        <p:txBody>
          <a:bodyPr/>
          <a:lstStyle/>
          <a:p>
            <a:fld id="{F5F7D7EB-0B9B-4017-B297-B380F0EF2042}"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water usage as compared to normal usage and water usage compared with May 2013.  </a:t>
            </a:r>
            <a:r>
              <a:rPr lang="en-US" i="1" dirty="0" smtClean="0"/>
              <a:t>[Be ready for the question as to which line represents “normal”.   The green line is close but my understanding is that it includes an extra 300 AFY above our current “normal year” demand.]</a:t>
            </a:r>
            <a:endParaRPr lang="en-US" dirty="0"/>
          </a:p>
        </p:txBody>
      </p:sp>
      <p:sp>
        <p:nvSpPr>
          <p:cNvPr id="4" name="Slide Number Placeholder 3"/>
          <p:cNvSpPr>
            <a:spLocks noGrp="1"/>
          </p:cNvSpPr>
          <p:nvPr>
            <p:ph type="sldNum" sz="quarter" idx="10"/>
          </p:nvPr>
        </p:nvSpPr>
        <p:spPr/>
        <p:txBody>
          <a:bodyPr/>
          <a:lstStyle/>
          <a:p>
            <a:fld id="{F5F7D7EB-0B9B-4017-B297-B380F0EF2042}"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water usage as compared to normal usage and water usage compared with May 2013.  </a:t>
            </a:r>
            <a:r>
              <a:rPr lang="en-US" i="1" dirty="0" smtClean="0"/>
              <a:t>[Be ready for the question as to which line represents “normal”.   The green line is close but my understanding is that it includes an extra 300 AFY above our current “normal year” demand.]</a:t>
            </a:r>
            <a:endParaRPr lang="en-US" dirty="0"/>
          </a:p>
        </p:txBody>
      </p:sp>
      <p:sp>
        <p:nvSpPr>
          <p:cNvPr id="4" name="Slide Number Placeholder 3"/>
          <p:cNvSpPr>
            <a:spLocks noGrp="1"/>
          </p:cNvSpPr>
          <p:nvPr>
            <p:ph type="sldNum" sz="quarter" idx="10"/>
          </p:nvPr>
        </p:nvSpPr>
        <p:spPr/>
        <p:txBody>
          <a:bodyPr/>
          <a:lstStyle/>
          <a:p>
            <a:fld id="{F5F7D7EB-0B9B-4017-B297-B380F0EF2042}"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F7D7EB-0B9B-4017-B297-B380F0EF2042}"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28A611-C429-42A0-8F0F-C6F1A3E93B3B}" type="slidenum">
              <a:rPr lang="en-US"/>
              <a:pPr/>
              <a:t>19</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t>See vendor displays here today.</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2800350"/>
            <a:ext cx="9144000" cy="2514600"/>
          </a:xfrm>
          <a:prstGeom prst="rect">
            <a:avLst/>
          </a:prstGeom>
          <a:solidFill>
            <a:schemeClr val="bg1">
              <a:alpha val="85001"/>
            </a:schemeClr>
          </a:solidFill>
          <a:ln w="9525">
            <a:noFill/>
            <a:miter lim="800000"/>
            <a:headEnd/>
            <a:tailEnd/>
          </a:ln>
          <a:effectLst/>
        </p:spPr>
        <p:txBody>
          <a:bodyPr wrap="none" anchor="ctr"/>
          <a:lstStyle/>
          <a:p>
            <a:pPr>
              <a:defRPr/>
            </a:pPr>
            <a:endParaRPr lang="en-US"/>
          </a:p>
        </p:txBody>
      </p:sp>
      <p:pic>
        <p:nvPicPr>
          <p:cNvPr id="6" name="Picture 21" descr="Santa_Barbara_City_Seal_-_Full_Color"/>
          <p:cNvPicPr>
            <a:picLocks noChangeAspect="1" noChangeArrowheads="1"/>
          </p:cNvPicPr>
          <p:nvPr userDrawn="1"/>
        </p:nvPicPr>
        <p:blipFill>
          <a:blip r:embed="rId2" cstate="print"/>
          <a:srcRect/>
          <a:stretch>
            <a:fillRect/>
          </a:stretch>
        </p:blipFill>
        <p:spPr bwMode="auto">
          <a:xfrm>
            <a:off x="584200" y="812800"/>
            <a:ext cx="1371600" cy="1371600"/>
          </a:xfrm>
          <a:prstGeom prst="rect">
            <a:avLst/>
          </a:prstGeom>
          <a:noFill/>
          <a:ln w="9525">
            <a:noFill/>
            <a:miter lim="800000"/>
            <a:headEnd/>
            <a:tailEnd/>
          </a:ln>
        </p:spPr>
      </p:pic>
      <p:sp>
        <p:nvSpPr>
          <p:cNvPr id="30722" name="Rectangle 2"/>
          <p:cNvSpPr>
            <a:spLocks noGrp="1" noChangeArrowheads="1"/>
          </p:cNvSpPr>
          <p:nvPr>
            <p:ph type="ctrTitle"/>
          </p:nvPr>
        </p:nvSpPr>
        <p:spPr>
          <a:xfrm>
            <a:off x="2667000" y="719138"/>
            <a:ext cx="5715000" cy="1470025"/>
          </a:xfrm>
          <a:ln algn="ctr"/>
        </p:spPr>
        <p:txBody>
          <a:bodyPr anchor="ctr"/>
          <a:lstStyle>
            <a:lvl1pPr algn="l">
              <a:defRPr b="1">
                <a:solidFill>
                  <a:schemeClr val="tx2"/>
                </a:solidFill>
                <a:latin typeface="Book Antiqua" pitchFamily="18" charset="0"/>
              </a:defRPr>
            </a:lvl1pPr>
          </a:lstStyle>
          <a:p>
            <a:r>
              <a:rPr lang="en-US"/>
              <a:t>Click to Edit Master Title Style</a:t>
            </a:r>
          </a:p>
        </p:txBody>
      </p:sp>
      <p:sp>
        <p:nvSpPr>
          <p:cNvPr id="30723" name="Rectangle 3"/>
          <p:cNvSpPr>
            <a:spLocks noGrp="1" noChangeArrowheads="1"/>
          </p:cNvSpPr>
          <p:nvPr>
            <p:ph type="subTitle" idx="1"/>
          </p:nvPr>
        </p:nvSpPr>
        <p:spPr>
          <a:xfrm>
            <a:off x="609600" y="5486400"/>
            <a:ext cx="5888038" cy="762000"/>
          </a:xfrm>
        </p:spPr>
        <p:txBody>
          <a:bodyPr tIns="0" anchor="ctr"/>
          <a:lstStyle>
            <a:lvl1pPr marL="0" indent="0">
              <a:spcBef>
                <a:spcPct val="15000"/>
              </a:spcBef>
              <a:buFont typeface="Wingdings" pitchFamily="2" charset="2"/>
              <a:buNone/>
              <a:defRPr sz="2400"/>
            </a:lvl1pPr>
          </a:lstStyle>
          <a:p>
            <a:r>
              <a:rPr lang="en-US"/>
              <a:t>CLICK TO EDIT MASTER SUBTITLE STYLE</a:t>
            </a:r>
          </a:p>
        </p:txBody>
      </p:sp>
      <p:pic>
        <p:nvPicPr>
          <p:cNvPr id="8" name="Picture 7" descr="PW_bg_A_new draft.jpg"/>
          <p:cNvPicPr>
            <a:picLocks/>
          </p:cNvPicPr>
          <p:nvPr userDrawn="1"/>
        </p:nvPicPr>
        <p:blipFill>
          <a:blip r:embed="rId3" cstate="print"/>
          <a:stretch>
            <a:fillRect/>
          </a:stretch>
        </p:blipFill>
        <p:spPr>
          <a:xfrm>
            <a:off x="0" y="2895600"/>
            <a:ext cx="9144000" cy="23164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City of Santa Barbara  •  Public Works Department</a:t>
            </a:r>
          </a:p>
        </p:txBody>
      </p:sp>
      <p:sp>
        <p:nvSpPr>
          <p:cNvPr id="5" name="Rectangle 5"/>
          <p:cNvSpPr>
            <a:spLocks noGrp="1" noChangeArrowheads="1"/>
          </p:cNvSpPr>
          <p:nvPr>
            <p:ph type="sldNum" sz="quarter" idx="11"/>
          </p:nvPr>
        </p:nvSpPr>
        <p:spPr>
          <a:ln/>
        </p:spPr>
        <p:txBody>
          <a:bodyPr/>
          <a:lstStyle>
            <a:lvl1pPr>
              <a:defRPr/>
            </a:lvl1pPr>
          </a:lstStyle>
          <a:p>
            <a:pPr>
              <a:defRPr/>
            </a:pPr>
            <a:fld id="{8C9153E6-5425-4EA2-A773-823B3FBFE3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City of Santa Barbara  •  Public Works Department</a:t>
            </a:r>
          </a:p>
        </p:txBody>
      </p:sp>
      <p:sp>
        <p:nvSpPr>
          <p:cNvPr id="5" name="Rectangle 5"/>
          <p:cNvSpPr>
            <a:spLocks noGrp="1" noChangeArrowheads="1"/>
          </p:cNvSpPr>
          <p:nvPr>
            <p:ph type="sldNum" sz="quarter" idx="11"/>
          </p:nvPr>
        </p:nvSpPr>
        <p:spPr>
          <a:ln/>
        </p:spPr>
        <p:txBody>
          <a:bodyPr/>
          <a:lstStyle>
            <a:lvl1pPr>
              <a:defRPr/>
            </a:lvl1pPr>
          </a:lstStyle>
          <a:p>
            <a:pPr>
              <a:defRPr/>
            </a:pPr>
            <a:fld id="{01AF11CD-5178-470D-8055-43F33BD7277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604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752600"/>
            <a:ext cx="3810000" cy="4419600"/>
          </a:xfrm>
        </p:spPr>
        <p:txBody>
          <a:bodyPr/>
          <a:lstStyle/>
          <a:p>
            <a:pPr lvl="0"/>
            <a:endParaRPr lang="en-US" noProof="0" smtClean="0"/>
          </a:p>
        </p:txBody>
      </p:sp>
      <p:sp>
        <p:nvSpPr>
          <p:cNvPr id="5" name="Rectangle 4"/>
          <p:cNvSpPr>
            <a:spLocks noGrp="1" noChangeArrowheads="1"/>
          </p:cNvSpPr>
          <p:nvPr>
            <p:ph type="ftr" sz="quarter" idx="10"/>
          </p:nvPr>
        </p:nvSpPr>
        <p:spPr>
          <a:ln/>
        </p:spPr>
        <p:txBody>
          <a:bodyPr/>
          <a:lstStyle>
            <a:lvl1pPr>
              <a:defRPr/>
            </a:lvl1pPr>
          </a:lstStyle>
          <a:p>
            <a:pPr>
              <a:defRPr/>
            </a:pPr>
            <a:r>
              <a:rPr lang="en-US"/>
              <a:t>City of Santa Barbara  •  Public Works Department</a:t>
            </a:r>
          </a:p>
        </p:txBody>
      </p:sp>
      <p:sp>
        <p:nvSpPr>
          <p:cNvPr id="6" name="Rectangle 5"/>
          <p:cNvSpPr>
            <a:spLocks noGrp="1" noChangeArrowheads="1"/>
          </p:cNvSpPr>
          <p:nvPr>
            <p:ph type="sldNum" sz="quarter" idx="11"/>
          </p:nvPr>
        </p:nvSpPr>
        <p:spPr>
          <a:ln/>
        </p:spPr>
        <p:txBody>
          <a:bodyPr/>
          <a:lstStyle>
            <a:lvl1pPr>
              <a:defRPr/>
            </a:lvl1pPr>
          </a:lstStyle>
          <a:p>
            <a:pPr>
              <a:defRPr/>
            </a:pPr>
            <a:fld id="{FB1AB945-5FDF-4872-B192-9A5406ED597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City of Santa Barbara  •  Public Works Department</a:t>
            </a:r>
          </a:p>
        </p:txBody>
      </p:sp>
      <p:sp>
        <p:nvSpPr>
          <p:cNvPr id="5" name="Rectangle 5"/>
          <p:cNvSpPr>
            <a:spLocks noGrp="1" noChangeArrowheads="1"/>
          </p:cNvSpPr>
          <p:nvPr>
            <p:ph type="sldNum" sz="quarter" idx="11"/>
          </p:nvPr>
        </p:nvSpPr>
        <p:spPr>
          <a:ln/>
        </p:spPr>
        <p:txBody>
          <a:bodyPr/>
          <a:lstStyle>
            <a:lvl1pPr>
              <a:defRPr/>
            </a:lvl1pPr>
          </a:lstStyle>
          <a:p>
            <a:pPr>
              <a:defRPr/>
            </a:pPr>
            <a:fld id="{DF277DCD-5DF3-4A41-B0D0-D82BB4C977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City of Santa Barbara  •  Public Works Department</a:t>
            </a:r>
          </a:p>
        </p:txBody>
      </p:sp>
      <p:sp>
        <p:nvSpPr>
          <p:cNvPr id="5" name="Rectangle 5"/>
          <p:cNvSpPr>
            <a:spLocks noGrp="1" noChangeArrowheads="1"/>
          </p:cNvSpPr>
          <p:nvPr>
            <p:ph type="sldNum" sz="quarter" idx="11"/>
          </p:nvPr>
        </p:nvSpPr>
        <p:spPr>
          <a:ln/>
        </p:spPr>
        <p:txBody>
          <a:bodyPr/>
          <a:lstStyle>
            <a:lvl1pPr>
              <a:defRPr/>
            </a:lvl1pPr>
          </a:lstStyle>
          <a:p>
            <a:pPr>
              <a:defRPr/>
            </a:pPr>
            <a:fld id="{71D8EF0A-EDA3-41EC-8091-C18BD4AE47F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City of Santa Barbara  •  Public Works Department</a:t>
            </a:r>
          </a:p>
        </p:txBody>
      </p:sp>
      <p:sp>
        <p:nvSpPr>
          <p:cNvPr id="6" name="Rectangle 5"/>
          <p:cNvSpPr>
            <a:spLocks noGrp="1" noChangeArrowheads="1"/>
          </p:cNvSpPr>
          <p:nvPr>
            <p:ph type="sldNum" sz="quarter" idx="11"/>
          </p:nvPr>
        </p:nvSpPr>
        <p:spPr>
          <a:ln/>
        </p:spPr>
        <p:txBody>
          <a:bodyPr/>
          <a:lstStyle>
            <a:lvl1pPr>
              <a:defRPr/>
            </a:lvl1pPr>
          </a:lstStyle>
          <a:p>
            <a:pPr>
              <a:defRPr/>
            </a:pPr>
            <a:fld id="{E14B0F74-2E1B-4246-A48E-834BF8FBF12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t>City of Santa Barbara  •  Public Works Department</a:t>
            </a:r>
          </a:p>
        </p:txBody>
      </p:sp>
      <p:sp>
        <p:nvSpPr>
          <p:cNvPr id="8" name="Rectangle 5"/>
          <p:cNvSpPr>
            <a:spLocks noGrp="1" noChangeArrowheads="1"/>
          </p:cNvSpPr>
          <p:nvPr>
            <p:ph type="sldNum" sz="quarter" idx="11"/>
          </p:nvPr>
        </p:nvSpPr>
        <p:spPr>
          <a:ln/>
        </p:spPr>
        <p:txBody>
          <a:bodyPr/>
          <a:lstStyle>
            <a:lvl1pPr>
              <a:defRPr/>
            </a:lvl1pPr>
          </a:lstStyle>
          <a:p>
            <a:pPr>
              <a:defRPr/>
            </a:pPr>
            <a:fld id="{70CEE269-811B-44EF-9F1F-AEE2D3E52AE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City of Santa Barbara  •  Public Works Department</a:t>
            </a:r>
          </a:p>
        </p:txBody>
      </p:sp>
      <p:sp>
        <p:nvSpPr>
          <p:cNvPr id="4" name="Rectangle 5"/>
          <p:cNvSpPr>
            <a:spLocks noGrp="1" noChangeArrowheads="1"/>
          </p:cNvSpPr>
          <p:nvPr>
            <p:ph type="sldNum" sz="quarter" idx="11"/>
          </p:nvPr>
        </p:nvSpPr>
        <p:spPr>
          <a:ln/>
        </p:spPr>
        <p:txBody>
          <a:bodyPr/>
          <a:lstStyle>
            <a:lvl1pPr>
              <a:defRPr/>
            </a:lvl1pPr>
          </a:lstStyle>
          <a:p>
            <a:pPr>
              <a:defRPr/>
            </a:pPr>
            <a:fld id="{6AE3CCE8-9C0D-42CF-AEC1-66E67314253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City of Santa Barbara  •  Public Works Department</a:t>
            </a:r>
          </a:p>
        </p:txBody>
      </p:sp>
      <p:sp>
        <p:nvSpPr>
          <p:cNvPr id="3" name="Rectangle 5"/>
          <p:cNvSpPr>
            <a:spLocks noGrp="1" noChangeArrowheads="1"/>
          </p:cNvSpPr>
          <p:nvPr>
            <p:ph type="sldNum" sz="quarter" idx="11"/>
          </p:nvPr>
        </p:nvSpPr>
        <p:spPr>
          <a:ln/>
        </p:spPr>
        <p:txBody>
          <a:bodyPr/>
          <a:lstStyle>
            <a:lvl1pPr>
              <a:defRPr/>
            </a:lvl1pPr>
          </a:lstStyle>
          <a:p>
            <a:pPr>
              <a:defRPr/>
            </a:pPr>
            <a:fld id="{BE38DC1C-65D7-417F-A434-80B1E1AA91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City of Santa Barbara  •  Public Works Department</a:t>
            </a:r>
          </a:p>
        </p:txBody>
      </p:sp>
      <p:sp>
        <p:nvSpPr>
          <p:cNvPr id="6" name="Rectangle 5"/>
          <p:cNvSpPr>
            <a:spLocks noGrp="1" noChangeArrowheads="1"/>
          </p:cNvSpPr>
          <p:nvPr>
            <p:ph type="sldNum" sz="quarter" idx="11"/>
          </p:nvPr>
        </p:nvSpPr>
        <p:spPr>
          <a:ln/>
        </p:spPr>
        <p:txBody>
          <a:bodyPr/>
          <a:lstStyle>
            <a:lvl1pPr>
              <a:defRPr/>
            </a:lvl1pPr>
          </a:lstStyle>
          <a:p>
            <a:pPr>
              <a:defRPr/>
            </a:pPr>
            <a:fld id="{BA7D823A-0238-400C-945F-FAA6EA9D91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City of Santa Barbara  •  Public Works Department</a:t>
            </a:r>
          </a:p>
        </p:txBody>
      </p:sp>
      <p:sp>
        <p:nvSpPr>
          <p:cNvPr id="6" name="Rectangle 5"/>
          <p:cNvSpPr>
            <a:spLocks noGrp="1" noChangeArrowheads="1"/>
          </p:cNvSpPr>
          <p:nvPr>
            <p:ph type="sldNum" sz="quarter" idx="11"/>
          </p:nvPr>
        </p:nvSpPr>
        <p:spPr>
          <a:ln/>
        </p:spPr>
        <p:txBody>
          <a:bodyPr/>
          <a:lstStyle>
            <a:lvl1pPr>
              <a:defRPr/>
            </a:lvl1pPr>
          </a:lstStyle>
          <a:p>
            <a:pPr>
              <a:defRPr/>
            </a:pPr>
            <a:fld id="{CB358A58-9ABE-4B85-AF0A-FDB8AF6BF0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pic>
        <p:nvPicPr>
          <p:cNvPr id="2050" name="Picture 9" descr="PW_bg_A_internal"/>
          <p:cNvPicPr>
            <a:picLocks noChangeAspect="1" noChangeArrowheads="1"/>
          </p:cNvPicPr>
          <p:nvPr userDrawn="1"/>
        </p:nvPicPr>
        <p:blipFill>
          <a:blip r:embed="rId15" cstate="print"/>
          <a:stretch>
            <a:fillRect/>
          </a:stretch>
        </p:blipFill>
        <p:spPr bwMode="auto">
          <a:xfrm>
            <a:off x="0" y="0"/>
            <a:ext cx="9144000" cy="1346200"/>
          </a:xfrm>
          <a:prstGeom prst="rect">
            <a:avLst/>
          </a:prstGeom>
          <a:noFill/>
          <a:ln w="9525">
            <a:noFill/>
            <a:miter lim="800000"/>
            <a:headEnd/>
            <a:tailEnd/>
          </a:ln>
        </p:spPr>
      </p:pic>
      <p:sp>
        <p:nvSpPr>
          <p:cNvPr id="2051" name="Rectangle 3"/>
          <p:cNvSpPr>
            <a:spLocks noGrp="1" noChangeArrowheads="1"/>
          </p:cNvSpPr>
          <p:nvPr>
            <p:ph type="body" idx="1"/>
          </p:nvPr>
        </p:nvSpPr>
        <p:spPr bwMode="auto">
          <a:xfrm>
            <a:off x="685800" y="1752600"/>
            <a:ext cx="7772400" cy="44196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9700" name="Rectangle 4"/>
          <p:cNvSpPr>
            <a:spLocks noGrp="1" noChangeArrowheads="1"/>
          </p:cNvSpPr>
          <p:nvPr>
            <p:ph type="ftr" sz="quarter" idx="3"/>
          </p:nvPr>
        </p:nvSpPr>
        <p:spPr bwMode="auto">
          <a:xfrm>
            <a:off x="1447800" y="6477000"/>
            <a:ext cx="6172200" cy="400050"/>
          </a:xfrm>
          <a:prstGeom prst="rect">
            <a:avLst/>
          </a:prstGeom>
          <a:noFill/>
          <a:ln w="9525">
            <a:noFill/>
            <a:miter lim="800000"/>
            <a:headEnd/>
            <a:tailEnd/>
          </a:ln>
          <a:effectLst/>
        </p:spPr>
        <p:txBody>
          <a:bodyPr vert="horz" wrap="square" lIns="91432" tIns="45716" rIns="91432" bIns="45716" numCol="1" anchor="ctr" anchorCtr="0" compatLnSpc="1">
            <a:prstTxWarp prst="textNoShape">
              <a:avLst/>
            </a:prstTxWarp>
          </a:bodyPr>
          <a:lstStyle>
            <a:lvl1pPr algn="ctr">
              <a:defRPr sz="1000" smtClean="0">
                <a:solidFill>
                  <a:schemeClr val="bg1"/>
                </a:solidFill>
              </a:defRPr>
            </a:lvl1pPr>
          </a:lstStyle>
          <a:p>
            <a:pPr>
              <a:defRPr/>
            </a:pPr>
            <a:r>
              <a:rPr lang="en-US"/>
              <a:t>City of Santa Barbara  •  Public Works Department</a:t>
            </a:r>
          </a:p>
        </p:txBody>
      </p:sp>
      <p:sp>
        <p:nvSpPr>
          <p:cNvPr id="29701" name="Rectangle 5"/>
          <p:cNvSpPr>
            <a:spLocks noGrp="1" noChangeArrowheads="1"/>
          </p:cNvSpPr>
          <p:nvPr>
            <p:ph type="sldNum" sz="quarter" idx="4"/>
          </p:nvPr>
        </p:nvSpPr>
        <p:spPr bwMode="auto">
          <a:xfrm>
            <a:off x="6934200" y="6477000"/>
            <a:ext cx="2133600" cy="381000"/>
          </a:xfrm>
          <a:prstGeom prst="rect">
            <a:avLst/>
          </a:prstGeom>
          <a:noFill/>
          <a:ln w="9525" algn="ctr">
            <a:noFill/>
            <a:miter lim="800000"/>
            <a:headEnd/>
            <a:tailEnd/>
          </a:ln>
          <a:effectLst/>
        </p:spPr>
        <p:txBody>
          <a:bodyPr vert="horz" wrap="square" lIns="91432" tIns="45716" rIns="91432" bIns="45716" numCol="1" anchor="ctr" anchorCtr="0" compatLnSpc="1">
            <a:prstTxWarp prst="textNoShape">
              <a:avLst/>
            </a:prstTxWarp>
          </a:bodyPr>
          <a:lstStyle>
            <a:lvl1pPr algn="r">
              <a:defRPr sz="1400" smtClean="0">
                <a:solidFill>
                  <a:schemeClr val="bg1"/>
                </a:solidFill>
              </a:defRPr>
            </a:lvl1pPr>
          </a:lstStyle>
          <a:p>
            <a:pPr>
              <a:defRPr/>
            </a:pPr>
            <a:fld id="{26F1A05C-8998-4224-8252-E19FE4BDB52D}" type="slidenum">
              <a:rPr lang="en-US"/>
              <a:pPr>
                <a:defRPr/>
              </a:pPr>
              <a:t>‹#›</a:t>
            </a:fld>
            <a:endParaRPr lang="en-US"/>
          </a:p>
        </p:txBody>
      </p:sp>
      <p:sp>
        <p:nvSpPr>
          <p:cNvPr id="29703" name="Rectangle 7"/>
          <p:cNvSpPr>
            <a:spLocks noChangeArrowheads="1"/>
          </p:cNvSpPr>
          <p:nvPr/>
        </p:nvSpPr>
        <p:spPr bwMode="auto">
          <a:xfrm>
            <a:off x="0" y="0"/>
            <a:ext cx="9144000" cy="1339850"/>
          </a:xfrm>
          <a:prstGeom prst="rect">
            <a:avLst/>
          </a:prstGeom>
          <a:solidFill>
            <a:schemeClr val="bg1">
              <a:alpha val="53999"/>
            </a:schemeClr>
          </a:solidFill>
          <a:ln w="9525">
            <a:noFill/>
            <a:miter lim="800000"/>
            <a:headEnd/>
            <a:tailEnd/>
          </a:ln>
          <a:effectLst/>
        </p:spPr>
        <p:txBody>
          <a:bodyPr wrap="none" tIns="0" anchor="ctr"/>
          <a:lstStyle/>
          <a:p>
            <a:pPr algn="ctr">
              <a:defRPr/>
            </a:pPr>
            <a:r>
              <a:rPr lang="en-US"/>
              <a:t> </a:t>
            </a:r>
          </a:p>
        </p:txBody>
      </p:sp>
      <p:sp>
        <p:nvSpPr>
          <p:cNvPr id="29704" name="Rectangle 8"/>
          <p:cNvSpPr>
            <a:spLocks noGrp="1" noChangeArrowheads="1"/>
          </p:cNvSpPr>
          <p:nvPr>
            <p:ph type="title"/>
          </p:nvPr>
        </p:nvSpPr>
        <p:spPr bwMode="auto">
          <a:xfrm>
            <a:off x="685800" y="381000"/>
            <a:ext cx="7772400" cy="960438"/>
          </a:xfrm>
          <a:prstGeom prst="rect">
            <a:avLst/>
          </a:prstGeom>
          <a:noFill/>
          <a:ln w="9525">
            <a:noFill/>
            <a:miter lim="800000"/>
            <a:headEnd/>
            <a:tailEnd/>
          </a:ln>
          <a:effectLst>
            <a:outerShdw dist="35921" dir="2700000" algn="ctr" rotWithShape="0">
              <a:srgbClr val="000000"/>
            </a:outerShdw>
          </a:effectLst>
        </p:spPr>
        <p:txBody>
          <a:bodyPr vert="horz" wrap="square" lIns="91432" tIns="45716" rIns="91432" bIns="45716" numCol="1" anchor="b" anchorCtr="0" compatLnSpc="1">
            <a:prstTxWarp prst="textNoShape">
              <a:avLst/>
            </a:prstTxWarp>
          </a:bodyPr>
          <a:lstStyle/>
          <a:p>
            <a:pPr lvl="0"/>
            <a:r>
              <a:rPr lang="en-US" smtClean="0"/>
              <a:t>Click to edit Master title style</a:t>
            </a:r>
          </a:p>
        </p:txBody>
      </p:sp>
      <p:sp>
        <p:nvSpPr>
          <p:cNvPr id="29707" name="Rectangle 11"/>
          <p:cNvSpPr>
            <a:spLocks noChangeArrowheads="1"/>
          </p:cNvSpPr>
          <p:nvPr userDrawn="1"/>
        </p:nvSpPr>
        <p:spPr bwMode="auto">
          <a:xfrm>
            <a:off x="0" y="1343025"/>
            <a:ext cx="9144000" cy="152400"/>
          </a:xfrm>
          <a:prstGeom prst="rect">
            <a:avLst/>
          </a:prstGeom>
          <a:solidFill>
            <a:schemeClr val="bg1">
              <a:alpha val="42000"/>
            </a:schemeClr>
          </a:solidFill>
          <a:ln w="9525">
            <a:noFill/>
            <a:miter lim="800000"/>
            <a:headEnd/>
            <a:tailEnd/>
          </a:ln>
          <a:effectLst/>
        </p:spPr>
        <p:txBody>
          <a:bodyPr wrap="none" anchor="ctr"/>
          <a:lstStyle/>
          <a:p>
            <a:pPr>
              <a:defRPr/>
            </a:pPr>
            <a:endParaRPr lang="en-US"/>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40000"/>
        </a:spcBef>
        <a:spcAft>
          <a:spcPct val="0"/>
        </a:spcAft>
        <a:buClr>
          <a:schemeClr val="accent1"/>
        </a:buClr>
        <a:buSzPct val="12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40000"/>
        </a:spcBef>
        <a:spcAft>
          <a:spcPct val="0"/>
        </a:spcAft>
        <a:buClr>
          <a:schemeClr val="accent1"/>
        </a:buClr>
        <a:buSzPct val="120000"/>
        <a:buFont typeface="Wingdings" pitchFamily="2" charset="2"/>
        <a:buChar char="§"/>
        <a:defRPr sz="2800">
          <a:solidFill>
            <a:schemeClr val="tx1"/>
          </a:solidFill>
          <a:latin typeface="+mn-lt"/>
        </a:defRPr>
      </a:lvl2pPr>
      <a:lvl3pPr marL="1143000" indent="-228600" algn="l" rtl="0" eaLnBrk="0" fontAlgn="base" hangingPunct="0">
        <a:spcBef>
          <a:spcPct val="40000"/>
        </a:spcBef>
        <a:spcAft>
          <a:spcPct val="0"/>
        </a:spcAft>
        <a:buClr>
          <a:schemeClr val="accent1"/>
        </a:buClr>
        <a:buSzPct val="12000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rgbClr val="CFD2A4"/>
          </a:solidFill>
          <a:latin typeface="Tahoma" charset="0"/>
        </a:defRPr>
      </a:lvl4pPr>
      <a:lvl5pPr marL="2057400" indent="-228600" algn="l" rtl="0" eaLnBrk="0" fontAlgn="base" hangingPunct="0">
        <a:spcBef>
          <a:spcPct val="20000"/>
        </a:spcBef>
        <a:spcAft>
          <a:spcPct val="0"/>
        </a:spcAft>
        <a:buChar char="»"/>
        <a:defRPr sz="2000">
          <a:solidFill>
            <a:srgbClr val="CFD2A4"/>
          </a:solidFill>
          <a:latin typeface="Tahoma" charset="0"/>
        </a:defRPr>
      </a:lvl5pPr>
      <a:lvl6pPr marL="2514600" indent="-228600" algn="l" rtl="0" fontAlgn="base">
        <a:spcBef>
          <a:spcPct val="20000"/>
        </a:spcBef>
        <a:spcAft>
          <a:spcPct val="0"/>
        </a:spcAft>
        <a:buChar char="»"/>
        <a:defRPr sz="2000">
          <a:solidFill>
            <a:srgbClr val="CFD2A4"/>
          </a:solidFill>
          <a:latin typeface="Tahoma" charset="0"/>
        </a:defRPr>
      </a:lvl6pPr>
      <a:lvl7pPr marL="2971800" indent="-228600" algn="l" rtl="0" fontAlgn="base">
        <a:spcBef>
          <a:spcPct val="20000"/>
        </a:spcBef>
        <a:spcAft>
          <a:spcPct val="0"/>
        </a:spcAft>
        <a:buChar char="»"/>
        <a:defRPr sz="2000">
          <a:solidFill>
            <a:srgbClr val="CFD2A4"/>
          </a:solidFill>
          <a:latin typeface="Tahoma" charset="0"/>
        </a:defRPr>
      </a:lvl7pPr>
      <a:lvl8pPr marL="3429000" indent="-228600" algn="l" rtl="0" fontAlgn="base">
        <a:spcBef>
          <a:spcPct val="20000"/>
        </a:spcBef>
        <a:spcAft>
          <a:spcPct val="0"/>
        </a:spcAft>
        <a:buChar char="»"/>
        <a:defRPr sz="2000">
          <a:solidFill>
            <a:srgbClr val="CFD2A4"/>
          </a:solidFill>
          <a:latin typeface="Tahoma" charset="0"/>
        </a:defRPr>
      </a:lvl8pPr>
      <a:lvl9pPr marL="3886200" indent="-228600" algn="l" rtl="0" fontAlgn="base">
        <a:spcBef>
          <a:spcPct val="20000"/>
        </a:spcBef>
        <a:spcAft>
          <a:spcPct val="0"/>
        </a:spcAft>
        <a:buChar char="»"/>
        <a:defRPr sz="2000">
          <a:solidFill>
            <a:srgbClr val="CFD2A4"/>
          </a:solidFill>
          <a:latin typeface="Tahom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05000" y="914400"/>
            <a:ext cx="7086600" cy="1470025"/>
          </a:xfrm>
        </p:spPr>
        <p:txBody>
          <a:bodyPr/>
          <a:lstStyle/>
          <a:p>
            <a:pPr eaLnBrk="1" hangingPunct="1">
              <a:defRPr/>
            </a:pPr>
            <a:r>
              <a:rPr lang="en-US" sz="4100" dirty="0" smtClean="0"/>
              <a:t>When in Drought- Conserve!</a:t>
            </a:r>
          </a:p>
        </p:txBody>
      </p:sp>
      <p:sp>
        <p:nvSpPr>
          <p:cNvPr id="4099" name="Rectangle 3"/>
          <p:cNvSpPr>
            <a:spLocks noGrp="1" noChangeArrowheads="1"/>
          </p:cNvSpPr>
          <p:nvPr>
            <p:ph type="subTitle" idx="1"/>
          </p:nvPr>
        </p:nvSpPr>
        <p:spPr>
          <a:xfrm>
            <a:off x="381000" y="5638800"/>
            <a:ext cx="5888038" cy="762000"/>
          </a:xfrm>
        </p:spPr>
        <p:txBody>
          <a:bodyPr/>
          <a:lstStyle/>
          <a:p>
            <a:pPr eaLnBrk="1" hangingPunct="1"/>
            <a:r>
              <a:rPr lang="en-US" dirty="0" smtClean="0"/>
              <a:t>Madeline Ward	</a:t>
            </a:r>
          </a:p>
          <a:p>
            <a:pPr eaLnBrk="1" hangingPunct="1"/>
            <a:r>
              <a:rPr lang="en-US" dirty="0" smtClean="0"/>
              <a:t>City of Santa Barbara</a:t>
            </a:r>
          </a:p>
          <a:p>
            <a:pPr eaLnBrk="1" hangingPunct="1"/>
            <a:r>
              <a:rPr lang="en-US" dirty="0" smtClean="0"/>
              <a:t>Acting Water Conservation Coordinator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smtClean="0"/>
              <a:t>Conservation Outreach</a:t>
            </a:r>
            <a:endParaRPr lang="en-US" dirty="0"/>
          </a:p>
        </p:txBody>
      </p:sp>
      <p:sp>
        <p:nvSpPr>
          <p:cNvPr id="3" name="Content Placeholder 2"/>
          <p:cNvSpPr>
            <a:spLocks noGrp="1"/>
          </p:cNvSpPr>
          <p:nvPr>
            <p:ph idx="1"/>
          </p:nvPr>
        </p:nvSpPr>
        <p:spPr>
          <a:xfrm>
            <a:off x="533400" y="2286000"/>
            <a:ext cx="5791200" cy="4389120"/>
          </a:xfrm>
        </p:spPr>
        <p:txBody>
          <a:bodyPr/>
          <a:lstStyle/>
          <a:p>
            <a:r>
              <a:rPr lang="en-US" dirty="0" smtClean="0"/>
              <a:t>Partners in Water Conservation advisory group</a:t>
            </a:r>
          </a:p>
          <a:p>
            <a:r>
              <a:rPr lang="en-US" dirty="0" smtClean="0"/>
              <a:t>Collaborate with irrigation manufacturers, irrigation supply stores, nurseries, botanic garden</a:t>
            </a:r>
          </a:p>
          <a:p>
            <a:pPr lvl="1"/>
            <a:r>
              <a:rPr lang="en-US" dirty="0" smtClean="0"/>
              <a:t>Workshops, signage, newsletters</a:t>
            </a:r>
            <a:endParaRPr lang="en-US" dirty="0"/>
          </a:p>
        </p:txBody>
      </p:sp>
      <p:pic>
        <p:nvPicPr>
          <p:cNvPr id="4" name="Picture 2" descr="C:\Documents and Settings\maward\Local Settings\Temporary Internet Files\Content.IE5\BWDKRC4N\MP900437218[1].jpg"/>
          <p:cNvPicPr>
            <a:picLocks noChangeAspect="1" noChangeArrowheads="1"/>
          </p:cNvPicPr>
          <p:nvPr/>
        </p:nvPicPr>
        <p:blipFill>
          <a:blip r:embed="rId2" cstate="print"/>
          <a:srcRect/>
          <a:stretch>
            <a:fillRect/>
          </a:stretch>
        </p:blipFill>
        <p:spPr bwMode="auto">
          <a:xfrm>
            <a:off x="6781800" y="2667000"/>
            <a:ext cx="2136648" cy="3200400"/>
          </a:xfrm>
          <a:prstGeom prst="rect">
            <a:avLst/>
          </a:prstGeom>
          <a:noFill/>
        </p:spPr>
      </p:pic>
      <p:sp>
        <p:nvSpPr>
          <p:cNvPr id="5" name="TextBox 4"/>
          <p:cNvSpPr txBox="1"/>
          <p:nvPr/>
        </p:nvSpPr>
        <p:spPr>
          <a:xfrm>
            <a:off x="76200" y="1600200"/>
            <a:ext cx="7162800" cy="107721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eaLnBrk="0" hangingPunct="0">
              <a:spcBef>
                <a:spcPct val="40000"/>
              </a:spcBef>
              <a:buClr>
                <a:schemeClr val="accent1"/>
              </a:buClr>
              <a:buSzPct val="120000"/>
              <a:buFont typeface="Wingdings" pitchFamily="2" charset="2"/>
            </a:pPr>
            <a:r>
              <a:rPr lang="en-US" sz="3400" dirty="0" smtClean="0">
                <a:latin typeface="+mn-lt"/>
              </a:rPr>
              <a:t>Leverage the Influencer Groups: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0"/>
            <a:ext cx="4953000" cy="4953000"/>
          </a:xfrm>
        </p:spPr>
        <p:txBody>
          <a:bodyPr/>
          <a:lstStyle/>
          <a:p>
            <a:r>
              <a:rPr lang="en-US" sz="2600" dirty="0" smtClean="0"/>
              <a:t>HOAs and large turf landscapes – irrigation evaluations, rebate opportunities</a:t>
            </a:r>
          </a:p>
          <a:p>
            <a:r>
              <a:rPr lang="en-US" sz="2600" dirty="0" smtClean="0"/>
              <a:t>CII Survey and Incentive Program</a:t>
            </a:r>
          </a:p>
          <a:p>
            <a:r>
              <a:rPr lang="en-US" sz="2600" dirty="0" smtClean="0"/>
              <a:t>Drought Forum with property management companies and landscapers</a:t>
            </a:r>
          </a:p>
          <a:p>
            <a:endParaRPr lang="en-US" dirty="0" smtClean="0"/>
          </a:p>
        </p:txBody>
      </p:sp>
      <p:pic>
        <p:nvPicPr>
          <p:cNvPr id="10241" name="Picture 1" descr="H:\Group Folders\WATER\Water Resources Photos &amp; Images\Water Conservation\Irrigaton\Irrigation Checkup\P6130003.JPG"/>
          <p:cNvPicPr>
            <a:picLocks noChangeAspect="1" noChangeArrowheads="1"/>
          </p:cNvPicPr>
          <p:nvPr/>
        </p:nvPicPr>
        <p:blipFill>
          <a:blip r:embed="rId2" cstate="print"/>
          <a:srcRect/>
          <a:stretch>
            <a:fillRect/>
          </a:stretch>
        </p:blipFill>
        <p:spPr bwMode="auto">
          <a:xfrm>
            <a:off x="6643687" y="1752600"/>
            <a:ext cx="1738313" cy="2317750"/>
          </a:xfrm>
          <a:prstGeom prst="rect">
            <a:avLst/>
          </a:prstGeom>
          <a:noFill/>
        </p:spPr>
      </p:pic>
      <p:pic>
        <p:nvPicPr>
          <p:cNvPr id="10242" name="Picture 2" descr="C:\Users\maward\Desktop\10-23-2013 024.jpg"/>
          <p:cNvPicPr>
            <a:picLocks noChangeAspect="1" noChangeArrowheads="1"/>
          </p:cNvPicPr>
          <p:nvPr/>
        </p:nvPicPr>
        <p:blipFill>
          <a:blip r:embed="rId3" cstate="print"/>
          <a:srcRect/>
          <a:stretch>
            <a:fillRect/>
          </a:stretch>
        </p:blipFill>
        <p:spPr bwMode="auto">
          <a:xfrm>
            <a:off x="6248400" y="4343400"/>
            <a:ext cx="2743200" cy="2057400"/>
          </a:xfrm>
          <a:prstGeom prst="rect">
            <a:avLst/>
          </a:prstGeom>
          <a:noFill/>
        </p:spPr>
      </p:pic>
      <p:sp>
        <p:nvSpPr>
          <p:cNvPr id="6" name="TextBox 5"/>
          <p:cNvSpPr txBox="1"/>
          <p:nvPr/>
        </p:nvSpPr>
        <p:spPr>
          <a:xfrm>
            <a:off x="457200" y="4114800"/>
            <a:ext cx="4724400" cy="1772793"/>
          </a:xfrm>
          <a:prstGeom prst="rect">
            <a:avLst/>
          </a:prstGeom>
        </p:spPr>
        <p:txBody>
          <a:bodyPr vert="horz">
            <a:normAutofit/>
          </a:bodyPr>
          <a:lstStyle/>
          <a:p>
            <a:pPr marL="274320" indent="-274320">
              <a:spcBef>
                <a:spcPct val="20000"/>
              </a:spcBef>
              <a:buClr>
                <a:schemeClr val="accent3"/>
              </a:buClr>
              <a:buSzPct val="95000"/>
              <a:buFont typeface="Wingdings 2"/>
              <a:buChar char=""/>
            </a:pPr>
            <a:endParaRPr lang="en-US" sz="2600" dirty="0" smtClean="0"/>
          </a:p>
        </p:txBody>
      </p:sp>
      <p:sp>
        <p:nvSpPr>
          <p:cNvPr id="7" name="TextBox 6"/>
          <p:cNvSpPr txBox="1"/>
          <p:nvPr/>
        </p:nvSpPr>
        <p:spPr>
          <a:xfrm>
            <a:off x="0" y="1676400"/>
            <a:ext cx="6629400" cy="553998"/>
          </a:xfrm>
          <a:prstGeom prst="rect">
            <a:avLst/>
          </a:prstGeom>
          <a:noFill/>
        </p:spPr>
        <p:txBody>
          <a:bodyPr wrap="square" rtlCol="0">
            <a:spAutoFit/>
          </a:bodyPr>
          <a:lstStyle/>
          <a:p>
            <a:r>
              <a:rPr lang="en-US" sz="3000" dirty="0" smtClean="0"/>
              <a:t>Focus on Markets with Most Savings:</a:t>
            </a:r>
            <a:endParaRPr lang="en-US" sz="3000" dirty="0"/>
          </a:p>
        </p:txBody>
      </p:sp>
      <p:sp>
        <p:nvSpPr>
          <p:cNvPr id="9" name="Title 1"/>
          <p:cNvSpPr>
            <a:spLocks noGrp="1"/>
          </p:cNvSpPr>
          <p:nvPr>
            <p:ph type="title"/>
          </p:nvPr>
        </p:nvSpPr>
        <p:spPr>
          <a:xfrm>
            <a:off x="0" y="152400"/>
            <a:ext cx="9144000" cy="1143000"/>
          </a:xfrm>
        </p:spPr>
        <p:txBody>
          <a:bodyPr/>
          <a:lstStyle/>
          <a:p>
            <a:r>
              <a:rPr lang="en-US" dirty="0" smtClean="0"/>
              <a:t>Conservation Outreach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60438"/>
          </a:xfrm>
        </p:spPr>
        <p:txBody>
          <a:bodyPr/>
          <a:lstStyle/>
          <a:p>
            <a:r>
              <a:rPr lang="en-US" dirty="0" smtClean="0"/>
              <a:t>Conservation Outreach</a:t>
            </a:r>
            <a:endParaRPr lang="en-US" dirty="0"/>
          </a:p>
        </p:txBody>
      </p:sp>
      <p:sp>
        <p:nvSpPr>
          <p:cNvPr id="3" name="Content Placeholder 2"/>
          <p:cNvSpPr>
            <a:spLocks noGrp="1"/>
          </p:cNvSpPr>
          <p:nvPr>
            <p:ph idx="1"/>
          </p:nvPr>
        </p:nvSpPr>
        <p:spPr>
          <a:xfrm>
            <a:off x="228600" y="1752600"/>
            <a:ext cx="5943600" cy="4419600"/>
          </a:xfrm>
        </p:spPr>
        <p:txBody>
          <a:bodyPr/>
          <a:lstStyle/>
          <a:p>
            <a:r>
              <a:rPr lang="en-US" dirty="0" smtClean="0"/>
              <a:t>Water Wise Citizen Spotlight</a:t>
            </a:r>
          </a:p>
          <a:p>
            <a:pPr lvl="1"/>
            <a:r>
              <a:rPr lang="en-US" dirty="0" smtClean="0"/>
              <a:t>Profile success stories of residents and businesses</a:t>
            </a:r>
          </a:p>
          <a:p>
            <a:pPr lvl="1"/>
            <a:r>
              <a:rPr lang="en-US" dirty="0" smtClean="0"/>
              <a:t>Release one per month via press release, bill insert, website, social media, etc.</a:t>
            </a:r>
          </a:p>
          <a:p>
            <a:pPr lvl="1"/>
            <a:r>
              <a:rPr lang="en-US" dirty="0" smtClean="0"/>
              <a:t>Promote where you want to go</a:t>
            </a:r>
          </a:p>
          <a:p>
            <a:endParaRPr lang="en-US" dirty="0"/>
          </a:p>
        </p:txBody>
      </p:sp>
      <p:sp>
        <p:nvSpPr>
          <p:cNvPr id="4" name="Footer Placeholder 3"/>
          <p:cNvSpPr>
            <a:spLocks noGrp="1"/>
          </p:cNvSpPr>
          <p:nvPr>
            <p:ph type="ftr" sz="quarter" idx="10"/>
          </p:nvPr>
        </p:nvSpPr>
        <p:spPr/>
        <p:txBody>
          <a:bodyPr/>
          <a:lstStyle/>
          <a:p>
            <a:r>
              <a:rPr lang="en-US" dirty="0" smtClean="0"/>
              <a:t>City of Santa Barbara  •  Public Works Department</a:t>
            </a:r>
            <a:endParaRPr lang="en-US" dirty="0"/>
          </a:p>
        </p:txBody>
      </p:sp>
      <p:sp>
        <p:nvSpPr>
          <p:cNvPr id="5" name="Slide Number Placeholder 4"/>
          <p:cNvSpPr>
            <a:spLocks noGrp="1"/>
          </p:cNvSpPr>
          <p:nvPr>
            <p:ph type="sldNum" sz="quarter" idx="11"/>
          </p:nvPr>
        </p:nvSpPr>
        <p:spPr/>
        <p:txBody>
          <a:bodyPr/>
          <a:lstStyle/>
          <a:p>
            <a:fld id="{0D9F8AAC-B732-47CD-AB1C-D38575EB879B}" type="slidenum">
              <a:rPr lang="en-US" smtClean="0"/>
              <a:pPr/>
              <a:t>12</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6096000" y="4219575"/>
            <a:ext cx="2905880" cy="2105025"/>
          </a:xfrm>
          <a:prstGeom prst="rect">
            <a:avLst/>
          </a:prstGeom>
          <a:noFill/>
          <a:ln w="9525">
            <a:noFill/>
            <a:miter lim="800000"/>
            <a:headEnd/>
            <a:tailEnd/>
          </a:ln>
        </p:spPr>
      </p:pic>
      <p:pic>
        <p:nvPicPr>
          <p:cNvPr id="4099" name="Picture 3" descr="C:\Users\maward\Desktop\photo 2-1.jpg"/>
          <p:cNvPicPr>
            <a:picLocks noChangeAspect="1" noChangeArrowheads="1"/>
          </p:cNvPicPr>
          <p:nvPr/>
        </p:nvPicPr>
        <p:blipFill>
          <a:blip r:embed="rId3" cstate="print"/>
          <a:srcRect l="25000" t="10000" b="12500"/>
          <a:stretch>
            <a:fillRect/>
          </a:stretch>
        </p:blipFill>
        <p:spPr bwMode="auto">
          <a:xfrm>
            <a:off x="6646606" y="1676400"/>
            <a:ext cx="1659194" cy="2286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229600" cy="1143000"/>
          </a:xfrm>
        </p:spPr>
        <p:txBody>
          <a:bodyPr/>
          <a:lstStyle/>
          <a:p>
            <a:r>
              <a:rPr lang="en-US" dirty="0" smtClean="0"/>
              <a:t>Action Oriented Advertising </a:t>
            </a:r>
            <a:endParaRPr lang="en-US" dirty="0"/>
          </a:p>
        </p:txBody>
      </p:sp>
      <p:pic>
        <p:nvPicPr>
          <p:cNvPr id="5125" name="Picture 5" descr="C:\Users\maward\Desktop\Max by sprinklers.jpg"/>
          <p:cNvPicPr>
            <a:picLocks noChangeAspect="1" noChangeArrowheads="1"/>
          </p:cNvPicPr>
          <p:nvPr/>
        </p:nvPicPr>
        <p:blipFill>
          <a:blip r:embed="rId2" cstate="print"/>
          <a:srcRect/>
          <a:stretch>
            <a:fillRect/>
          </a:stretch>
        </p:blipFill>
        <p:spPr bwMode="auto">
          <a:xfrm>
            <a:off x="152400" y="4572000"/>
            <a:ext cx="2949121" cy="2058666"/>
          </a:xfrm>
          <a:prstGeom prst="rect">
            <a:avLst/>
          </a:prstGeom>
          <a:noFill/>
        </p:spPr>
      </p:pic>
      <p:sp>
        <p:nvSpPr>
          <p:cNvPr id="8" name="Content Placeholder 2"/>
          <p:cNvSpPr>
            <a:spLocks noGrp="1"/>
          </p:cNvSpPr>
          <p:nvPr>
            <p:ph idx="1"/>
          </p:nvPr>
        </p:nvSpPr>
        <p:spPr>
          <a:xfrm>
            <a:off x="381000" y="1524000"/>
            <a:ext cx="4495800" cy="4389120"/>
          </a:xfrm>
        </p:spPr>
        <p:txBody>
          <a:bodyPr/>
          <a:lstStyle/>
          <a:p>
            <a:r>
              <a:rPr lang="en-US" dirty="0" smtClean="0"/>
              <a:t>Specific, simple ways to save water </a:t>
            </a:r>
          </a:p>
          <a:p>
            <a:r>
              <a:rPr lang="en-US" dirty="0" smtClean="0"/>
              <a:t>Emotional connection</a:t>
            </a:r>
          </a:p>
          <a:p>
            <a:r>
              <a:rPr lang="en-US" dirty="0" smtClean="0"/>
              <a:t>Easy to apply</a:t>
            </a:r>
            <a:endParaRPr lang="en-US" dirty="0"/>
          </a:p>
        </p:txBody>
      </p:sp>
      <p:pic>
        <p:nvPicPr>
          <p:cNvPr id="6147" name="Picture 3" descr="C:\Users\maward\Desktop\Julie at controller.jpg"/>
          <p:cNvPicPr>
            <a:picLocks noChangeAspect="1" noChangeArrowheads="1"/>
          </p:cNvPicPr>
          <p:nvPr/>
        </p:nvPicPr>
        <p:blipFill>
          <a:blip r:embed="rId3" cstate="print"/>
          <a:srcRect l="5000" t="7143" r="5000"/>
          <a:stretch>
            <a:fillRect/>
          </a:stretch>
        </p:blipFill>
        <p:spPr bwMode="auto">
          <a:xfrm>
            <a:off x="6248400" y="4648200"/>
            <a:ext cx="2743200" cy="1981200"/>
          </a:xfrm>
          <a:prstGeom prst="rect">
            <a:avLst/>
          </a:prstGeom>
          <a:noFill/>
        </p:spPr>
      </p:pic>
      <p:pic>
        <p:nvPicPr>
          <p:cNvPr id="7" name="Picture 3" descr="C:\Users\maward\Desktop\Eng_Screenshot.jpg"/>
          <p:cNvPicPr>
            <a:picLocks noChangeAspect="1" noChangeArrowheads="1"/>
          </p:cNvPicPr>
          <p:nvPr/>
        </p:nvPicPr>
        <p:blipFill>
          <a:blip r:embed="rId4" cstate="print"/>
          <a:srcRect l="5625" r="4375"/>
          <a:stretch>
            <a:fillRect/>
          </a:stretch>
        </p:blipFill>
        <p:spPr bwMode="auto">
          <a:xfrm>
            <a:off x="5257800" y="1857375"/>
            <a:ext cx="3733800" cy="2333625"/>
          </a:xfrm>
          <a:prstGeom prst="rect">
            <a:avLst/>
          </a:prstGeom>
          <a:noFill/>
        </p:spPr>
      </p:pic>
      <p:pic>
        <p:nvPicPr>
          <p:cNvPr id="9" name="Picture 3" descr="H:\Group Folders\WATER\Water Supply\Public Information\2015 (FY) Media Campaign\Online\Cox_300x250.jpg"/>
          <p:cNvPicPr>
            <a:picLocks noChangeAspect="1" noChangeArrowheads="1"/>
          </p:cNvPicPr>
          <p:nvPr/>
        </p:nvPicPr>
        <p:blipFill>
          <a:blip r:embed="rId5" cstate="print"/>
          <a:srcRect/>
          <a:stretch>
            <a:fillRect/>
          </a:stretch>
        </p:blipFill>
        <p:spPr bwMode="auto">
          <a:xfrm>
            <a:off x="3429000" y="4495800"/>
            <a:ext cx="2590800" cy="2159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143000"/>
          </a:xfrm>
        </p:spPr>
        <p:txBody>
          <a:bodyPr/>
          <a:lstStyle/>
          <a:p>
            <a:pPr eaLnBrk="1" hangingPunct="1"/>
            <a:r>
              <a:rPr lang="en-US" dirty="0" smtClean="0"/>
              <a:t>Get a Free Water Checkup</a:t>
            </a:r>
          </a:p>
        </p:txBody>
      </p:sp>
      <p:sp>
        <p:nvSpPr>
          <p:cNvPr id="23555" name="Rectangle 5"/>
          <p:cNvSpPr>
            <a:spLocks noGrp="1" noChangeArrowheads="1"/>
          </p:cNvSpPr>
          <p:nvPr>
            <p:ph idx="1"/>
          </p:nvPr>
        </p:nvSpPr>
        <p:spPr>
          <a:xfrm>
            <a:off x="304800" y="1524000"/>
            <a:ext cx="4800600" cy="4876800"/>
          </a:xfrm>
        </p:spPr>
        <p:txBody>
          <a:bodyPr/>
          <a:lstStyle/>
          <a:p>
            <a:pPr eaLnBrk="1" hangingPunct="1">
              <a:lnSpc>
                <a:spcPct val="90000"/>
              </a:lnSpc>
              <a:buFontTx/>
              <a:buNone/>
            </a:pPr>
            <a:r>
              <a:rPr lang="en-US" sz="3000" dirty="0" smtClean="0">
                <a:latin typeface="+mj-lt"/>
                <a:cs typeface="Arial" charset="0"/>
              </a:rPr>
              <a:t>City staff will visit your home or business and: </a:t>
            </a:r>
            <a:r>
              <a:rPr lang="en-US" sz="2800" dirty="0" smtClean="0">
                <a:latin typeface="+mj-lt"/>
                <a:cs typeface="Arial" charset="0"/>
              </a:rPr>
              <a:t/>
            </a:r>
            <a:br>
              <a:rPr lang="en-US" sz="2800" dirty="0" smtClean="0">
                <a:latin typeface="+mj-lt"/>
                <a:cs typeface="Arial" charset="0"/>
              </a:rPr>
            </a:br>
            <a:endParaRPr lang="en-US" sz="1200" dirty="0" smtClean="0">
              <a:latin typeface="+mj-lt"/>
              <a:cs typeface="Arial" charset="0"/>
            </a:endParaRPr>
          </a:p>
          <a:p>
            <a:pPr eaLnBrk="1" hangingPunct="1">
              <a:lnSpc>
                <a:spcPct val="90000"/>
              </a:lnSpc>
            </a:pPr>
            <a:r>
              <a:rPr lang="en-US" sz="2600" dirty="0" smtClean="0">
                <a:latin typeface="+mj-lt"/>
                <a:cs typeface="Arial" charset="0"/>
              </a:rPr>
              <a:t>Evaluate water use indoor and out</a:t>
            </a:r>
          </a:p>
          <a:p>
            <a:pPr eaLnBrk="1" hangingPunct="1">
              <a:lnSpc>
                <a:spcPct val="90000"/>
              </a:lnSpc>
            </a:pPr>
            <a:r>
              <a:rPr lang="en-US" sz="2600" dirty="0" smtClean="0">
                <a:latin typeface="+mj-lt"/>
                <a:cs typeface="Arial" charset="0"/>
              </a:rPr>
              <a:t>Check efficiency of irrigation system and scheduling</a:t>
            </a:r>
          </a:p>
          <a:p>
            <a:pPr eaLnBrk="1" hangingPunct="1">
              <a:lnSpc>
                <a:spcPct val="90000"/>
              </a:lnSpc>
            </a:pPr>
            <a:r>
              <a:rPr lang="en-US" sz="2600" dirty="0" smtClean="0">
                <a:latin typeface="+mj-lt"/>
                <a:cs typeface="Arial" charset="0"/>
              </a:rPr>
              <a:t>Provide information on rebates and programs</a:t>
            </a:r>
          </a:p>
        </p:txBody>
      </p:sp>
      <p:pic>
        <p:nvPicPr>
          <p:cNvPr id="6" name="Picture 2" descr="H:\Group Folders\WATER\Water Resources Photos &amp; Images\Water Conservation\Irrigaton\Irrigation Checkup\Irrg Eval by City of SB Staff.JPG"/>
          <p:cNvPicPr>
            <a:picLocks noChangeAspect="1" noChangeArrowheads="1"/>
          </p:cNvPicPr>
          <p:nvPr/>
        </p:nvPicPr>
        <p:blipFill>
          <a:blip r:embed="rId2" cstate="print"/>
          <a:srcRect/>
          <a:stretch>
            <a:fillRect/>
          </a:stretch>
        </p:blipFill>
        <p:spPr bwMode="auto">
          <a:xfrm>
            <a:off x="5029200" y="2133600"/>
            <a:ext cx="3962400" cy="2971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76200"/>
            <a:ext cx="9448800" cy="1143000"/>
          </a:xfrm>
        </p:spPr>
        <p:txBody>
          <a:bodyPr/>
          <a:lstStyle/>
          <a:p>
            <a:pPr eaLnBrk="1" hangingPunct="1"/>
            <a:r>
              <a:rPr lang="en-US" dirty="0" smtClean="0"/>
              <a:t>Smart Landscape Rebate Program</a:t>
            </a:r>
          </a:p>
        </p:txBody>
      </p:sp>
      <p:sp>
        <p:nvSpPr>
          <p:cNvPr id="19459" name="Rectangle 3"/>
          <p:cNvSpPr>
            <a:spLocks noGrp="1" noChangeArrowheads="1"/>
          </p:cNvSpPr>
          <p:nvPr>
            <p:ph idx="1"/>
          </p:nvPr>
        </p:nvSpPr>
        <p:spPr>
          <a:xfrm>
            <a:off x="685800" y="1524000"/>
            <a:ext cx="7772400" cy="4876800"/>
          </a:xfrm>
        </p:spPr>
        <p:txBody>
          <a:bodyPr/>
          <a:lstStyle/>
          <a:p>
            <a:pPr eaLnBrk="1" hangingPunct="1">
              <a:lnSpc>
                <a:spcPct val="80000"/>
              </a:lnSpc>
            </a:pPr>
            <a:r>
              <a:rPr lang="en-US" sz="2800" dirty="0" smtClean="0"/>
              <a:t>For City of Santa Barbara Water Customers</a:t>
            </a:r>
          </a:p>
          <a:p>
            <a:pPr eaLnBrk="1" hangingPunct="1">
              <a:lnSpc>
                <a:spcPct val="80000"/>
              </a:lnSpc>
            </a:pPr>
            <a:r>
              <a:rPr lang="en-US" sz="2800" dirty="0" smtClean="0"/>
              <a:t>Rebate Covers:</a:t>
            </a:r>
          </a:p>
          <a:p>
            <a:pPr lvl="1" eaLnBrk="1" hangingPunct="1">
              <a:lnSpc>
                <a:spcPct val="80000"/>
              </a:lnSpc>
            </a:pPr>
            <a:r>
              <a:rPr lang="en-US" sz="2000" dirty="0" smtClean="0"/>
              <a:t>Irrigation equipment</a:t>
            </a:r>
          </a:p>
          <a:p>
            <a:pPr lvl="1" eaLnBrk="1" hangingPunct="1">
              <a:lnSpc>
                <a:spcPct val="80000"/>
              </a:lnSpc>
            </a:pPr>
            <a:r>
              <a:rPr lang="en-US" sz="2000" dirty="0" smtClean="0"/>
              <a:t>Water wise plants and mulch</a:t>
            </a:r>
          </a:p>
          <a:p>
            <a:pPr lvl="1" eaLnBrk="1" hangingPunct="1">
              <a:lnSpc>
                <a:spcPct val="80000"/>
              </a:lnSpc>
            </a:pPr>
            <a:r>
              <a:rPr lang="en-US" sz="2000" dirty="0" smtClean="0"/>
              <a:t>Smart irrigation controller</a:t>
            </a:r>
          </a:p>
          <a:p>
            <a:pPr lvl="1" eaLnBrk="1" hangingPunct="1">
              <a:lnSpc>
                <a:spcPct val="80000"/>
              </a:lnSpc>
            </a:pPr>
            <a:r>
              <a:rPr lang="en-US" sz="2000" dirty="0" smtClean="0"/>
              <a:t>Graywater materials</a:t>
            </a:r>
          </a:p>
          <a:p>
            <a:pPr lvl="1" eaLnBrk="1" hangingPunct="1">
              <a:lnSpc>
                <a:spcPct val="80000"/>
              </a:lnSpc>
            </a:pPr>
            <a:r>
              <a:rPr lang="en-US" sz="2000" dirty="0" smtClean="0"/>
              <a:t>Pool covers- up to $300</a:t>
            </a:r>
            <a:endParaRPr lang="en-US" dirty="0" smtClean="0"/>
          </a:p>
          <a:p>
            <a:pPr eaLnBrk="1" hangingPunct="1">
              <a:lnSpc>
                <a:spcPct val="80000"/>
              </a:lnSpc>
            </a:pPr>
            <a:r>
              <a:rPr lang="en-US" sz="2800" dirty="0" smtClean="0"/>
              <a:t>50% of the cost of materials</a:t>
            </a:r>
          </a:p>
          <a:p>
            <a:pPr eaLnBrk="1" hangingPunct="1">
              <a:lnSpc>
                <a:spcPct val="80000"/>
              </a:lnSpc>
            </a:pPr>
            <a:r>
              <a:rPr lang="en-US" sz="2800" dirty="0" smtClean="0"/>
              <a:t>Up to $1,000 for single family homes</a:t>
            </a:r>
          </a:p>
          <a:p>
            <a:pPr eaLnBrk="1" hangingPunct="1">
              <a:lnSpc>
                <a:spcPct val="80000"/>
              </a:lnSpc>
            </a:pPr>
            <a:r>
              <a:rPr lang="en-US" sz="2800" dirty="0" smtClean="0"/>
              <a:t>Up to $2,000 per meter serving irrigated area ($4,000 per site) for commercial, multi-family, and HOAs. </a:t>
            </a:r>
          </a:p>
        </p:txBody>
      </p:sp>
      <p:pic>
        <p:nvPicPr>
          <p:cNvPr id="19460" name="Picture 5" descr="MWD_SHEA_096_1"/>
          <p:cNvPicPr>
            <a:picLocks noChangeAspect="1" noChangeArrowheads="1"/>
          </p:cNvPicPr>
          <p:nvPr/>
        </p:nvPicPr>
        <p:blipFill>
          <a:blip r:embed="rId2" cstate="print"/>
          <a:srcRect/>
          <a:stretch>
            <a:fillRect/>
          </a:stretch>
        </p:blipFill>
        <p:spPr bwMode="auto">
          <a:xfrm>
            <a:off x="5867400" y="2209800"/>
            <a:ext cx="2895600" cy="192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304800"/>
            <a:ext cx="7772400" cy="1143000"/>
          </a:xfrm>
        </p:spPr>
        <p:txBody>
          <a:bodyPr/>
          <a:lstStyle/>
          <a:p>
            <a:r>
              <a:rPr lang="en-US" dirty="0" smtClean="0"/>
              <a:t>Before and After</a:t>
            </a:r>
          </a:p>
        </p:txBody>
      </p:sp>
      <p:sp>
        <p:nvSpPr>
          <p:cNvPr id="20483" name="Shape 239"/>
          <p:cNvSpPr>
            <a:spLocks noChangeArrowheads="1"/>
          </p:cNvSpPr>
          <p:nvPr/>
        </p:nvSpPr>
        <p:spPr bwMode="auto">
          <a:xfrm>
            <a:off x="304800" y="1676400"/>
            <a:ext cx="4052888" cy="3214688"/>
          </a:xfrm>
          <a:prstGeom prst="rect">
            <a:avLst/>
          </a:prstGeom>
          <a:blipFill dpi="0" rotWithShape="1">
            <a:blip r:embed="rId2" cstate="print"/>
            <a:srcRect/>
            <a:stretch>
              <a:fillRect/>
            </a:stretch>
          </a:blipFill>
          <a:ln w="9525">
            <a:noFill/>
            <a:miter lim="800000"/>
            <a:headEnd/>
            <a:tailEnd/>
          </a:ln>
        </p:spPr>
        <p:txBody>
          <a:bodyPr/>
          <a:lstStyle/>
          <a:p>
            <a:endParaRPr lang="en-US"/>
          </a:p>
        </p:txBody>
      </p:sp>
      <p:pic>
        <p:nvPicPr>
          <p:cNvPr id="20484" name="Picture 3" descr="C:\Documents and Settings\maward\Desktop\115 W Ped After 007.JPG"/>
          <p:cNvPicPr>
            <a:picLocks noChangeAspect="1" noChangeArrowheads="1"/>
          </p:cNvPicPr>
          <p:nvPr/>
        </p:nvPicPr>
        <p:blipFill>
          <a:blip r:embed="rId3" cstate="print"/>
          <a:srcRect/>
          <a:stretch>
            <a:fillRect/>
          </a:stretch>
        </p:blipFill>
        <p:spPr bwMode="auto">
          <a:xfrm>
            <a:off x="4114800" y="2514600"/>
            <a:ext cx="4724400" cy="363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City of Santa Barbara  •  Public Works Department</a:t>
            </a:r>
            <a:endParaRPr lang="en-US"/>
          </a:p>
        </p:txBody>
      </p:sp>
      <p:sp>
        <p:nvSpPr>
          <p:cNvPr id="5" name="Slide Number Placeholder 4"/>
          <p:cNvSpPr>
            <a:spLocks noGrp="1"/>
          </p:cNvSpPr>
          <p:nvPr>
            <p:ph type="sldNum" sz="quarter" idx="11"/>
          </p:nvPr>
        </p:nvSpPr>
        <p:spPr/>
        <p:txBody>
          <a:bodyPr/>
          <a:lstStyle/>
          <a:p>
            <a:pPr>
              <a:defRPr/>
            </a:pPr>
            <a:fld id="{DF277DCD-5DF3-4A41-B0D0-D82BB4C9777F}" type="slidenum">
              <a:rPr lang="en-US" smtClean="0"/>
              <a:pPr>
                <a:defRPr/>
              </a:pPr>
              <a:t>17</a:t>
            </a:fld>
            <a:endParaRPr lang="en-US"/>
          </a:p>
        </p:txBody>
      </p:sp>
      <p:pic>
        <p:nvPicPr>
          <p:cNvPr id="2050" name="Picture 2"/>
          <p:cNvPicPr>
            <a:picLocks noChangeAspect="1" noChangeArrowheads="1"/>
          </p:cNvPicPr>
          <p:nvPr/>
        </p:nvPicPr>
        <p:blipFill>
          <a:blip r:embed="rId2" cstate="print"/>
          <a:srcRect r="16174"/>
          <a:stretch>
            <a:fillRect/>
          </a:stretch>
        </p:blipFill>
        <p:spPr bwMode="auto">
          <a:xfrm>
            <a:off x="228600" y="228600"/>
            <a:ext cx="8686800" cy="651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City of Santa Barbara  •  Public Works Department</a:t>
            </a:r>
            <a:endParaRPr lang="en-US"/>
          </a:p>
        </p:txBody>
      </p:sp>
      <p:sp>
        <p:nvSpPr>
          <p:cNvPr id="5" name="Slide Number Placeholder 4"/>
          <p:cNvSpPr>
            <a:spLocks noGrp="1"/>
          </p:cNvSpPr>
          <p:nvPr>
            <p:ph type="sldNum" sz="quarter" idx="11"/>
          </p:nvPr>
        </p:nvSpPr>
        <p:spPr/>
        <p:txBody>
          <a:bodyPr/>
          <a:lstStyle/>
          <a:p>
            <a:pPr>
              <a:defRPr/>
            </a:pPr>
            <a:fld id="{DF277DCD-5DF3-4A41-B0D0-D82BB4C9777F}" type="slidenum">
              <a:rPr lang="en-US" smtClean="0"/>
              <a:pPr>
                <a:defRPr/>
              </a:pPr>
              <a:t>18</a:t>
            </a:fld>
            <a:endParaRPr lang="en-US"/>
          </a:p>
        </p:txBody>
      </p:sp>
      <p:pic>
        <p:nvPicPr>
          <p:cNvPr id="3074" name="Picture 2"/>
          <p:cNvPicPr>
            <a:picLocks noChangeAspect="1" noChangeArrowheads="1"/>
          </p:cNvPicPr>
          <p:nvPr/>
        </p:nvPicPr>
        <p:blipFill>
          <a:blip r:embed="rId2" cstate="print"/>
          <a:srcRect r="15304"/>
          <a:stretch>
            <a:fillRect/>
          </a:stretch>
        </p:blipFill>
        <p:spPr bwMode="auto">
          <a:xfrm>
            <a:off x="228600" y="228600"/>
            <a:ext cx="8686801"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0" y="258762"/>
            <a:ext cx="7543800" cy="960438"/>
          </a:xfrm>
          <a:noFill/>
          <a:ln w="9525">
            <a:noFill/>
            <a:miter lim="800000"/>
            <a:headEnd/>
            <a:tailEnd/>
          </a:ln>
          <a:effectLst/>
        </p:spPr>
        <p:txBody>
          <a:bodyPr vert="horz" wrap="square" lIns="91432" tIns="45716" rIns="91432" bIns="45716" numCol="1" anchor="b" anchorCtr="0" compatLnSpc="1">
            <a:prstTxWarp prst="textNoShape">
              <a:avLst/>
            </a:prstTxWarp>
          </a:bodyPr>
          <a:lstStyle/>
          <a:p>
            <a:r>
              <a:rPr lang="en-US" dirty="0" smtClean="0"/>
              <a:t>Low Precipitation Nozzles </a:t>
            </a:r>
            <a:endParaRPr lang="en-US" dirty="0"/>
          </a:p>
        </p:txBody>
      </p:sp>
      <p:sp>
        <p:nvSpPr>
          <p:cNvPr id="83971" name="Rectangle 3"/>
          <p:cNvSpPr>
            <a:spLocks noGrp="1" noChangeArrowheads="1"/>
          </p:cNvSpPr>
          <p:nvPr>
            <p:ph type="body" idx="1"/>
          </p:nvPr>
        </p:nvSpPr>
        <p:spPr>
          <a:xfrm>
            <a:off x="0" y="1295400"/>
            <a:ext cx="5562600" cy="4419600"/>
          </a:xfrm>
          <a:noFill/>
          <a:ln w="9525">
            <a:noFill/>
            <a:miter lim="800000"/>
            <a:headEnd/>
            <a:tailEnd/>
          </a:ln>
          <a:effectLst/>
        </p:spPr>
        <p:txBody>
          <a:bodyPr vert="horz" wrap="square" lIns="91432" tIns="45716" rIns="91432" bIns="45716" numCol="1" anchor="t" anchorCtr="0" compatLnSpc="1">
            <a:prstTxWarp prst="textNoShape">
              <a:avLst/>
            </a:prstTxWarp>
          </a:bodyPr>
          <a:lstStyle/>
          <a:p>
            <a:pPr lvl="1">
              <a:lnSpc>
                <a:spcPct val="80000"/>
              </a:lnSpc>
              <a:buFont typeface="Wingdings" pitchFamily="2" charset="2"/>
              <a:buNone/>
            </a:pPr>
            <a:endParaRPr lang="en-US" sz="3000" dirty="0">
              <a:ea typeface="+mn-ea"/>
              <a:cs typeface="+mn-cs"/>
            </a:endParaRPr>
          </a:p>
          <a:p>
            <a:pPr lvl="1">
              <a:lnSpc>
                <a:spcPct val="80000"/>
              </a:lnSpc>
              <a:buFont typeface="Wingdings" pitchFamily="2" charset="2"/>
              <a:buChar char="§"/>
            </a:pPr>
            <a:r>
              <a:rPr lang="en-US" sz="3000" dirty="0" smtClean="0">
                <a:ea typeface="+mn-ea"/>
                <a:cs typeface="+mn-cs"/>
              </a:rPr>
              <a:t>Easily retrofit for generic pop-up </a:t>
            </a:r>
            <a:r>
              <a:rPr lang="en-US" sz="3000" dirty="0">
                <a:ea typeface="+mn-ea"/>
                <a:cs typeface="+mn-cs"/>
              </a:rPr>
              <a:t>spray heads</a:t>
            </a:r>
          </a:p>
          <a:p>
            <a:pPr lvl="1">
              <a:lnSpc>
                <a:spcPct val="80000"/>
              </a:lnSpc>
              <a:buFont typeface="Wingdings" pitchFamily="2" charset="2"/>
              <a:buChar char="§"/>
            </a:pPr>
            <a:r>
              <a:rPr lang="en-US" sz="3000" dirty="0">
                <a:ea typeface="+mn-ea"/>
                <a:cs typeface="+mn-cs"/>
              </a:rPr>
              <a:t>Apply water more </a:t>
            </a:r>
            <a:r>
              <a:rPr lang="en-US" sz="3000" dirty="0" smtClean="0">
                <a:ea typeface="+mn-ea"/>
                <a:cs typeface="+mn-cs"/>
              </a:rPr>
              <a:t>efficiently and evenly</a:t>
            </a:r>
            <a:endParaRPr lang="en-US" sz="3000" dirty="0">
              <a:ea typeface="+mn-ea"/>
              <a:cs typeface="+mn-cs"/>
            </a:endParaRPr>
          </a:p>
          <a:p>
            <a:pPr lvl="1">
              <a:lnSpc>
                <a:spcPct val="80000"/>
              </a:lnSpc>
              <a:buFont typeface="Wingdings" pitchFamily="2" charset="2"/>
              <a:buChar char="§"/>
            </a:pPr>
            <a:r>
              <a:rPr lang="en-US" sz="3000" dirty="0" smtClean="0">
                <a:ea typeface="+mn-ea"/>
                <a:cs typeface="+mn-cs"/>
              </a:rPr>
              <a:t>Reduces water use by </a:t>
            </a:r>
            <a:r>
              <a:rPr lang="en-US" sz="3000" dirty="0">
                <a:ea typeface="+mn-ea"/>
                <a:cs typeface="+mn-cs"/>
              </a:rPr>
              <a:t>~20</a:t>
            </a:r>
            <a:r>
              <a:rPr lang="en-US" sz="3000" dirty="0" smtClean="0">
                <a:ea typeface="+mn-ea"/>
                <a:cs typeface="+mn-cs"/>
              </a:rPr>
              <a:t>%</a:t>
            </a:r>
          </a:p>
          <a:p>
            <a:pPr lvl="1">
              <a:lnSpc>
                <a:spcPct val="80000"/>
              </a:lnSpc>
              <a:buFont typeface="Wingdings" pitchFamily="2" charset="2"/>
              <a:buChar char="§"/>
            </a:pPr>
            <a:r>
              <a:rPr lang="en-US" sz="3000" dirty="0" smtClean="0">
                <a:ea typeface="+mn-ea"/>
                <a:cs typeface="+mn-cs"/>
              </a:rPr>
              <a:t>Part of the landscape rebate program</a:t>
            </a:r>
          </a:p>
          <a:p>
            <a:pPr lvl="1">
              <a:lnSpc>
                <a:spcPct val="80000"/>
              </a:lnSpc>
              <a:buFont typeface="Wingdings" pitchFamily="2" charset="2"/>
              <a:buChar char="§"/>
            </a:pPr>
            <a:r>
              <a:rPr lang="en-US" sz="3000" dirty="0" smtClean="0">
                <a:ea typeface="+mn-ea"/>
                <a:cs typeface="+mn-cs"/>
              </a:rPr>
              <a:t>FreeSprinklerNozzles.com</a:t>
            </a:r>
          </a:p>
          <a:p>
            <a:pPr lvl="1">
              <a:lnSpc>
                <a:spcPct val="80000"/>
              </a:lnSpc>
              <a:buFont typeface="Wingdings" pitchFamily="2" charset="2"/>
              <a:buChar char="§"/>
            </a:pPr>
            <a:endParaRPr lang="en-US" sz="3000" dirty="0">
              <a:ea typeface="+mn-ea"/>
              <a:cs typeface="+mn-cs"/>
            </a:endParaRPr>
          </a:p>
          <a:p>
            <a:pPr lvl="1">
              <a:lnSpc>
                <a:spcPct val="80000"/>
              </a:lnSpc>
              <a:buFont typeface="Wingdings" pitchFamily="2" charset="2"/>
              <a:buNone/>
            </a:pPr>
            <a:endParaRPr lang="en-US" sz="3000" dirty="0">
              <a:ea typeface="+mn-ea"/>
              <a:cs typeface="+mn-cs"/>
            </a:endParaRPr>
          </a:p>
        </p:txBody>
      </p:sp>
      <p:pic>
        <p:nvPicPr>
          <p:cNvPr id="83974" name="Picture 6" descr="MWD_SHEA_095_1"/>
          <p:cNvPicPr>
            <a:picLocks noChangeAspect="1" noChangeArrowheads="1"/>
          </p:cNvPicPr>
          <p:nvPr/>
        </p:nvPicPr>
        <p:blipFill>
          <a:blip r:embed="rId3" cstate="print"/>
          <a:srcRect l="19339" r="13618"/>
          <a:stretch>
            <a:fillRect/>
          </a:stretch>
        </p:blipFill>
        <p:spPr bwMode="auto">
          <a:xfrm>
            <a:off x="5486400" y="2209800"/>
            <a:ext cx="3276600" cy="325428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Drought in Santa Barbara</a:t>
            </a:r>
            <a:endParaRPr lang="en-US" dirty="0"/>
          </a:p>
        </p:txBody>
      </p:sp>
      <p:sp>
        <p:nvSpPr>
          <p:cNvPr id="3" name="Content Placeholder 2"/>
          <p:cNvSpPr>
            <a:spLocks noGrp="1"/>
          </p:cNvSpPr>
          <p:nvPr>
            <p:ph idx="1"/>
          </p:nvPr>
        </p:nvSpPr>
        <p:spPr>
          <a:xfrm>
            <a:off x="381000" y="1828800"/>
            <a:ext cx="4572000" cy="5029200"/>
          </a:xfrm>
        </p:spPr>
        <p:txBody>
          <a:bodyPr/>
          <a:lstStyle/>
          <a:p>
            <a:r>
              <a:rPr lang="en-US" sz="2800" dirty="0" smtClean="0"/>
              <a:t>1987-1991 - Last Major Drought</a:t>
            </a:r>
          </a:p>
          <a:p>
            <a:r>
              <a:rPr lang="en-US" sz="2800" dirty="0" smtClean="0"/>
              <a:t>Driest 3 years on record</a:t>
            </a:r>
          </a:p>
          <a:p>
            <a:r>
              <a:rPr lang="en-US" sz="2800" dirty="0" smtClean="0"/>
              <a:t>February 11, 2014 –Stage One Drought </a:t>
            </a:r>
          </a:p>
          <a:p>
            <a:r>
              <a:rPr lang="en-US" sz="2800" dirty="0" smtClean="0"/>
              <a:t>May 20, 2014 – Stage Two Drought </a:t>
            </a:r>
          </a:p>
          <a:p>
            <a:pPr>
              <a:buNone/>
            </a:pPr>
            <a:endParaRPr lang="en-US" sz="2800" dirty="0" smtClean="0"/>
          </a:p>
          <a:p>
            <a:endParaRPr lang="en-US" dirty="0"/>
          </a:p>
        </p:txBody>
      </p:sp>
      <p:sp>
        <p:nvSpPr>
          <p:cNvPr id="4" name="Footer Placeholder 3"/>
          <p:cNvSpPr>
            <a:spLocks noGrp="1"/>
          </p:cNvSpPr>
          <p:nvPr>
            <p:ph type="ftr" sz="quarter" idx="10"/>
          </p:nvPr>
        </p:nvSpPr>
        <p:spPr/>
        <p:txBody>
          <a:bodyPr/>
          <a:lstStyle/>
          <a:p>
            <a:r>
              <a:rPr lang="en-US" dirty="0" smtClean="0"/>
              <a:t>City of Santa Barbara  •  Public Works Department</a:t>
            </a:r>
            <a:endParaRPr lang="en-US" dirty="0"/>
          </a:p>
        </p:txBody>
      </p:sp>
      <p:sp>
        <p:nvSpPr>
          <p:cNvPr id="5" name="Slide Number Placeholder 4"/>
          <p:cNvSpPr>
            <a:spLocks noGrp="1"/>
          </p:cNvSpPr>
          <p:nvPr>
            <p:ph type="sldNum" sz="quarter" idx="11"/>
          </p:nvPr>
        </p:nvSpPr>
        <p:spPr/>
        <p:txBody>
          <a:bodyPr/>
          <a:lstStyle/>
          <a:p>
            <a:fld id="{0D9F8AAC-B732-47CD-AB1C-D38575EB879B}" type="slidenum">
              <a:rPr lang="en-US" smtClean="0"/>
              <a:pPr/>
              <a:t>2</a:t>
            </a:fld>
            <a:endParaRPr lang="en-US" dirty="0"/>
          </a:p>
        </p:txBody>
      </p:sp>
      <p:pic>
        <p:nvPicPr>
          <p:cNvPr id="2050" name="Picture 2" descr="H:\Group Folders\WATER\Water Resources Photos &amp; Images\Gibraltar Reservoir\Gib Drought\dry gibralter drought 1989.jpg"/>
          <p:cNvPicPr>
            <a:picLocks noChangeAspect="1" noChangeArrowheads="1"/>
          </p:cNvPicPr>
          <p:nvPr/>
        </p:nvPicPr>
        <p:blipFill>
          <a:blip r:embed="rId3" cstate="print"/>
          <a:srcRect r="2960"/>
          <a:stretch>
            <a:fillRect/>
          </a:stretch>
        </p:blipFill>
        <p:spPr bwMode="auto">
          <a:xfrm>
            <a:off x="5257800" y="1600200"/>
            <a:ext cx="3429000" cy="4572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152400"/>
            <a:ext cx="7772400" cy="1143000"/>
          </a:xfrm>
        </p:spPr>
        <p:txBody>
          <a:bodyPr/>
          <a:lstStyle/>
          <a:p>
            <a:r>
              <a:rPr lang="en-US" dirty="0" smtClean="0"/>
              <a:t>Graywater</a:t>
            </a:r>
          </a:p>
        </p:txBody>
      </p:sp>
      <p:sp>
        <p:nvSpPr>
          <p:cNvPr id="29699" name="Content Placeholder 2"/>
          <p:cNvSpPr>
            <a:spLocks noGrp="1"/>
          </p:cNvSpPr>
          <p:nvPr>
            <p:ph sz="half" idx="1"/>
          </p:nvPr>
        </p:nvSpPr>
        <p:spPr>
          <a:xfrm>
            <a:off x="228600" y="1600200"/>
            <a:ext cx="4114800" cy="5791200"/>
          </a:xfrm>
        </p:spPr>
        <p:txBody>
          <a:bodyPr/>
          <a:lstStyle/>
          <a:p>
            <a:r>
              <a:rPr lang="en-US" sz="2600" dirty="0" smtClean="0"/>
              <a:t>Laundry to landscape systems do not require a permit and are simple to install</a:t>
            </a:r>
          </a:p>
          <a:p>
            <a:endParaRPr lang="en-US" sz="1400" dirty="0" smtClean="0"/>
          </a:p>
          <a:p>
            <a:r>
              <a:rPr lang="en-US" sz="2600" dirty="0" smtClean="0"/>
              <a:t>Part of the Smart Landscape Rebate</a:t>
            </a:r>
          </a:p>
          <a:p>
            <a:endParaRPr lang="en-US" sz="1400" dirty="0" smtClean="0"/>
          </a:p>
          <a:p>
            <a:r>
              <a:rPr lang="en-US" sz="2600" dirty="0" smtClean="0"/>
              <a:t>Sponsored workshops through Sweetwater Collaborative</a:t>
            </a:r>
          </a:p>
          <a:p>
            <a:endParaRPr lang="en-US" sz="2600" dirty="0" smtClean="0">
              <a:solidFill>
                <a:schemeClr val="bg1"/>
              </a:solidFill>
            </a:endParaRPr>
          </a:p>
        </p:txBody>
      </p:sp>
      <p:pic>
        <p:nvPicPr>
          <p:cNvPr id="29701" name="Picture 2" descr="H:\Group Folders\WATER\Water Resources Photos &amp; Images\Water Conservation\Graywater\Graywater Workshop '10\Oasis Design artwork-must credit.jpg"/>
          <p:cNvPicPr>
            <a:picLocks noChangeAspect="1" noChangeArrowheads="1"/>
          </p:cNvPicPr>
          <p:nvPr/>
        </p:nvPicPr>
        <p:blipFill>
          <a:blip r:embed="rId2" cstate="print"/>
          <a:srcRect l="2469" t="4961" r="6174" b="4086"/>
          <a:stretch>
            <a:fillRect/>
          </a:stretch>
        </p:blipFill>
        <p:spPr bwMode="auto">
          <a:xfrm>
            <a:off x="5105400" y="1587842"/>
            <a:ext cx="3810000" cy="2831757"/>
          </a:xfrm>
          <a:prstGeom prst="rect">
            <a:avLst/>
          </a:prstGeom>
          <a:noFill/>
          <a:ln w="9525">
            <a:noFill/>
            <a:miter lim="800000"/>
            <a:headEnd/>
            <a:tailEnd/>
          </a:ln>
        </p:spPr>
      </p:pic>
      <p:pic>
        <p:nvPicPr>
          <p:cNvPr id="5" name="Picture 4" descr="C:\Documents and Settings\maward\Desktop\GoletaWrksp'12_BrbraWish.JPG"/>
          <p:cNvPicPr>
            <a:picLocks noChangeAspect="1" noChangeArrowheads="1"/>
          </p:cNvPicPr>
          <p:nvPr/>
        </p:nvPicPr>
        <p:blipFill>
          <a:blip r:embed="rId3" cstate="print"/>
          <a:srcRect/>
          <a:stretch>
            <a:fillRect/>
          </a:stretch>
        </p:blipFill>
        <p:spPr bwMode="auto">
          <a:xfrm>
            <a:off x="5613812" y="4419600"/>
            <a:ext cx="2691988" cy="201735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543800" cy="960438"/>
          </a:xfrm>
          <a:noFill/>
          <a:ln w="9525">
            <a:noFill/>
            <a:miter lim="800000"/>
            <a:headEnd/>
            <a:tailEnd/>
          </a:ln>
          <a:effectLst/>
        </p:spPr>
        <p:txBody>
          <a:bodyPr vert="horz" wrap="square" lIns="91432" tIns="45716" rIns="91432" bIns="45716" numCol="1" anchor="b" anchorCtr="0" compatLnSpc="1">
            <a:prstTxWarp prst="textNoShape">
              <a:avLst/>
            </a:prstTxWarp>
          </a:bodyPr>
          <a:lstStyle/>
          <a:p>
            <a:r>
              <a:rPr lang="en-US" sz="4000" dirty="0" smtClean="0"/>
              <a:t>Rain Gardens</a:t>
            </a:r>
            <a:endParaRPr lang="en-US" sz="4000" dirty="0"/>
          </a:p>
        </p:txBody>
      </p:sp>
      <p:sp>
        <p:nvSpPr>
          <p:cNvPr id="3" name="Content Placeholder 2"/>
          <p:cNvSpPr>
            <a:spLocks noGrp="1"/>
          </p:cNvSpPr>
          <p:nvPr>
            <p:ph sz="half" idx="1"/>
          </p:nvPr>
        </p:nvSpPr>
        <p:spPr/>
        <p:txBody>
          <a:bodyPr/>
          <a:lstStyle/>
          <a:p>
            <a:r>
              <a:rPr lang="en-US" dirty="0" smtClean="0"/>
              <a:t>Slow, sink, spread</a:t>
            </a:r>
            <a:endParaRPr lang="en-US" dirty="0"/>
          </a:p>
        </p:txBody>
      </p:sp>
      <p:pic>
        <p:nvPicPr>
          <p:cNvPr id="34819" name="Picture 3" descr="C:\Users\maward\Desktop\OFG_Rain2.JPG"/>
          <p:cNvPicPr>
            <a:picLocks noChangeAspect="1" noChangeArrowheads="1"/>
          </p:cNvPicPr>
          <p:nvPr/>
        </p:nvPicPr>
        <p:blipFill>
          <a:blip r:embed="rId2" cstate="print"/>
          <a:srcRect/>
          <a:stretch>
            <a:fillRect/>
          </a:stretch>
        </p:blipFill>
        <p:spPr bwMode="auto">
          <a:xfrm>
            <a:off x="4648200" y="1447800"/>
            <a:ext cx="4267200" cy="3190875"/>
          </a:xfrm>
          <a:prstGeom prst="rect">
            <a:avLst/>
          </a:prstGeom>
          <a:noFill/>
        </p:spPr>
      </p:pic>
      <p:sp>
        <p:nvSpPr>
          <p:cNvPr id="8" name="TextBox 7"/>
          <p:cNvSpPr txBox="1"/>
          <p:nvPr/>
        </p:nvSpPr>
        <p:spPr>
          <a:xfrm>
            <a:off x="609600" y="6096000"/>
            <a:ext cx="3657600" cy="400110"/>
          </a:xfrm>
          <a:prstGeom prst="rect">
            <a:avLst/>
          </a:prstGeom>
          <a:noFill/>
        </p:spPr>
        <p:txBody>
          <a:bodyPr wrap="square" rtlCol="0">
            <a:spAutoFit/>
          </a:bodyPr>
          <a:lstStyle/>
          <a:p>
            <a:r>
              <a:rPr lang="en-US" sz="2000" dirty="0" smtClean="0"/>
              <a:t>SBOAR, 1415 Chapala St</a:t>
            </a:r>
            <a:endParaRPr lang="en-US" sz="2000" dirty="0"/>
          </a:p>
        </p:txBody>
      </p:sp>
      <p:sp>
        <p:nvSpPr>
          <p:cNvPr id="9" name="TextBox 8"/>
          <p:cNvSpPr txBox="1"/>
          <p:nvPr/>
        </p:nvSpPr>
        <p:spPr>
          <a:xfrm>
            <a:off x="4800600" y="4648200"/>
            <a:ext cx="4191000" cy="400110"/>
          </a:xfrm>
          <a:prstGeom prst="rect">
            <a:avLst/>
          </a:prstGeom>
          <a:noFill/>
        </p:spPr>
        <p:txBody>
          <a:bodyPr wrap="square" rtlCol="0">
            <a:spAutoFit/>
          </a:bodyPr>
          <a:lstStyle/>
          <a:p>
            <a:r>
              <a:rPr lang="en-US" sz="2000" dirty="0" smtClean="0"/>
              <a:t>Spencer Adams Park, 1216 De La </a:t>
            </a:r>
            <a:r>
              <a:rPr lang="en-US" sz="2000" dirty="0" err="1" smtClean="0"/>
              <a:t>Vina</a:t>
            </a:r>
            <a:endParaRPr lang="en-US" sz="2000" dirty="0"/>
          </a:p>
        </p:txBody>
      </p:sp>
      <p:pic>
        <p:nvPicPr>
          <p:cNvPr id="5122" name="Picture 2" descr="C:\Users\maward\Desktop\IMG_3269.JPG"/>
          <p:cNvPicPr>
            <a:picLocks noChangeAspect="1" noChangeArrowheads="1"/>
          </p:cNvPicPr>
          <p:nvPr/>
        </p:nvPicPr>
        <p:blipFill>
          <a:blip r:embed="rId3" cstate="print"/>
          <a:srcRect/>
          <a:stretch>
            <a:fillRect/>
          </a:stretch>
        </p:blipFill>
        <p:spPr bwMode="auto">
          <a:xfrm>
            <a:off x="304800" y="2819400"/>
            <a:ext cx="4267200" cy="3200400"/>
          </a:xfrm>
          <a:prstGeom prst="rect">
            <a:avLst/>
          </a:prstGeom>
          <a:noFill/>
        </p:spPr>
      </p:pic>
      <p:sp>
        <p:nvSpPr>
          <p:cNvPr id="10" name="TextBox 9"/>
          <p:cNvSpPr txBox="1"/>
          <p:nvPr/>
        </p:nvSpPr>
        <p:spPr>
          <a:xfrm>
            <a:off x="4724400" y="5791200"/>
            <a:ext cx="4191000" cy="677108"/>
          </a:xfrm>
          <a:prstGeom prst="rect">
            <a:avLst/>
          </a:prstGeom>
          <a:noFill/>
        </p:spPr>
        <p:txBody>
          <a:bodyPr wrap="square" rtlCol="0">
            <a:spAutoFit/>
          </a:bodyPr>
          <a:lstStyle/>
          <a:p>
            <a:r>
              <a:rPr lang="en-US" sz="1900" b="1" i="1" dirty="0" smtClean="0">
                <a:solidFill>
                  <a:srgbClr val="FFFF00"/>
                </a:solidFill>
              </a:rPr>
              <a:t>Next Week:</a:t>
            </a:r>
          </a:p>
          <a:p>
            <a:r>
              <a:rPr lang="en-US" sz="1900" b="1" i="1" dirty="0" smtClean="0">
                <a:solidFill>
                  <a:srgbClr val="FFFF00"/>
                </a:solidFill>
              </a:rPr>
              <a:t>Rainwater Lecture Nov 18</a:t>
            </a:r>
            <a:r>
              <a:rPr lang="en-US" sz="1900" b="1" i="1" baseline="30000" dirty="0" smtClean="0">
                <a:solidFill>
                  <a:srgbClr val="FFFF00"/>
                </a:solidFill>
              </a:rPr>
              <a:t>th</a:t>
            </a:r>
            <a:r>
              <a:rPr lang="en-US" sz="1900" b="1" i="1" dirty="0" smtClean="0">
                <a:solidFill>
                  <a:srgbClr val="FFFF00"/>
                </a:solidFill>
              </a:rPr>
              <a:t> at 6:00 </a:t>
            </a:r>
            <a:endParaRPr lang="en-US" sz="1900" b="1" i="1"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City of Santa Barbara  •  Public Works Department</a:t>
            </a:r>
            <a:endParaRPr lang="en-US"/>
          </a:p>
        </p:txBody>
      </p:sp>
      <p:sp>
        <p:nvSpPr>
          <p:cNvPr id="5" name="Slide Number Placeholder 4"/>
          <p:cNvSpPr>
            <a:spLocks noGrp="1"/>
          </p:cNvSpPr>
          <p:nvPr>
            <p:ph type="sldNum" sz="quarter" idx="11"/>
          </p:nvPr>
        </p:nvSpPr>
        <p:spPr/>
        <p:txBody>
          <a:bodyPr/>
          <a:lstStyle/>
          <a:p>
            <a:pPr>
              <a:defRPr/>
            </a:pPr>
            <a:fld id="{DF277DCD-5DF3-4A41-B0D0-D82BB4C9777F}" type="slidenum">
              <a:rPr lang="en-US" smtClean="0"/>
              <a:pPr>
                <a:defRPr/>
              </a:pPr>
              <a:t>22</a:t>
            </a:fld>
            <a:endParaRPr lang="en-US"/>
          </a:p>
        </p:txBody>
      </p:sp>
      <p:sp>
        <p:nvSpPr>
          <p:cNvPr id="6" name="Title 1"/>
          <p:cNvSpPr txBox="1">
            <a:spLocks/>
          </p:cNvSpPr>
          <p:nvPr/>
        </p:nvSpPr>
        <p:spPr bwMode="auto">
          <a:xfrm>
            <a:off x="0" y="228600"/>
            <a:ext cx="9144000" cy="960438"/>
          </a:xfrm>
          <a:prstGeom prst="rect">
            <a:avLst/>
          </a:prstGeom>
          <a:noFill/>
          <a:ln w="9525">
            <a:noFill/>
            <a:miter lim="800000"/>
            <a:headEnd/>
            <a:tailEnd/>
          </a:ln>
          <a:effectLst>
            <a:outerShdw dist="35921" dir="2700000" algn="ctr" rotWithShape="0">
              <a:srgbClr val="000000"/>
            </a:outerShdw>
          </a:effectLst>
        </p:spPr>
        <p:txBody>
          <a:bodyPr vert="horz" wrap="square" lIns="91432" tIns="45716" rIns="91432" bIns="45716"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mj-lt"/>
                <a:ea typeface="+mj-ea"/>
                <a:cs typeface="+mj-cs"/>
              </a:rPr>
              <a:t>For More Information</a:t>
            </a:r>
            <a:endParaRPr kumimoji="0" lang="en-US" sz="4400" b="0" i="0" u="none" strike="noStrike" kern="0" cap="none" spc="0" normalizeH="0" baseline="0" noProof="0" dirty="0">
              <a:ln>
                <a:noFill/>
              </a:ln>
              <a:solidFill>
                <a:schemeClr val="tx1"/>
              </a:solidFill>
              <a:effectLst/>
              <a:uLnTx/>
              <a:uFillTx/>
              <a:latin typeface="+mj-lt"/>
              <a:ea typeface="+mj-ea"/>
              <a:cs typeface="+mj-cs"/>
            </a:endParaRPr>
          </a:p>
        </p:txBody>
      </p:sp>
      <p:sp>
        <p:nvSpPr>
          <p:cNvPr id="8" name="Content Placeholder 2"/>
          <p:cNvSpPr txBox="1">
            <a:spLocks/>
          </p:cNvSpPr>
          <p:nvPr/>
        </p:nvSpPr>
        <p:spPr bwMode="auto">
          <a:xfrm>
            <a:off x="685800" y="1752600"/>
            <a:ext cx="7772400" cy="19812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marL="342900" marR="0" lvl="0" indent="-342900" algn="ctr" defTabSz="914400" rtl="0" eaLnBrk="0" fontAlgn="base" latinLnBrk="0" hangingPunct="0">
              <a:lnSpc>
                <a:spcPct val="100000"/>
              </a:lnSpc>
              <a:spcBef>
                <a:spcPct val="40000"/>
              </a:spcBef>
              <a:spcAft>
                <a:spcPct val="0"/>
              </a:spcAft>
              <a:buClr>
                <a:schemeClr val="accent1"/>
              </a:buClr>
              <a:buSzPct val="120000"/>
              <a:tabLst/>
              <a:defRPr/>
            </a:pPr>
            <a:r>
              <a:rPr kumimoji="0" lang="en-US" sz="4000" b="0" i="0" u="none" strike="noStrike" kern="0" cap="none" spc="0" normalizeH="0" baseline="0" noProof="0" dirty="0" smtClean="0">
                <a:ln>
                  <a:noFill/>
                </a:ln>
                <a:solidFill>
                  <a:schemeClr val="tx1"/>
                </a:solidFill>
                <a:effectLst/>
                <a:uLnTx/>
                <a:uFillTx/>
                <a:latin typeface="+mn-lt"/>
                <a:ea typeface="+mn-ea"/>
                <a:cs typeface="+mn-cs"/>
              </a:rPr>
              <a:t>(805) 564-5460 </a:t>
            </a:r>
          </a:p>
          <a:p>
            <a:pPr marL="342900" marR="0" lvl="0" indent="-342900" algn="ctr" defTabSz="914400" rtl="0" eaLnBrk="0" fontAlgn="base" latinLnBrk="0" hangingPunct="0">
              <a:lnSpc>
                <a:spcPct val="100000"/>
              </a:lnSpc>
              <a:spcBef>
                <a:spcPct val="40000"/>
              </a:spcBef>
              <a:spcAft>
                <a:spcPct val="0"/>
              </a:spcAft>
              <a:buClr>
                <a:schemeClr val="accent1"/>
              </a:buClr>
              <a:buSzPct val="120000"/>
              <a:tabLst/>
              <a:defRPr/>
            </a:pPr>
            <a:endParaRPr kumimoji="0" lang="en-US" sz="4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ct val="40000"/>
              </a:spcBef>
              <a:spcAft>
                <a:spcPct val="0"/>
              </a:spcAft>
              <a:buClr>
                <a:schemeClr val="accent1"/>
              </a:buClr>
              <a:buSzPct val="120000"/>
              <a:tabLst/>
              <a:defRPr/>
            </a:pPr>
            <a:r>
              <a:rPr kumimoji="0" lang="en-US" sz="4000" b="0" i="0" u="none" strike="noStrike" kern="0" cap="none" spc="0" normalizeH="0" baseline="0" noProof="0" dirty="0" smtClean="0">
                <a:ln>
                  <a:noFill/>
                </a:ln>
                <a:solidFill>
                  <a:schemeClr val="tx1"/>
                </a:solidFill>
                <a:effectLst/>
                <a:uLnTx/>
                <a:uFillTx/>
                <a:latin typeface="+mn-lt"/>
                <a:ea typeface="+mn-ea"/>
                <a:cs typeface="+mn-cs"/>
              </a:rPr>
              <a:t>SantaBarbaraCA.gov/WaterWise</a:t>
            </a:r>
            <a:endParaRPr kumimoji="0" lang="en-US" sz="4000" b="0" i="0" u="none" strike="noStrike" kern="0" cap="none" spc="0" normalizeH="0" baseline="0" noProof="0" dirty="0">
              <a:ln>
                <a:noFill/>
              </a:ln>
              <a:solidFill>
                <a:schemeClr val="tx1"/>
              </a:solidFill>
              <a:effectLst/>
              <a:uLnTx/>
              <a:uFillTx/>
              <a:latin typeface="+mn-lt"/>
              <a:ea typeface="+mn-ea"/>
              <a:cs typeface="+mn-cs"/>
            </a:endParaRPr>
          </a:p>
        </p:txBody>
      </p:sp>
      <p:pic>
        <p:nvPicPr>
          <p:cNvPr id="27650" name="Picture 2" descr="H:\Group Folders\WATER\Water Supply\Public Information\Logos\WaterWise Logo\City of Santa Barbara\PRINT\CMYK\vertical\WaterWise logo Santa Barbara-Vcmyk.png"/>
          <p:cNvPicPr>
            <a:picLocks noChangeAspect="1" noChangeArrowheads="1"/>
          </p:cNvPicPr>
          <p:nvPr/>
        </p:nvPicPr>
        <p:blipFill>
          <a:blip r:embed="rId2" cstate="print"/>
          <a:srcRect/>
          <a:stretch>
            <a:fillRect/>
          </a:stretch>
        </p:blipFill>
        <p:spPr bwMode="auto">
          <a:xfrm>
            <a:off x="3124200" y="4572000"/>
            <a:ext cx="2881313" cy="168163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City of Santa Barbara  •  Public Works Department</a:t>
            </a:r>
            <a:endParaRPr lang="en-US" dirty="0"/>
          </a:p>
        </p:txBody>
      </p:sp>
      <p:sp>
        <p:nvSpPr>
          <p:cNvPr id="5" name="Slide Number Placeholder 4"/>
          <p:cNvSpPr>
            <a:spLocks noGrp="1"/>
          </p:cNvSpPr>
          <p:nvPr>
            <p:ph type="sldNum" sz="quarter" idx="11"/>
          </p:nvPr>
        </p:nvSpPr>
        <p:spPr/>
        <p:txBody>
          <a:bodyPr/>
          <a:lstStyle/>
          <a:p>
            <a:fld id="{0D9F8AAC-B732-47CD-AB1C-D38575EB879B}" type="slidenum">
              <a:rPr lang="en-US" smtClean="0"/>
              <a:pPr/>
              <a:t>23</a:t>
            </a:fld>
            <a:endParaRPr lang="en-US" dirty="0"/>
          </a:p>
        </p:txBody>
      </p:sp>
      <p:pic>
        <p:nvPicPr>
          <p:cNvPr id="5122" name="Picture 2" descr="H:\Group Folders\WATER\Water Resources Photos &amp; Images\Water Conservation\Water Sources\bradburysnow3.jpg"/>
          <p:cNvPicPr>
            <a:picLocks noGrp="1" noChangeAspect="1" noChangeArrowheads="1"/>
          </p:cNvPicPr>
          <p:nvPr>
            <p:ph idx="1"/>
          </p:nvPr>
        </p:nvPicPr>
        <p:blipFill>
          <a:blip r:embed="rId3" cstate="print"/>
          <a:srcRect/>
          <a:stretch>
            <a:fillRect/>
          </a:stretch>
        </p:blipFill>
        <p:spPr bwMode="auto">
          <a:xfrm>
            <a:off x="0" y="0"/>
            <a:ext cx="9144000" cy="7848600"/>
          </a:xfrm>
          <a:prstGeom prst="rect">
            <a:avLst/>
          </a:prstGeom>
          <a:noFill/>
        </p:spPr>
      </p:pic>
      <p:sp>
        <p:nvSpPr>
          <p:cNvPr id="2" name="Title 1"/>
          <p:cNvSpPr>
            <a:spLocks noGrp="1"/>
          </p:cNvSpPr>
          <p:nvPr>
            <p:ph type="title"/>
          </p:nvPr>
        </p:nvSpPr>
        <p:spPr>
          <a:xfrm>
            <a:off x="1066800" y="2468562"/>
            <a:ext cx="7543800" cy="960438"/>
          </a:xfrm>
        </p:spPr>
        <p:txBody>
          <a:bodyPr/>
          <a:lstStyle/>
          <a:p>
            <a:r>
              <a:rPr lang="en-US" dirty="0" smtClean="0"/>
              <a:t>Vision for a Wetter Tomorrow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52600"/>
            <a:ext cx="4876800" cy="4419600"/>
          </a:xfrm>
        </p:spPr>
        <p:txBody>
          <a:bodyPr/>
          <a:lstStyle/>
          <a:p>
            <a:r>
              <a:rPr lang="en-US" sz="3000" dirty="0" smtClean="0"/>
              <a:t>National Weather Service Forecast - Weak El Nino for the coming 3 months – equal chances of above, normal, and below average rainfall</a:t>
            </a:r>
          </a:p>
          <a:p>
            <a:r>
              <a:rPr lang="en-US" sz="3000" dirty="0" smtClean="0"/>
              <a:t>Planning for continued dry conditions</a:t>
            </a:r>
          </a:p>
          <a:p>
            <a:pPr>
              <a:buNone/>
            </a:pPr>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r>
              <a:rPr lang="en-US" dirty="0" smtClean="0"/>
              <a:t>City of Santa Barbara  •  Public Works Department</a:t>
            </a:r>
            <a:endParaRPr lang="en-US" dirty="0"/>
          </a:p>
        </p:txBody>
      </p:sp>
      <p:sp>
        <p:nvSpPr>
          <p:cNvPr id="5" name="Slide Number Placeholder 4"/>
          <p:cNvSpPr>
            <a:spLocks noGrp="1"/>
          </p:cNvSpPr>
          <p:nvPr>
            <p:ph type="sldNum" sz="quarter" idx="11"/>
          </p:nvPr>
        </p:nvSpPr>
        <p:spPr/>
        <p:txBody>
          <a:bodyPr/>
          <a:lstStyle/>
          <a:p>
            <a:fld id="{0D9F8AAC-B732-47CD-AB1C-D38575EB879B}" type="slidenum">
              <a:rPr lang="en-US" smtClean="0"/>
              <a:pPr/>
              <a:t>3</a:t>
            </a:fld>
            <a:endParaRPr lang="en-US" dirty="0"/>
          </a:p>
        </p:txBody>
      </p:sp>
      <p:sp>
        <p:nvSpPr>
          <p:cNvPr id="7" name="Title 1"/>
          <p:cNvSpPr>
            <a:spLocks noGrp="1"/>
          </p:cNvSpPr>
          <p:nvPr>
            <p:ph type="title"/>
          </p:nvPr>
        </p:nvSpPr>
        <p:spPr>
          <a:xfrm>
            <a:off x="1066800" y="152400"/>
            <a:ext cx="7543800" cy="960438"/>
          </a:xfrm>
        </p:spPr>
        <p:txBody>
          <a:bodyPr/>
          <a:lstStyle/>
          <a:p>
            <a:r>
              <a:rPr lang="en-US" dirty="0" smtClean="0"/>
              <a:t>Water Supply Outlook	</a:t>
            </a:r>
            <a:endParaRPr lang="en-US" dirty="0"/>
          </a:p>
        </p:txBody>
      </p:sp>
      <p:pic>
        <p:nvPicPr>
          <p:cNvPr id="8" name="Picture 2" descr="C:\Users\maward\Desktop\DSC00260.jpg"/>
          <p:cNvPicPr>
            <a:picLocks noChangeAspect="1" noChangeArrowheads="1"/>
          </p:cNvPicPr>
          <p:nvPr/>
        </p:nvPicPr>
        <p:blipFill>
          <a:blip r:embed="rId3" cstate="print"/>
          <a:srcRect/>
          <a:stretch>
            <a:fillRect/>
          </a:stretch>
        </p:blipFill>
        <p:spPr bwMode="auto">
          <a:xfrm>
            <a:off x="5029200" y="2438400"/>
            <a:ext cx="3704871" cy="2438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City of Santa Barbara  •  Public Works Department</a:t>
            </a:r>
            <a:endParaRPr lang="en-US" dirty="0"/>
          </a:p>
        </p:txBody>
      </p:sp>
      <p:sp>
        <p:nvSpPr>
          <p:cNvPr id="5" name="Slide Number Placeholder 4"/>
          <p:cNvSpPr>
            <a:spLocks noGrp="1"/>
          </p:cNvSpPr>
          <p:nvPr>
            <p:ph type="sldNum" sz="quarter" idx="11"/>
          </p:nvPr>
        </p:nvSpPr>
        <p:spPr/>
        <p:txBody>
          <a:bodyPr/>
          <a:lstStyle/>
          <a:p>
            <a:pPr>
              <a:defRPr/>
            </a:pPr>
            <a:fld id="{DF277DCD-5DF3-4A41-B0D0-D82BB4C9777F}" type="slidenum">
              <a:rPr lang="en-US" smtClean="0"/>
              <a:pPr>
                <a:defRPr/>
              </a:pPr>
              <a:t>4</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 y="152400"/>
            <a:ext cx="8229600" cy="6107502"/>
          </a:xfrm>
          <a:prstGeom prst="rect">
            <a:avLst/>
          </a:prstGeom>
          <a:noFill/>
          <a:ln w="9525">
            <a:noFill/>
            <a:miter lim="800000"/>
            <a:headEnd/>
            <a:tailEnd/>
          </a:ln>
        </p:spPr>
      </p:pic>
      <p:sp>
        <p:nvSpPr>
          <p:cNvPr id="7" name="TextBox 6"/>
          <p:cNvSpPr txBox="1"/>
          <p:nvPr/>
        </p:nvSpPr>
        <p:spPr>
          <a:xfrm>
            <a:off x="381000" y="6248400"/>
            <a:ext cx="4724400" cy="323165"/>
          </a:xfrm>
          <a:prstGeom prst="rect">
            <a:avLst/>
          </a:prstGeom>
          <a:noFill/>
        </p:spPr>
        <p:txBody>
          <a:bodyPr wrap="square" rtlCol="0">
            <a:spAutoFit/>
          </a:bodyPr>
          <a:lstStyle/>
          <a:p>
            <a:r>
              <a:rPr lang="en-US" sz="1500" dirty="0" smtClean="0"/>
              <a:t>Eric </a:t>
            </a:r>
            <a:r>
              <a:rPr lang="en-US" sz="1500" dirty="0" err="1" smtClean="0"/>
              <a:t>Boldt</a:t>
            </a:r>
            <a:r>
              <a:rPr lang="en-US" sz="1500" dirty="0" smtClean="0"/>
              <a:t>, NOAA, ENSO Update 11/6/14</a:t>
            </a:r>
            <a:endParaRPr lang="en-US" sz="15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1162"/>
            <a:ext cx="9144000" cy="960438"/>
          </a:xfrm>
        </p:spPr>
        <p:txBody>
          <a:bodyPr/>
          <a:lstStyle/>
          <a:p>
            <a:r>
              <a:rPr lang="en-US" dirty="0" smtClean="0"/>
              <a:t>Current Supply Strategy</a:t>
            </a:r>
            <a:br>
              <a:rPr lang="en-US" dirty="0" smtClean="0"/>
            </a:br>
            <a:r>
              <a:rPr lang="en-US" sz="2400" dirty="0" smtClean="0"/>
              <a:t>(based on no reservoir inflows, no State Water)</a:t>
            </a:r>
            <a:endParaRPr lang="en-US" sz="2400" dirty="0"/>
          </a:p>
        </p:txBody>
      </p:sp>
      <p:sp>
        <p:nvSpPr>
          <p:cNvPr id="4" name="Footer Placeholder 3"/>
          <p:cNvSpPr>
            <a:spLocks noGrp="1"/>
          </p:cNvSpPr>
          <p:nvPr>
            <p:ph type="ftr" sz="quarter" idx="10"/>
          </p:nvPr>
        </p:nvSpPr>
        <p:spPr/>
        <p:txBody>
          <a:bodyPr/>
          <a:lstStyle/>
          <a:p>
            <a:r>
              <a:rPr lang="en-US" dirty="0" smtClean="0"/>
              <a:t>City of Santa Barbara  •  Public Works Department</a:t>
            </a:r>
            <a:endParaRPr lang="en-US" dirty="0"/>
          </a:p>
        </p:txBody>
      </p:sp>
      <p:sp>
        <p:nvSpPr>
          <p:cNvPr id="5" name="Slide Number Placeholder 4"/>
          <p:cNvSpPr>
            <a:spLocks noGrp="1"/>
          </p:cNvSpPr>
          <p:nvPr>
            <p:ph type="sldNum" sz="quarter" idx="11"/>
          </p:nvPr>
        </p:nvSpPr>
        <p:spPr/>
        <p:txBody>
          <a:bodyPr/>
          <a:lstStyle/>
          <a:p>
            <a:fld id="{0D9F8AAC-B732-47CD-AB1C-D38575EB879B}" type="slidenum">
              <a:rPr lang="en-US" smtClean="0"/>
              <a:pPr/>
              <a:t>5</a:t>
            </a:fld>
            <a:endParaRPr lang="en-US" dirty="0"/>
          </a:p>
        </p:txBody>
      </p:sp>
      <p:pic>
        <p:nvPicPr>
          <p:cNvPr id="3075" name="Picture 3"/>
          <p:cNvPicPr>
            <a:picLocks noGrp="1" noChangeAspect="1" noChangeArrowheads="1"/>
          </p:cNvPicPr>
          <p:nvPr>
            <p:ph idx="1"/>
          </p:nvPr>
        </p:nvPicPr>
        <p:blipFill>
          <a:blip r:embed="rId3" cstate="print"/>
          <a:srcRect/>
          <a:stretch>
            <a:fillRect/>
          </a:stretch>
        </p:blipFill>
        <p:spPr bwMode="auto">
          <a:xfrm>
            <a:off x="914400" y="1600200"/>
            <a:ext cx="7543800" cy="4953000"/>
          </a:xfrm>
          <a:prstGeom prst="rect">
            <a:avLst/>
          </a:prstGeom>
          <a:noFill/>
          <a:ln w="9525">
            <a:noFill/>
            <a:miter lim="800000"/>
            <a:headEnd/>
            <a:tailEnd/>
          </a:ln>
          <a:effectLst/>
        </p:spPr>
      </p:pic>
      <p:sp>
        <p:nvSpPr>
          <p:cNvPr id="7" name="Right Arrow 6"/>
          <p:cNvSpPr/>
          <p:nvPr/>
        </p:nvSpPr>
        <p:spPr>
          <a:xfrm rot="10800000">
            <a:off x="4572000" y="5943600"/>
            <a:ext cx="1066800" cy="3048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38800" y="5867400"/>
            <a:ext cx="2362200" cy="369332"/>
          </a:xfrm>
          <a:prstGeom prst="rect">
            <a:avLst/>
          </a:prstGeom>
          <a:solidFill>
            <a:schemeClr val="tx1"/>
          </a:solidFill>
        </p:spPr>
        <p:txBody>
          <a:bodyPr wrap="square" rtlCol="0">
            <a:spAutoFit/>
          </a:bodyPr>
          <a:lstStyle/>
          <a:p>
            <a:r>
              <a:rPr lang="en-US" b="1" dirty="0" smtClean="0">
                <a:solidFill>
                  <a:schemeClr val="bg1"/>
                </a:solidFill>
              </a:rPr>
              <a:t>Current Water Year</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2"/>
          <p:cNvPicPr>
            <a:picLocks noGrp="1" noChangeAspect="1" noChangeArrowheads="1"/>
          </p:cNvPicPr>
          <p:nvPr>
            <p:ph idx="1"/>
          </p:nvPr>
        </p:nvPicPr>
        <p:blipFill>
          <a:blip r:embed="rId3" cstate="print"/>
          <a:srcRect/>
          <a:stretch>
            <a:fillRect/>
          </a:stretch>
        </p:blipFill>
        <p:spPr bwMode="auto">
          <a:xfrm>
            <a:off x="1143000" y="1533162"/>
            <a:ext cx="7620000" cy="4943838"/>
          </a:xfrm>
          <a:prstGeom prst="rect">
            <a:avLst/>
          </a:prstGeom>
          <a:noFill/>
          <a:ln w="9525">
            <a:noFill/>
            <a:miter lim="800000"/>
            <a:headEnd/>
            <a:tailEnd/>
          </a:ln>
          <a:effectLst/>
        </p:spPr>
      </p:pic>
      <p:sp>
        <p:nvSpPr>
          <p:cNvPr id="2" name="Title 1"/>
          <p:cNvSpPr>
            <a:spLocks noGrp="1"/>
          </p:cNvSpPr>
          <p:nvPr>
            <p:ph type="title"/>
          </p:nvPr>
        </p:nvSpPr>
        <p:spPr>
          <a:xfrm>
            <a:off x="0" y="411162"/>
            <a:ext cx="9144000" cy="960438"/>
          </a:xfrm>
        </p:spPr>
        <p:txBody>
          <a:bodyPr/>
          <a:lstStyle/>
          <a:p>
            <a:r>
              <a:rPr lang="en-US" sz="4000" dirty="0" smtClean="0"/>
              <a:t>Desalination Timeline</a:t>
            </a:r>
            <a:r>
              <a:rPr lang="en-US" dirty="0" smtClean="0"/>
              <a:t/>
            </a:r>
            <a:br>
              <a:rPr lang="en-US" dirty="0" smtClean="0"/>
            </a:br>
            <a:r>
              <a:rPr lang="en-US" sz="2400" dirty="0" smtClean="0"/>
              <a:t>(based on no reservoir inflows, no State Water)</a:t>
            </a:r>
            <a:endParaRPr lang="en-US" sz="2400" dirty="0"/>
          </a:p>
        </p:txBody>
      </p:sp>
      <p:sp>
        <p:nvSpPr>
          <p:cNvPr id="4" name="Footer Placeholder 3"/>
          <p:cNvSpPr>
            <a:spLocks noGrp="1"/>
          </p:cNvSpPr>
          <p:nvPr>
            <p:ph type="ftr" sz="quarter" idx="10"/>
          </p:nvPr>
        </p:nvSpPr>
        <p:spPr/>
        <p:txBody>
          <a:bodyPr/>
          <a:lstStyle/>
          <a:p>
            <a:r>
              <a:rPr lang="en-US" smtClean="0"/>
              <a:t>City of Santa Barbara  •  Public Works Department</a:t>
            </a:r>
            <a:endParaRPr lang="en-US" dirty="0"/>
          </a:p>
        </p:txBody>
      </p:sp>
      <p:sp>
        <p:nvSpPr>
          <p:cNvPr id="7" name="Right Arrow 6"/>
          <p:cNvSpPr/>
          <p:nvPr/>
        </p:nvSpPr>
        <p:spPr>
          <a:xfrm rot="5400000">
            <a:off x="3619500" y="5372100"/>
            <a:ext cx="457200" cy="381000"/>
          </a:xfrm>
          <a:prstGeom prst="rightArrow">
            <a:avLst>
              <a:gd name="adj1" fmla="val 50000"/>
              <a:gd name="adj2" fmla="val 6538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09800" y="5026223"/>
            <a:ext cx="1752600" cy="307777"/>
          </a:xfrm>
          <a:prstGeom prst="rect">
            <a:avLst/>
          </a:prstGeom>
          <a:solidFill>
            <a:schemeClr val="tx1"/>
          </a:solidFill>
          <a:ln w="15875">
            <a:solidFill>
              <a:schemeClr val="bg2">
                <a:lumMod val="50000"/>
              </a:schemeClr>
            </a:solidFill>
          </a:ln>
        </p:spPr>
        <p:txBody>
          <a:bodyPr wrap="square" rtlCol="0">
            <a:spAutoFit/>
          </a:bodyPr>
          <a:lstStyle/>
          <a:p>
            <a:r>
              <a:rPr lang="en-US" sz="1400" b="1" dirty="0" smtClean="0">
                <a:solidFill>
                  <a:schemeClr val="bg2">
                    <a:lumMod val="50000"/>
                  </a:schemeClr>
                </a:solidFill>
              </a:rPr>
              <a:t>Pre-Design</a:t>
            </a:r>
            <a:endParaRPr lang="en-US" sz="1400" b="1" dirty="0">
              <a:solidFill>
                <a:schemeClr val="bg2">
                  <a:lumMod val="50000"/>
                </a:schemeClr>
              </a:solidFill>
            </a:endParaRPr>
          </a:p>
        </p:txBody>
      </p:sp>
      <p:sp>
        <p:nvSpPr>
          <p:cNvPr id="9" name="Right Arrow 8"/>
          <p:cNvSpPr/>
          <p:nvPr/>
        </p:nvSpPr>
        <p:spPr>
          <a:xfrm rot="5400000">
            <a:off x="4076700" y="5143500"/>
            <a:ext cx="914400" cy="381000"/>
          </a:xfrm>
          <a:prstGeom prst="rightArrow">
            <a:avLst>
              <a:gd name="adj1" fmla="val 43846"/>
              <a:gd name="adj2" fmla="val 6538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43200" y="4353580"/>
            <a:ext cx="1905000" cy="523220"/>
          </a:xfrm>
          <a:prstGeom prst="rect">
            <a:avLst/>
          </a:prstGeom>
          <a:solidFill>
            <a:schemeClr val="tx1"/>
          </a:solidFill>
          <a:ln w="15875">
            <a:solidFill>
              <a:schemeClr val="bg2">
                <a:lumMod val="50000"/>
              </a:schemeClr>
            </a:solidFill>
          </a:ln>
        </p:spPr>
        <p:txBody>
          <a:bodyPr wrap="square" rtlCol="0">
            <a:spAutoFit/>
          </a:bodyPr>
          <a:lstStyle/>
          <a:p>
            <a:r>
              <a:rPr lang="en-US" sz="1400" b="1" dirty="0" smtClean="0">
                <a:solidFill>
                  <a:schemeClr val="bg2">
                    <a:lumMod val="50000"/>
                  </a:schemeClr>
                </a:solidFill>
              </a:rPr>
              <a:t>Consider Award of  DBO Contract</a:t>
            </a:r>
            <a:endParaRPr lang="en-US" sz="1400" b="1" dirty="0">
              <a:solidFill>
                <a:schemeClr val="bg2">
                  <a:lumMod val="50000"/>
                </a:schemeClr>
              </a:solidFill>
            </a:endParaRPr>
          </a:p>
        </p:txBody>
      </p:sp>
      <p:sp>
        <p:nvSpPr>
          <p:cNvPr id="11" name="Right Arrow 10"/>
          <p:cNvSpPr/>
          <p:nvPr/>
        </p:nvSpPr>
        <p:spPr>
          <a:xfrm rot="5400000">
            <a:off x="4495800" y="4800600"/>
            <a:ext cx="1600200" cy="381000"/>
          </a:xfrm>
          <a:prstGeom prst="rightArrow">
            <a:avLst>
              <a:gd name="adj1" fmla="val 50000"/>
              <a:gd name="adj2" fmla="val 6538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05200" y="3667780"/>
            <a:ext cx="1905000" cy="523220"/>
          </a:xfrm>
          <a:prstGeom prst="rect">
            <a:avLst/>
          </a:prstGeom>
          <a:solidFill>
            <a:schemeClr val="tx1"/>
          </a:solidFill>
          <a:ln w="15875">
            <a:solidFill>
              <a:schemeClr val="bg2">
                <a:lumMod val="50000"/>
              </a:schemeClr>
            </a:solidFill>
          </a:ln>
        </p:spPr>
        <p:txBody>
          <a:bodyPr wrap="square" rtlCol="0">
            <a:spAutoFit/>
          </a:bodyPr>
          <a:lstStyle/>
          <a:p>
            <a:r>
              <a:rPr lang="en-US" sz="1400" b="1" dirty="0" smtClean="0">
                <a:solidFill>
                  <a:schemeClr val="bg2">
                    <a:lumMod val="50000"/>
                  </a:schemeClr>
                </a:solidFill>
              </a:rPr>
              <a:t>Desalination Facility Online</a:t>
            </a:r>
            <a:endParaRPr lang="en-US" sz="1400" b="1" dirty="0">
              <a:solidFill>
                <a:schemeClr val="bg2">
                  <a:lumMod val="50000"/>
                </a:schemeClr>
              </a:solidFill>
            </a:endParaRPr>
          </a:p>
        </p:txBody>
      </p:sp>
      <p:sp>
        <p:nvSpPr>
          <p:cNvPr id="13" name="Right Arrow 12"/>
          <p:cNvSpPr/>
          <p:nvPr/>
        </p:nvSpPr>
        <p:spPr>
          <a:xfrm rot="10800000">
            <a:off x="6324600" y="5791199"/>
            <a:ext cx="914400" cy="381000"/>
          </a:xfrm>
          <a:prstGeom prst="rightArrow">
            <a:avLst>
              <a:gd name="adj1" fmla="val 50000"/>
              <a:gd name="adj2" fmla="val 6538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239000" y="5725180"/>
            <a:ext cx="1981200" cy="523220"/>
          </a:xfrm>
          <a:prstGeom prst="rect">
            <a:avLst/>
          </a:prstGeom>
          <a:solidFill>
            <a:schemeClr val="tx1"/>
          </a:solidFill>
          <a:ln w="15875">
            <a:solidFill>
              <a:schemeClr val="bg2">
                <a:lumMod val="50000"/>
              </a:schemeClr>
            </a:solidFill>
          </a:ln>
        </p:spPr>
        <p:txBody>
          <a:bodyPr wrap="square" rtlCol="0">
            <a:spAutoFit/>
          </a:bodyPr>
          <a:lstStyle/>
          <a:p>
            <a:r>
              <a:rPr lang="en-US" sz="1400" b="1" dirty="0" smtClean="0">
                <a:solidFill>
                  <a:schemeClr val="bg2">
                    <a:lumMod val="50000"/>
                  </a:schemeClr>
                </a:solidFill>
              </a:rPr>
              <a:t>Desalination Critical to meeting Demand</a:t>
            </a:r>
            <a:endParaRPr lang="en-US" sz="1400" b="1"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990600" y="1447800"/>
            <a:ext cx="7315200" cy="5050146"/>
          </a:xfrm>
          <a:prstGeom prst="rect">
            <a:avLst/>
          </a:prstGeom>
          <a:noFill/>
          <a:ln w="9525">
            <a:noFill/>
            <a:miter lim="800000"/>
            <a:headEnd/>
            <a:tailEnd/>
          </a:ln>
          <a:effectLst/>
        </p:spPr>
      </p:pic>
      <p:sp>
        <p:nvSpPr>
          <p:cNvPr id="2" name="Title 1"/>
          <p:cNvSpPr>
            <a:spLocks noGrp="1"/>
          </p:cNvSpPr>
          <p:nvPr>
            <p:ph type="title"/>
          </p:nvPr>
        </p:nvSpPr>
        <p:spPr>
          <a:xfrm>
            <a:off x="0" y="258762"/>
            <a:ext cx="9144000" cy="960438"/>
          </a:xfrm>
        </p:spPr>
        <p:txBody>
          <a:bodyPr/>
          <a:lstStyle/>
          <a:p>
            <a:r>
              <a:rPr lang="en-US" dirty="0" smtClean="0"/>
              <a:t>WY 14 Monthly Demands</a:t>
            </a:r>
            <a:endParaRPr lang="en-US" dirty="0"/>
          </a:p>
        </p:txBody>
      </p:sp>
      <p:sp>
        <p:nvSpPr>
          <p:cNvPr id="4" name="Footer Placeholder 3"/>
          <p:cNvSpPr>
            <a:spLocks noGrp="1"/>
          </p:cNvSpPr>
          <p:nvPr>
            <p:ph type="ftr" sz="quarter" idx="10"/>
          </p:nvPr>
        </p:nvSpPr>
        <p:spPr/>
        <p:txBody>
          <a:bodyPr/>
          <a:lstStyle/>
          <a:p>
            <a:r>
              <a:rPr lang="en-US" dirty="0" smtClean="0"/>
              <a:t>City of Santa Barbara  •  Public Works Department</a:t>
            </a:r>
            <a:endParaRPr lang="en-US" dirty="0"/>
          </a:p>
        </p:txBody>
      </p:sp>
      <p:sp>
        <p:nvSpPr>
          <p:cNvPr id="5" name="Slide Number Placeholder 4"/>
          <p:cNvSpPr>
            <a:spLocks noGrp="1"/>
          </p:cNvSpPr>
          <p:nvPr>
            <p:ph type="sldNum" sz="quarter" idx="11"/>
          </p:nvPr>
        </p:nvSpPr>
        <p:spPr/>
        <p:txBody>
          <a:bodyPr/>
          <a:lstStyle/>
          <a:p>
            <a:fld id="{0D9F8AAC-B732-47CD-AB1C-D38575EB879B}" type="slidenum">
              <a:rPr lang="en-US" smtClean="0"/>
              <a:pPr/>
              <a:t>7</a:t>
            </a:fld>
            <a:endParaRPr lang="en-US" dirty="0"/>
          </a:p>
        </p:txBody>
      </p:sp>
      <p:sp>
        <p:nvSpPr>
          <p:cNvPr id="13" name="TextBox 12"/>
          <p:cNvSpPr txBox="1"/>
          <p:nvPr/>
        </p:nvSpPr>
        <p:spPr>
          <a:xfrm>
            <a:off x="6172200" y="4507468"/>
            <a:ext cx="184731" cy="369332"/>
          </a:xfrm>
          <a:prstGeom prst="rect">
            <a:avLst/>
          </a:prstGeom>
          <a:noFill/>
          <a:ln>
            <a:noFill/>
          </a:ln>
        </p:spPr>
        <p:txBody>
          <a:bodyPr wrap="none" rtlCol="0">
            <a:spAutoFit/>
          </a:bodyPr>
          <a:lstStyle/>
          <a:p>
            <a:endParaRPr lang="en-US" dirty="0">
              <a:solidFill>
                <a:srgbClr val="FF0000"/>
              </a:solidFill>
            </a:endParaRPr>
          </a:p>
        </p:txBody>
      </p:sp>
      <p:sp>
        <p:nvSpPr>
          <p:cNvPr id="16" name="Line Callout 1 15"/>
          <p:cNvSpPr/>
          <p:nvPr/>
        </p:nvSpPr>
        <p:spPr>
          <a:xfrm>
            <a:off x="6400800" y="4191000"/>
            <a:ext cx="1524000" cy="1295400"/>
          </a:xfrm>
          <a:prstGeom prst="borderCallout1">
            <a:avLst>
              <a:gd name="adj1" fmla="val -991"/>
              <a:gd name="adj2" fmla="val 49643"/>
              <a:gd name="adj3" fmla="val -1223"/>
              <a:gd name="adj4" fmla="val 49193"/>
            </a:avLst>
          </a:prstGeom>
          <a:solidFill>
            <a:schemeClr val="tx1"/>
          </a:solidFill>
          <a:ln w="31750">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June:15%</a:t>
            </a:r>
          </a:p>
          <a:p>
            <a:pPr algn="ctr"/>
            <a:r>
              <a:rPr lang="en-US" dirty="0" smtClean="0">
                <a:solidFill>
                  <a:schemeClr val="bg1"/>
                </a:solidFill>
              </a:rPr>
              <a:t>July: 20%</a:t>
            </a:r>
          </a:p>
          <a:p>
            <a:pPr algn="ctr"/>
            <a:r>
              <a:rPr lang="en-US" dirty="0" smtClean="0">
                <a:solidFill>
                  <a:schemeClr val="bg1"/>
                </a:solidFill>
              </a:rPr>
              <a:t>Aug: 25%</a:t>
            </a:r>
          </a:p>
          <a:p>
            <a:pPr algn="ctr"/>
            <a:r>
              <a:rPr lang="en-US" dirty="0" smtClean="0">
                <a:solidFill>
                  <a:schemeClr val="bg1"/>
                </a:solidFill>
              </a:rPr>
              <a:t>Sep: 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xit" presetSubtype="16" fill="hold" grpId="1" nodeType="withEffect" nodePh="1">
                                  <p:stCondLst>
                                    <p:cond delay="0"/>
                                  </p:stCondLst>
                                  <p:endCondLst>
                                    <p:cond evt="begin" delay="0">
                                      <p:tn val="8"/>
                                    </p:cond>
                                  </p:endCondLst>
                                  <p:childTnLst>
                                    <p:animEffect transition="out" filter="box(in)">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914400" y="1524000"/>
            <a:ext cx="7822870" cy="4724400"/>
          </a:xfrm>
          <a:prstGeom prst="rect">
            <a:avLst/>
          </a:prstGeom>
          <a:noFill/>
          <a:ln w="9525">
            <a:noFill/>
            <a:miter lim="800000"/>
            <a:headEnd/>
            <a:tailEnd/>
          </a:ln>
          <a:effectLst/>
        </p:spPr>
      </p:pic>
      <p:sp>
        <p:nvSpPr>
          <p:cNvPr id="2" name="Title 1"/>
          <p:cNvSpPr>
            <a:spLocks noGrp="1"/>
          </p:cNvSpPr>
          <p:nvPr>
            <p:ph type="title"/>
          </p:nvPr>
        </p:nvSpPr>
        <p:spPr>
          <a:xfrm>
            <a:off x="0" y="258762"/>
            <a:ext cx="9144000" cy="960438"/>
          </a:xfrm>
        </p:spPr>
        <p:txBody>
          <a:bodyPr/>
          <a:lstStyle/>
          <a:p>
            <a:r>
              <a:rPr lang="en-US" dirty="0" smtClean="0"/>
              <a:t>WY 15 Monthly Demands</a:t>
            </a:r>
            <a:endParaRPr lang="en-US" dirty="0"/>
          </a:p>
        </p:txBody>
      </p:sp>
      <p:sp>
        <p:nvSpPr>
          <p:cNvPr id="4" name="Footer Placeholder 3"/>
          <p:cNvSpPr>
            <a:spLocks noGrp="1"/>
          </p:cNvSpPr>
          <p:nvPr>
            <p:ph type="ftr" sz="quarter" idx="10"/>
          </p:nvPr>
        </p:nvSpPr>
        <p:spPr/>
        <p:txBody>
          <a:bodyPr/>
          <a:lstStyle/>
          <a:p>
            <a:r>
              <a:rPr lang="en-US" dirty="0" smtClean="0"/>
              <a:t>City of Santa Barbara  •  Public Works Department</a:t>
            </a:r>
            <a:endParaRPr lang="en-US" dirty="0"/>
          </a:p>
        </p:txBody>
      </p:sp>
      <p:sp>
        <p:nvSpPr>
          <p:cNvPr id="5" name="Slide Number Placeholder 4"/>
          <p:cNvSpPr>
            <a:spLocks noGrp="1"/>
          </p:cNvSpPr>
          <p:nvPr>
            <p:ph type="sldNum" sz="quarter" idx="11"/>
          </p:nvPr>
        </p:nvSpPr>
        <p:spPr/>
        <p:txBody>
          <a:bodyPr/>
          <a:lstStyle/>
          <a:p>
            <a:fld id="{0D9F8AAC-B732-47CD-AB1C-D38575EB879B}" type="slidenum">
              <a:rPr lang="en-US" smtClean="0"/>
              <a:pPr/>
              <a:t>8</a:t>
            </a:fld>
            <a:endParaRPr lang="en-US" dirty="0"/>
          </a:p>
        </p:txBody>
      </p:sp>
      <p:sp>
        <p:nvSpPr>
          <p:cNvPr id="13" name="TextBox 12"/>
          <p:cNvSpPr txBox="1"/>
          <p:nvPr/>
        </p:nvSpPr>
        <p:spPr>
          <a:xfrm>
            <a:off x="6172200" y="4507468"/>
            <a:ext cx="184731" cy="369332"/>
          </a:xfrm>
          <a:prstGeom prst="rect">
            <a:avLst/>
          </a:prstGeom>
          <a:noFill/>
          <a:ln>
            <a:noFill/>
          </a:ln>
        </p:spPr>
        <p:txBody>
          <a:bodyPr wrap="none" rtlCol="0">
            <a:spAutoFit/>
          </a:bodyPr>
          <a:lstStyle/>
          <a:p>
            <a:endParaRPr lang="en-US" dirty="0">
              <a:solidFill>
                <a:srgbClr val="FF0000"/>
              </a:solidFill>
            </a:endParaRPr>
          </a:p>
        </p:txBody>
      </p:sp>
      <p:sp>
        <p:nvSpPr>
          <p:cNvPr id="10" name="Rectangle 9"/>
          <p:cNvSpPr/>
          <p:nvPr/>
        </p:nvSpPr>
        <p:spPr>
          <a:xfrm>
            <a:off x="2362200" y="4648200"/>
            <a:ext cx="1371600" cy="762000"/>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Oct: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xit" presetSubtype="16" fill="hold" grpId="1" nodeType="withEffect" nodePh="1">
                                  <p:stCondLst>
                                    <p:cond delay="0"/>
                                  </p:stCondLst>
                                  <p:endCondLst>
                                    <p:cond evt="begin" delay="0">
                                      <p:tn val="8"/>
                                    </p:cond>
                                  </p:endCondLst>
                                  <p:childTnLst>
                                    <p:animEffect transition="out" filter="box(in)">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8762"/>
            <a:ext cx="7543800" cy="960438"/>
          </a:xfrm>
        </p:spPr>
        <p:txBody>
          <a:bodyPr/>
          <a:lstStyle/>
          <a:p>
            <a:r>
              <a:rPr lang="en-US" dirty="0" smtClean="0"/>
              <a:t>Water Use by Customer/Tier</a:t>
            </a:r>
            <a:endParaRPr lang="en-US" dirty="0"/>
          </a:p>
        </p:txBody>
      </p:sp>
      <p:sp>
        <p:nvSpPr>
          <p:cNvPr id="4" name="Footer Placeholder 3"/>
          <p:cNvSpPr>
            <a:spLocks noGrp="1"/>
          </p:cNvSpPr>
          <p:nvPr>
            <p:ph type="ftr" sz="quarter" idx="10"/>
          </p:nvPr>
        </p:nvSpPr>
        <p:spPr/>
        <p:txBody>
          <a:bodyPr/>
          <a:lstStyle/>
          <a:p>
            <a:r>
              <a:rPr lang="en-US" smtClean="0"/>
              <a:t>City of Santa Barbara  •  Public Works Department</a:t>
            </a:r>
            <a:endParaRPr lang="en-US" dirty="0"/>
          </a:p>
        </p:txBody>
      </p:sp>
      <p:sp>
        <p:nvSpPr>
          <p:cNvPr id="5" name="Slide Number Placeholder 4"/>
          <p:cNvSpPr>
            <a:spLocks noGrp="1"/>
          </p:cNvSpPr>
          <p:nvPr>
            <p:ph type="sldNum" sz="quarter" idx="11"/>
          </p:nvPr>
        </p:nvSpPr>
        <p:spPr/>
        <p:txBody>
          <a:bodyPr/>
          <a:lstStyle/>
          <a:p>
            <a:fld id="{0D9F8AAC-B732-47CD-AB1C-D38575EB879B}" type="slidenum">
              <a:rPr lang="en-US" smtClean="0"/>
              <a:pPr/>
              <a:t>9</a:t>
            </a:fld>
            <a:endParaRPr lang="en-US" dirty="0"/>
          </a:p>
        </p:txBody>
      </p:sp>
      <p:pic>
        <p:nvPicPr>
          <p:cNvPr id="3" name="Picture 3"/>
          <p:cNvPicPr>
            <a:picLocks noChangeAspect="1" noChangeArrowheads="1"/>
          </p:cNvPicPr>
          <p:nvPr/>
        </p:nvPicPr>
        <p:blipFill>
          <a:blip r:embed="rId3" cstate="print"/>
          <a:srcRect/>
          <a:stretch>
            <a:fillRect/>
          </a:stretch>
        </p:blipFill>
        <p:spPr bwMode="auto">
          <a:xfrm>
            <a:off x="914400" y="1624263"/>
            <a:ext cx="7315200" cy="5005137"/>
          </a:xfrm>
          <a:prstGeom prst="rect">
            <a:avLst/>
          </a:prstGeom>
          <a:solidFill>
            <a:schemeClr val="tx1"/>
          </a:solid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D_Template A_green_bookantigua">
  <a:themeElements>
    <a:clrScheme name="">
      <a:dk1>
        <a:srgbClr val="003366"/>
      </a:dk1>
      <a:lt1>
        <a:srgbClr val="FFFFFF"/>
      </a:lt1>
      <a:dk2>
        <a:srgbClr val="000099"/>
      </a:dk2>
      <a:lt2>
        <a:srgbClr val="CCFFFF"/>
      </a:lt2>
      <a:accent1>
        <a:srgbClr val="99CC00"/>
      </a:accent1>
      <a:accent2>
        <a:srgbClr val="F1C41D"/>
      </a:accent2>
      <a:accent3>
        <a:srgbClr val="AAAACA"/>
      </a:accent3>
      <a:accent4>
        <a:srgbClr val="DADADA"/>
      </a:accent4>
      <a:accent5>
        <a:srgbClr val="CAE2AA"/>
      </a:accent5>
      <a:accent6>
        <a:srgbClr val="DAB119"/>
      </a:accent6>
      <a:hlink>
        <a:srgbClr val="CC0000"/>
      </a:hlink>
      <a:folHlink>
        <a:srgbClr val="FF710B"/>
      </a:folHlink>
    </a:clrScheme>
    <a:fontScheme name="CD_Template A_green_bookantig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_Template A_green_bookantigu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_Template A_green_bookantigu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_Template A_green_bookantigu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_Template A_green_bookantigu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_Template A_green_bookantigu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_Template A_green_bookantigu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_Template A_green_bookantigu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_Template A_green_bookantigu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_Template A_green_bookantigu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_Template A_green_bookantigu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_Template A_green_bookantigu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_Template A_green_bookantigu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D_Template A_green_bookantigua 13">
        <a:dk1>
          <a:srgbClr val="005A58"/>
        </a:dk1>
        <a:lt1>
          <a:srgbClr val="FFFFFF"/>
        </a:lt1>
        <a:dk2>
          <a:srgbClr val="339966"/>
        </a:dk2>
        <a:lt2>
          <a:srgbClr val="FFCC00"/>
        </a:lt2>
        <a:accent1>
          <a:srgbClr val="006462"/>
        </a:accent1>
        <a:accent2>
          <a:srgbClr val="4548B5"/>
        </a:accent2>
        <a:accent3>
          <a:srgbClr val="ADCAB8"/>
        </a:accent3>
        <a:accent4>
          <a:srgbClr val="DADADA"/>
        </a:accent4>
        <a:accent5>
          <a:srgbClr val="AAB8B7"/>
        </a:accent5>
        <a:accent6>
          <a:srgbClr val="3E40A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_Template A_green_bookantigua 14">
        <a:dk1>
          <a:srgbClr val="005A58"/>
        </a:dk1>
        <a:lt1>
          <a:srgbClr val="FFFFFF"/>
        </a:lt1>
        <a:dk2>
          <a:srgbClr val="ABC068"/>
        </a:dk2>
        <a:lt2>
          <a:srgbClr val="FFCC00"/>
        </a:lt2>
        <a:accent1>
          <a:srgbClr val="006462"/>
        </a:accent1>
        <a:accent2>
          <a:srgbClr val="4548B5"/>
        </a:accent2>
        <a:accent3>
          <a:srgbClr val="D2DCB9"/>
        </a:accent3>
        <a:accent4>
          <a:srgbClr val="DADADA"/>
        </a:accent4>
        <a:accent5>
          <a:srgbClr val="AAB8B7"/>
        </a:accent5>
        <a:accent6>
          <a:srgbClr val="3E40A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_Template A_green_bookantigua 15">
        <a:dk1>
          <a:srgbClr val="005A58"/>
        </a:dk1>
        <a:lt1>
          <a:srgbClr val="FFFFFF"/>
        </a:lt1>
        <a:dk2>
          <a:srgbClr val="B0B568"/>
        </a:dk2>
        <a:lt2>
          <a:srgbClr val="FFCC00"/>
        </a:lt2>
        <a:accent1>
          <a:srgbClr val="006462"/>
        </a:accent1>
        <a:accent2>
          <a:srgbClr val="4548B5"/>
        </a:accent2>
        <a:accent3>
          <a:srgbClr val="D4D7B9"/>
        </a:accent3>
        <a:accent4>
          <a:srgbClr val="DADADA"/>
        </a:accent4>
        <a:accent5>
          <a:srgbClr val="AAB8B7"/>
        </a:accent5>
        <a:accent6>
          <a:srgbClr val="3E40A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_Template A_green_bookantigua 16">
        <a:dk1>
          <a:srgbClr val="005A58"/>
        </a:dk1>
        <a:lt1>
          <a:srgbClr val="FFFFFF"/>
        </a:lt1>
        <a:dk2>
          <a:srgbClr val="B0B568"/>
        </a:dk2>
        <a:lt2>
          <a:srgbClr val="663300"/>
        </a:lt2>
        <a:accent1>
          <a:srgbClr val="006462"/>
        </a:accent1>
        <a:accent2>
          <a:srgbClr val="4548B5"/>
        </a:accent2>
        <a:accent3>
          <a:srgbClr val="D4D7B9"/>
        </a:accent3>
        <a:accent4>
          <a:srgbClr val="DADADA"/>
        </a:accent4>
        <a:accent5>
          <a:srgbClr val="AAB8B7"/>
        </a:accent5>
        <a:accent6>
          <a:srgbClr val="3E40A4"/>
        </a:accent6>
        <a:hlink>
          <a:srgbClr val="00FFFF"/>
        </a:hlink>
        <a:folHlink>
          <a:srgbClr val="00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documentManagement>
    <Status xmlns="7e021675-db82-4674-8c0e-ab6899dbc55f" xsi:nil="true"/>
    <PublishingExpirationDate xmlns="http://schemas.microsoft.com/sharepoint/v3" xsi:nil="true"/>
    <PublishingStartDate xmlns="http://schemas.microsoft.com/sharepoint/v3" xsi:nil="true"/>
    <_dlc_DocId xmlns="8796d9d5-1aef-449e-9f4b-797a37799bd5">6V4PU5XMFTQA-764-3</_dlc_DocId>
    <_dlc_DocIdUrl xmlns="8796d9d5-1aef-449e-9f4b-797a37799bd5">
      <Url>http://moss/City_Programs/Communications/City_Seal_and_Graphics/PowerPoint_Templates/Public_Works/_layouts/DocIdRedir.aspx?ID=6V4PU5XMFTQA-764-3</Url>
      <Description>6V4PU5XMFTQA-764-3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5080704027D0E46BF0059B6FAA71C34" ma:contentTypeVersion="3" ma:contentTypeDescription="Create a new document." ma:contentTypeScope="" ma:versionID="a54d0aad7cea574b8f559ae10547703d">
  <xsd:schema xmlns:xsd="http://www.w3.org/2001/XMLSchema" xmlns:xs="http://www.w3.org/2001/XMLSchema" xmlns:p="http://schemas.microsoft.com/office/2006/metadata/properties" xmlns:ns1="http://schemas.microsoft.com/sharepoint/v3" xmlns:ns2="7e021675-db82-4674-8c0e-ab6899dbc55f" xmlns:ns3="8796d9d5-1aef-449e-9f4b-797a37799bd5" targetNamespace="http://schemas.microsoft.com/office/2006/metadata/properties" ma:root="true" ma:fieldsID="7743f4a6c145196a47436e1a579bc2b4" ns1:_="" ns2:_="" ns3:_="">
    <xsd:import namespace="http://schemas.microsoft.com/sharepoint/v3"/>
    <xsd:import namespace="7e021675-db82-4674-8c0e-ab6899dbc55f"/>
    <xsd:import namespace="8796d9d5-1aef-449e-9f4b-797a37799bd5"/>
    <xsd:element name="properties">
      <xsd:complexType>
        <xsd:sequence>
          <xsd:element name="documentManagement">
            <xsd:complexType>
              <xsd:all>
                <xsd:element ref="ns1:PublishingStartDate" minOccurs="0"/>
                <xsd:element ref="ns1:PublishingExpirationDate" minOccurs="0"/>
                <xsd:element ref="ns2: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021675-db82-4674-8c0e-ab6899dbc55f" elementFormDefault="qualified">
    <xsd:import namespace="http://schemas.microsoft.com/office/2006/documentManagement/types"/>
    <xsd:import namespace="http://schemas.microsoft.com/office/infopath/2007/PartnerControls"/>
    <xsd:element name="Status" ma:index="10" nillable="true" ma:displayName="Status" ma:internalName="Status">
      <xsd:simpleType>
        <xsd:restriction base="dms:Choice">
          <xsd:enumeration value="Rough"/>
          <xsd:enumeration value="Draft"/>
          <xsd:enumeration value="In Review"/>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8796d9d5-1aef-449e-9f4b-797a37799bd5"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43D0B-9F21-4580-A2B2-C5F139533D2C}">
  <ds:schemaRefs>
    <ds:schemaRef ds:uri="http://schemas.microsoft.com/sharepoint/events"/>
  </ds:schemaRefs>
</ds:datastoreItem>
</file>

<file path=customXml/itemProps2.xml><?xml version="1.0" encoding="utf-8"?>
<ds:datastoreItem xmlns:ds="http://schemas.openxmlformats.org/officeDocument/2006/customXml" ds:itemID="{385C342D-241C-438A-98D4-6B333892164C}">
  <ds:schemaRefs>
    <ds:schemaRef ds:uri="http://purl.org/dc/terms/"/>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7e021675-db82-4674-8c0e-ab6899dbc55f"/>
    <ds:schemaRef ds:uri="http://schemas.microsoft.com/sharepoint/v3"/>
    <ds:schemaRef ds:uri="http://schemas.openxmlformats.org/package/2006/metadata/core-properties"/>
    <ds:schemaRef ds:uri="8796d9d5-1aef-449e-9f4b-797a37799bd5"/>
    <ds:schemaRef ds:uri="http://purl.org/dc/dcmitype/"/>
  </ds:schemaRefs>
</ds:datastoreItem>
</file>

<file path=customXml/itemProps3.xml><?xml version="1.0" encoding="utf-8"?>
<ds:datastoreItem xmlns:ds="http://schemas.openxmlformats.org/officeDocument/2006/customXml" ds:itemID="{F6198C56-508A-49C6-A8B5-9533142120F3}">
  <ds:schemaRefs>
    <ds:schemaRef ds:uri="http://schemas.microsoft.com/sharepoint/v3/contenttype/forms"/>
  </ds:schemaRefs>
</ds:datastoreItem>
</file>

<file path=customXml/itemProps4.xml><?xml version="1.0" encoding="utf-8"?>
<ds:datastoreItem xmlns:ds="http://schemas.openxmlformats.org/officeDocument/2006/customXml" ds:itemID="{1DEB4F00-E07F-44A7-A40F-D5F2C72ED8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e021675-db82-4674-8c0e-ab6899dbc55f"/>
    <ds:schemaRef ds:uri="8796d9d5-1aef-449e-9f4b-797a37799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3546</TotalTime>
  <Words>952</Words>
  <Application>Microsoft Office PowerPoint</Application>
  <PresentationFormat>On-screen Show (4:3)</PresentationFormat>
  <Paragraphs>144</Paragraphs>
  <Slides>23</Slides>
  <Notes>10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CD_Template A_green_bookantigua</vt:lpstr>
      <vt:lpstr>When in Drought- Conserve!</vt:lpstr>
      <vt:lpstr>Drought in Santa Barbara</vt:lpstr>
      <vt:lpstr>Water Supply Outlook </vt:lpstr>
      <vt:lpstr>PowerPoint Presentation</vt:lpstr>
      <vt:lpstr>Current Supply Strategy (based on no reservoir inflows, no State Water)</vt:lpstr>
      <vt:lpstr>Desalination Timeline (based on no reservoir inflows, no State Water)</vt:lpstr>
      <vt:lpstr>WY 14 Monthly Demands</vt:lpstr>
      <vt:lpstr>WY 15 Monthly Demands</vt:lpstr>
      <vt:lpstr>Water Use by Customer/Tier</vt:lpstr>
      <vt:lpstr>Conservation Outreach</vt:lpstr>
      <vt:lpstr>Conservation Outreach</vt:lpstr>
      <vt:lpstr>Conservation Outreach</vt:lpstr>
      <vt:lpstr>Action Oriented Advertising </vt:lpstr>
      <vt:lpstr>Get a Free Water Checkup</vt:lpstr>
      <vt:lpstr>Smart Landscape Rebate Program</vt:lpstr>
      <vt:lpstr>Before and After</vt:lpstr>
      <vt:lpstr>PowerPoint Presentation</vt:lpstr>
      <vt:lpstr>PowerPoint Presentation</vt:lpstr>
      <vt:lpstr>Low Precipitation Nozzles </vt:lpstr>
      <vt:lpstr>Graywater</vt:lpstr>
      <vt:lpstr>Rain Gardens</vt:lpstr>
      <vt:lpstr>PowerPoint Presentation</vt:lpstr>
      <vt:lpstr>Vision for a Wetter Tomorrow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dc:creator>
  <cp:lastModifiedBy>Jewel Snavely</cp:lastModifiedBy>
  <cp:revision>339</cp:revision>
  <dcterms:created xsi:type="dcterms:W3CDTF">2006-10-19T19:27:15Z</dcterms:created>
  <dcterms:modified xsi:type="dcterms:W3CDTF">2014-11-12T15:40:23Z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0x01010055080704027D0E46BF0059B6FAA71C34</vt:lpwstr>
  </property>
  <property fmtid="{D5CDD505-2E9C-101B-9397-08002B2CF9AE}" pid="3" name="_dlc_DocIdItemGuid">
    <vt:lpwstr>b09ecc70-a40a-4830-9f26-81823a907334</vt:lpwstr>
  </property>
</Properties>
</file>