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8811B8-5388-43D4-BA51-6BDCA92CBDAF}">
  <a:tblStyle styleId="{C88811B8-5388-43D4-BA51-6BDCA92CBDAF}" styleName="Table_0">
    <a:wholeTbl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8936B710-BA63-42FD-AAAB-522FB9F41453}" styleName="Table_1">
    <a:wholeTbl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5BF3A387-DC84-4E3D-9F44-5C63BA8A8BE1}" styleName="Table_2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06487" y="698500"/>
            <a:ext cx="4645023" cy="3484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3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7179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224950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info@energynetwork.com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Energy Network - Public Agencies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12/5/2013</a:t>
            </a:r>
          </a:p>
        </p:txBody>
      </p:sp>
    </p:spTree>
    <p:extLst>
      <p:ext uri="{BB962C8B-B14F-4D97-AF65-F5344CB8AC3E}">
        <p14:creationId xmlns:p14="http://schemas.microsoft.com/office/powerpoint/2010/main" val="2371957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191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780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299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44" cy="4183437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t" anchorCtr="0">
            <a:noAutofit/>
          </a:bodyPr>
          <a:lstStyle/>
          <a:p>
            <a:pPr marL="173034" marR="0" lvl="0" indent="-58734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/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686" cy="464761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71686" cy="464761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info@energynetwork.com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686" cy="464761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The Energy Network - Public Agencies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686" cy="464761"/>
          </a:xfrm>
          <a:prstGeom prst="rect">
            <a:avLst/>
          </a:prstGeom>
          <a:noFill/>
          <a:ln>
            <a:noFill/>
          </a:ln>
        </p:spPr>
        <p:txBody>
          <a:bodyPr lIns="92250" tIns="46100" rIns="92250" bIns="46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12/5/2013</a:t>
            </a:r>
          </a:p>
        </p:txBody>
      </p:sp>
    </p:spTree>
    <p:extLst>
      <p:ext uri="{BB962C8B-B14F-4D97-AF65-F5344CB8AC3E}">
        <p14:creationId xmlns:p14="http://schemas.microsoft.com/office/powerpoint/2010/main" val="101088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957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5715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811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391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369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43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43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642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136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492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956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1" name="Shape 421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360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11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44" cy="4183437"/>
          </a:xfrm>
          <a:prstGeom prst="rect">
            <a:avLst/>
          </a:prstGeom>
          <a:noFill/>
          <a:ln>
            <a:noFill/>
          </a:ln>
        </p:spPr>
        <p:txBody>
          <a:bodyPr lIns="92975" tIns="46475" rIns="92975" bIns="4647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180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686" cy="464761"/>
          </a:xfrm>
          <a:prstGeom prst="rect">
            <a:avLst/>
          </a:prstGeom>
          <a:noFill/>
          <a:ln>
            <a:noFill/>
          </a:ln>
        </p:spPr>
        <p:txBody>
          <a:bodyPr lIns="92975" tIns="46475" rIns="92975" bIns="464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900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  <a:noFill/>
          <a:ln>
            <a:noFill/>
          </a:ln>
        </p:spPr>
        <p:txBody>
          <a:bodyPr lIns="92275" tIns="46125" rIns="92275" bIns="461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 b="0" i="0" u="none" strike="noStrike" cap="none" baseline="0"/>
          </a:p>
        </p:txBody>
      </p:sp>
      <p:sp>
        <p:nvSpPr>
          <p:cNvPr id="180" name="Shape 180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2275" tIns="46125" rIns="92275" bIns="46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/>
              <a:t>The Energy Network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2275" tIns="46125" rIns="92275" bIns="461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/>
              <a:t>2/6/2014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2275" tIns="46125" rIns="92275" bIns="46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/>
              <a:t>info@energynetwork.com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  <a:noFill/>
          <a:ln>
            <a:noFill/>
          </a:ln>
        </p:spPr>
        <p:txBody>
          <a:bodyPr lIns="92275" tIns="46125" rIns="92275" bIns="46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744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5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4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3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811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415789"/>
            <a:ext cx="5486399" cy="4183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1" rtl="0">
              <a:spcBef>
                <a:spcPts val="0"/>
              </a:spcBef>
              <a:buNone/>
            </a:pPr>
            <a:endParaRPr/>
          </a:p>
          <a:p>
            <a:pPr lvl="2" rtl="0">
              <a:spcBef>
                <a:spcPts val="0"/>
              </a:spcBef>
              <a:buNone/>
            </a:pPr>
            <a:endParaRPr/>
          </a:p>
          <a:p>
            <a:pPr lvl="3" rtl="0">
              <a:spcBef>
                <a:spcPts val="0"/>
              </a:spcBef>
              <a:buNone/>
            </a:pPr>
            <a:endParaRPr/>
          </a:p>
          <a:p>
            <a:pPr lvl="4" rtl="0">
              <a:spcBef>
                <a:spcPts val="0"/>
              </a:spcBef>
              <a:buNone/>
            </a:pPr>
            <a:endParaRPr/>
          </a:p>
          <a:p>
            <a:pPr lvl="5" rtl="0">
              <a:spcBef>
                <a:spcPts val="0"/>
              </a:spcBef>
              <a:buNone/>
            </a:pPr>
            <a:endParaRPr/>
          </a:p>
          <a:p>
            <a:pPr lvl="6" rtl="0">
              <a:spcBef>
                <a:spcPts val="0"/>
              </a:spcBef>
              <a:buNone/>
            </a:pPr>
            <a:endParaRPr/>
          </a:p>
          <a:p>
            <a:pPr lvl="7" rtl="0">
              <a:spcBef>
                <a:spcPts val="0"/>
              </a:spcBef>
              <a:buNone/>
            </a:pPr>
            <a:endParaRPr/>
          </a:p>
          <a:p>
            <a:pPr lvl="8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0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 rot="5400000">
            <a:off x="2309016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381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698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016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 rot="5400000">
            <a:off x="4732335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 rot="5400000">
            <a:off x="541335" y="190499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381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698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016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762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228600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099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99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699" cy="58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99" cy="469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228600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 rot="5400000">
            <a:off x="4732349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7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7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/>
          <p:nvPr/>
        </p:nvSpPr>
        <p:spPr>
          <a:xfrm>
            <a:off x="6172200" y="6019800"/>
            <a:ext cx="2743199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861" y="0"/>
            <a:ext cx="9160800" cy="594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2982775" y="2377900"/>
            <a:ext cx="6636300" cy="259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40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The Energy Network:</a:t>
            </a:r>
          </a:p>
        </p:txBody>
      </p:sp>
      <p:sp>
        <p:nvSpPr>
          <p:cNvPr id="80" name="Shape 80"/>
          <p:cNvSpPr/>
          <p:nvPr/>
        </p:nvSpPr>
        <p:spPr>
          <a:xfrm>
            <a:off x="647425" y="2505550"/>
            <a:ext cx="2400900" cy="234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Shape 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300" y="2375175"/>
            <a:ext cx="2516099" cy="24815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3432925" y="3076400"/>
            <a:ext cx="5735999" cy="15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0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An Integrated Approach to Delivering Energy Savings to Public Agencies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 l="38635" t="52412" b="5045"/>
          <a:stretch/>
        </p:blipFill>
        <p:spPr>
          <a:xfrm>
            <a:off x="0" y="1066925"/>
            <a:ext cx="6051877" cy="484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0" y="258475"/>
            <a:ext cx="91440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86363"/>
              </a:lnSpc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Water Agencies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4866300" y="1066912"/>
            <a:ext cx="4277699" cy="4845900"/>
          </a:xfrm>
          <a:prstGeom prst="rect">
            <a:avLst/>
          </a:prstGeom>
          <a:solidFill>
            <a:srgbClr val="FFFFFF">
              <a:alpha val="6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6925" y="3464348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750" y="4126323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7825" y="3588173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4700" y="3973948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5625" y="4340673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750" y="3339561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0725" y="4126323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0050" y="3663411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8187" y="3973948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362" y="3832448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6350" y="3663398"/>
            <a:ext cx="363126" cy="43777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4943750" y="1126975"/>
            <a:ext cx="4090800" cy="446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Los Angeles Bureau of Sanitation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Orange County Sanitation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Inland Empire Utilities Agency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Cucamonga Valley Water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Las Virgenes Municipal Water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Western Municipal Water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Western Riverside County Regional Wastewater Authority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Yucaipa Valley Water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United Water Conservation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Eastern Municipal Water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Jurupa Community Services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Lake Arrowhead Community Services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Running Springs Water District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Ojai Valley Sanitary District</a:t>
            </a:r>
          </a:p>
          <a:p>
            <a:pPr lvl="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</a:pPr>
            <a:endParaRPr sz="16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None/>
            </a:pPr>
            <a:endParaRPr sz="180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750" y="3311948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350" y="3434798"/>
            <a:ext cx="363126" cy="4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550" y="3587198"/>
            <a:ext cx="363126" cy="43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 l="33827" t="55535"/>
          <a:stretch/>
        </p:blipFill>
        <p:spPr>
          <a:xfrm>
            <a:off x="-375024" y="1066925"/>
            <a:ext cx="6598075" cy="484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47358">
            <a:off x="-855629" y="1114159"/>
            <a:ext cx="4063735" cy="409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457200" y="1222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86363"/>
              </a:lnSpc>
              <a:spcBef>
                <a:spcPts val="0"/>
              </a:spcBef>
              <a:buNone/>
            </a:pPr>
            <a:endParaRPr/>
          </a:p>
          <a:p>
            <a:pPr lvl="0" algn="ctr" rtl="0">
              <a:lnSpc>
                <a:spcPct val="86363"/>
              </a:lnSpc>
              <a:spcBef>
                <a:spcPts val="0"/>
              </a:spcBef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0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Kern, Santa Barbara, Tulare, Ventura Counties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4277025" y="1066925"/>
            <a:ext cx="4866900" cy="4845900"/>
          </a:xfrm>
          <a:prstGeom prst="rect">
            <a:avLst/>
          </a:prstGeom>
          <a:solidFill>
            <a:srgbClr val="FFFFFF">
              <a:alpha val="6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 txBox="1"/>
          <p:nvPr/>
        </p:nvSpPr>
        <p:spPr>
          <a:xfrm>
            <a:off x="4486750" y="1081650"/>
            <a:ext cx="4024200" cy="46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Camarillo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California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Carpinteria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Goleta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Oxnard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Santa Barbara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Simi Valley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Thousand Oaks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Ventura</a:t>
            </a:r>
          </a:p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Visalia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Carpinteria Sanitation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Conejo Recreation and Parks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Conejo Valley Unified School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Kern County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Ojai Valley Sanitary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The Port of Hueneme, Oxnard Harbor District</a:t>
            </a:r>
          </a:p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United Water Conservation District</a:t>
            </a:r>
          </a:p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Ventura Unified School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Goleta Sanitary District</a:t>
            </a:r>
          </a:p>
          <a:p>
            <a:pPr rtl="0">
              <a:spcBef>
                <a:spcPts val="0"/>
              </a:spcBef>
              <a:buNone/>
            </a:pPr>
            <a:endParaRPr sz="22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spcBef>
                <a:spcPts val="0"/>
              </a:spcBef>
              <a:buNone/>
            </a:pPr>
            <a:endParaRPr sz="22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spcBef>
                <a:spcPts val="0"/>
              </a:spcBef>
              <a:buNone/>
            </a:pPr>
            <a:endParaRPr sz="22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spcBef>
                <a:spcPts val="0"/>
              </a:spcBef>
              <a:buNone/>
            </a:pPr>
            <a:endParaRPr sz="22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spcBef>
                <a:spcPts val="0"/>
              </a:spcBef>
              <a:buNone/>
            </a:pPr>
            <a:endParaRPr sz="22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spcBef>
                <a:spcPts val="0"/>
              </a:spcBef>
              <a:buNone/>
            </a:pPr>
            <a:endParaRPr sz="22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spcBef>
                <a:spcPts val="0"/>
              </a:spcBef>
              <a:buNone/>
            </a:pPr>
            <a:endParaRPr sz="22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None/>
            </a:pPr>
            <a:endParaRPr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230825" y="2150975"/>
            <a:ext cx="2471725" cy="1190625"/>
          </a:xfrm>
          <a:custGeom>
            <a:avLst/>
            <a:gdLst/>
            <a:ahLst/>
            <a:cxnLst/>
            <a:rect l="0" t="0" r="0" b="0"/>
            <a:pathLst>
              <a:path w="98869" h="47625" extrusionOk="0">
                <a:moveTo>
                  <a:pt x="28575" y="43625"/>
                </a:moveTo>
                <a:lnTo>
                  <a:pt x="28194" y="35624"/>
                </a:lnTo>
                <a:lnTo>
                  <a:pt x="24955" y="35433"/>
                </a:lnTo>
                <a:lnTo>
                  <a:pt x="24765" y="31623"/>
                </a:lnTo>
                <a:lnTo>
                  <a:pt x="20955" y="31814"/>
                </a:lnTo>
                <a:lnTo>
                  <a:pt x="20764" y="27623"/>
                </a:lnTo>
                <a:lnTo>
                  <a:pt x="15430" y="27432"/>
                </a:lnTo>
                <a:lnTo>
                  <a:pt x="15049" y="24003"/>
                </a:lnTo>
                <a:lnTo>
                  <a:pt x="12382" y="24003"/>
                </a:lnTo>
                <a:lnTo>
                  <a:pt x="12573" y="20003"/>
                </a:lnTo>
                <a:lnTo>
                  <a:pt x="7810" y="20003"/>
                </a:lnTo>
                <a:lnTo>
                  <a:pt x="4381" y="16193"/>
                </a:lnTo>
                <a:lnTo>
                  <a:pt x="4572" y="11811"/>
                </a:lnTo>
                <a:lnTo>
                  <a:pt x="0" y="12192"/>
                </a:lnTo>
                <a:lnTo>
                  <a:pt x="0" y="4001"/>
                </a:lnTo>
                <a:lnTo>
                  <a:pt x="96774" y="0"/>
                </a:lnTo>
                <a:lnTo>
                  <a:pt x="98869" y="44768"/>
                </a:lnTo>
                <a:lnTo>
                  <a:pt x="38290" y="47625"/>
                </a:lnTo>
                <a:lnTo>
                  <a:pt x="38100" y="44577"/>
                </a:lnTo>
                <a:close/>
              </a:path>
            </a:pathLst>
          </a:custGeom>
          <a:solidFill>
            <a:srgbClr val="008000">
              <a:alpha val="36540"/>
            </a:srgbClr>
          </a:solid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6000" b="1" i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60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What Can The Network Do For Public Agencies?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 rotWithShape="1">
          <a:blip r:embed="rId3">
            <a:alphaModFix amt="68000"/>
          </a:blip>
          <a:srcRect t="14680" b="9721"/>
          <a:stretch/>
        </p:blipFill>
        <p:spPr>
          <a:xfrm>
            <a:off x="0" y="1034675"/>
            <a:ext cx="9143999" cy="493457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0" y="381000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What Can The Network Do For Your Agency?</a:t>
            </a:r>
          </a:p>
        </p:txBody>
      </p:sp>
      <p:sp>
        <p:nvSpPr>
          <p:cNvPr id="298" name="Shape 298"/>
          <p:cNvSpPr/>
          <p:nvPr/>
        </p:nvSpPr>
        <p:spPr>
          <a:xfrm>
            <a:off x="743600" y="1220300"/>
            <a:ext cx="7605299" cy="4563300"/>
          </a:xfrm>
          <a:prstGeom prst="rect">
            <a:avLst/>
          </a:prstGeom>
          <a:solidFill>
            <a:srgbClr val="FFFFFF">
              <a:alpha val="711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 txBox="1"/>
          <p:nvPr/>
        </p:nvSpPr>
        <p:spPr>
          <a:xfrm>
            <a:off x="792650" y="1152450"/>
            <a:ext cx="7507199" cy="466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8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Project management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nergy use analysis 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Energy </a:t>
            </a:r>
            <a:r>
              <a:rPr lang="en-US" sz="2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audi</a:t>
            </a:r>
            <a:r>
              <a:rPr lang="en-US" sz="2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ts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Project design and specifications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Construction management support 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Expedited construction 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Financial services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nergy management tools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Objective third party review 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Trusted unbiased energy advisor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000" b="1" i="0" u="none" strike="noStrike" cap="none" baseline="0">
              <a:solidFill>
                <a:srgbClr val="4A7DBB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792650" y="1152450"/>
            <a:ext cx="7782000" cy="57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 full range of energy efficiency services: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457200" y="1680100"/>
            <a:ext cx="8229600" cy="4244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60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What Has The Network Done For Public Agencies throughout SoCal?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/>
          <p:cNvPicPr preferRelativeResize="0"/>
          <p:nvPr/>
        </p:nvPicPr>
        <p:blipFill rotWithShape="1">
          <a:blip r:embed="rId3">
            <a:alphaModFix amt="50000"/>
          </a:blip>
          <a:srcRect l="31027" r="35044" b="19685"/>
          <a:stretch/>
        </p:blipFill>
        <p:spPr>
          <a:xfrm>
            <a:off x="4577750" y="1065850"/>
            <a:ext cx="4566299" cy="24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3">
            <a:alphaModFix amt="50000"/>
          </a:blip>
          <a:srcRect l="65513" b="16929"/>
          <a:stretch/>
        </p:blipFill>
        <p:spPr>
          <a:xfrm>
            <a:off x="4577750" y="3467350"/>
            <a:ext cx="4566299" cy="242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3">
            <a:alphaModFix amt="51000"/>
          </a:blip>
          <a:srcRect r="69419" b="16991"/>
          <a:stretch/>
        </p:blipFill>
        <p:spPr>
          <a:xfrm>
            <a:off x="0" y="3473650"/>
            <a:ext cx="4577700" cy="24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4">
            <a:alphaModFix amt="51000"/>
          </a:blip>
          <a:srcRect l="10530" t="27386" b="8325"/>
          <a:stretch/>
        </p:blipFill>
        <p:spPr>
          <a:xfrm>
            <a:off x="11450" y="1059550"/>
            <a:ext cx="4566297" cy="242669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60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Areas of Expertise</a:t>
            </a:r>
          </a:p>
        </p:txBody>
      </p:sp>
      <p:sp>
        <p:nvSpPr>
          <p:cNvPr id="321" name="Shape 321"/>
          <p:cNvSpPr txBox="1"/>
          <p:nvPr/>
        </p:nvSpPr>
        <p:spPr>
          <a:xfrm>
            <a:off x="1168875" y="2202500"/>
            <a:ext cx="6979200" cy="2335799"/>
          </a:xfrm>
          <a:prstGeom prst="rect">
            <a:avLst/>
          </a:prstGeom>
          <a:solidFill>
            <a:srgbClr val="FFFFFF">
              <a:alpha val="7923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41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83333"/>
              <a:buFont typeface="Calibri"/>
              <a:buChar char="•"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Lighting</a:t>
            </a:r>
          </a:p>
          <a:p>
            <a:pPr marL="457200" marR="0" lvl="0" indent="-241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83333"/>
              <a:buFont typeface="Calibri"/>
              <a:buChar char="•"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Mechanical </a:t>
            </a:r>
          </a:p>
          <a:p>
            <a:pPr marL="457200" marR="0" lvl="0" indent="-241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83333"/>
              <a:buFont typeface="Calibri"/>
              <a:buChar char="•"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Streetlights &amp; Outdoor Lighting</a:t>
            </a:r>
          </a:p>
          <a:p>
            <a:pPr marL="457200" marR="0" lvl="0" indent="-241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83333"/>
              <a:buFont typeface="Calibri"/>
              <a:buChar char="•"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Water &amp; Wastewater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1" i="0" u="none" strike="noStrike" cap="none" baseline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Areas of Expertise</a:t>
            </a:r>
          </a:p>
        </p:txBody>
      </p:sp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112" y="2224825"/>
            <a:ext cx="4336349" cy="2882772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9" name="Shape 3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012" y="2224827"/>
            <a:ext cx="4336349" cy="2882772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graphicFrame>
        <p:nvGraphicFramePr>
          <p:cNvPr id="330" name="Shape 330"/>
          <p:cNvGraphicFramePr/>
          <p:nvPr/>
        </p:nvGraphicFramePr>
        <p:xfrm>
          <a:off x="165187" y="1432350"/>
          <a:ext cx="4341975" cy="553720"/>
        </p:xfrm>
        <a:graphic>
          <a:graphicData uri="http://schemas.openxmlformats.org/drawingml/2006/table">
            <a:tbl>
              <a:tblPr>
                <a:noFill/>
                <a:tableStyleId>{C88811B8-5388-43D4-BA51-6BDCA92CBDAF}</a:tableStyleId>
              </a:tblPr>
              <a:tblGrid>
                <a:gridCol w="3791000"/>
                <a:gridCol w="550975"/>
              </a:tblGrid>
              <a:tr h="515225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i="1">
                          <a:solidFill>
                            <a:srgbClr val="FFFFFF"/>
                          </a:solidFill>
                        </a:rPr>
                        <a:t>Total Number of Active Projects 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i="1">
                          <a:solidFill>
                            <a:srgbClr val="FFFFFF"/>
                          </a:solidFill>
                        </a:rPr>
                        <a:t>(as of Sept 2015)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i="1">
                          <a:solidFill>
                            <a:srgbClr val="FFFFFF"/>
                          </a:solidFill>
                        </a:rPr>
                        <a:t>208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1" name="Shape 331"/>
          <p:cNvGraphicFramePr/>
          <p:nvPr/>
        </p:nvGraphicFramePr>
        <p:xfrm>
          <a:off x="4653225" y="1441587"/>
          <a:ext cx="4358125" cy="527600"/>
        </p:xfrm>
        <a:graphic>
          <a:graphicData uri="http://schemas.openxmlformats.org/drawingml/2006/table">
            <a:tbl>
              <a:tblPr>
                <a:noFill/>
                <a:tableStyleId>{8936B710-BA63-42FD-AAAB-522FB9F41453}</a:tableStyleId>
              </a:tblPr>
              <a:tblGrid>
                <a:gridCol w="3783350"/>
                <a:gridCol w="574775"/>
              </a:tblGrid>
              <a:tr h="5276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-US" b="1" i="1">
                          <a:solidFill>
                            <a:schemeClr val="lt1"/>
                          </a:solidFill>
                        </a:rPr>
                        <a:t>Total Number of Projects Identified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i="1">
                          <a:solidFill>
                            <a:srgbClr val="FFFFFF"/>
                          </a:solidFill>
                        </a:rPr>
                        <a:t>349</a:t>
                      </a:r>
                    </a:p>
                  </a:txBody>
                  <a:tcPr marL="63500" marR="63500" marT="63500" marB="63500" anchor="ctr">
                    <a:lnL w="1270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Collective Achievements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140700" y="1135050"/>
            <a:ext cx="8862600" cy="21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sp>
        <p:nvSpPr>
          <p:cNvPr id="339" name="Shape 339"/>
          <p:cNvSpPr txBox="1"/>
          <p:nvPr/>
        </p:nvSpPr>
        <p:spPr>
          <a:xfrm>
            <a:off x="6410425" y="5457750"/>
            <a:ext cx="2466900" cy="33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b="1">
                <a:solidFill>
                  <a:srgbClr val="376092"/>
                </a:solidFill>
              </a:rPr>
              <a:t>(As of Sept 2015)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53249"/>
            <a:ext cx="8686800" cy="3601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Collective Achievements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140700" y="1135050"/>
            <a:ext cx="8862600" cy="21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sp>
        <p:nvSpPr>
          <p:cNvPr id="348" name="Shape 348"/>
          <p:cNvSpPr txBox="1"/>
          <p:nvPr/>
        </p:nvSpPr>
        <p:spPr>
          <a:xfrm>
            <a:off x="6719550" y="5555700"/>
            <a:ext cx="2466900" cy="33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b="1">
                <a:solidFill>
                  <a:srgbClr val="376092"/>
                </a:solidFill>
              </a:rPr>
              <a:t>(As of Sept 2015)</a:t>
            </a: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899" y="1135061"/>
            <a:ext cx="5811924" cy="46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237" y="4210900"/>
            <a:ext cx="6763524" cy="175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Collective Achievements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157075" y="1009075"/>
            <a:ext cx="8862600" cy="21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6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Together, Agencies in The Network </a:t>
            </a:r>
            <a:br>
              <a:rPr lang="en-US" sz="36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have Collectively Achieved...</a:t>
            </a:r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4">
            <a:alphaModFix/>
          </a:blip>
          <a:srcRect b="28724"/>
          <a:stretch/>
        </p:blipFill>
        <p:spPr>
          <a:xfrm>
            <a:off x="338550" y="2236700"/>
            <a:ext cx="2191374" cy="112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5">
            <a:alphaModFix/>
          </a:blip>
          <a:srcRect b="26068"/>
          <a:stretch/>
        </p:blipFill>
        <p:spPr>
          <a:xfrm>
            <a:off x="2710925" y="2230800"/>
            <a:ext cx="1598324" cy="112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6">
            <a:alphaModFix/>
          </a:blip>
          <a:srcRect b="28016"/>
          <a:stretch/>
        </p:blipFill>
        <p:spPr>
          <a:xfrm>
            <a:off x="4751950" y="2259337"/>
            <a:ext cx="1598324" cy="107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7">
            <a:alphaModFix/>
          </a:blip>
          <a:srcRect b="25267"/>
          <a:stretch/>
        </p:blipFill>
        <p:spPr>
          <a:xfrm>
            <a:off x="6855975" y="2205950"/>
            <a:ext cx="1777008" cy="10793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2" name="Shape 362"/>
          <p:cNvGraphicFramePr/>
          <p:nvPr/>
        </p:nvGraphicFramePr>
        <p:xfrm>
          <a:off x="105025" y="3416737"/>
          <a:ext cx="8811700" cy="868650"/>
        </p:xfrm>
        <a:graphic>
          <a:graphicData uri="http://schemas.openxmlformats.org/drawingml/2006/table">
            <a:tbl>
              <a:tblPr>
                <a:noFill/>
                <a:tableStyleId>{5BF3A387-DC84-4E3D-9F44-5C63BA8A8BE1}</a:tableStyleId>
              </a:tblPr>
              <a:tblGrid>
                <a:gridCol w="2506525"/>
                <a:gridCol w="1899325"/>
                <a:gridCol w="2202925"/>
                <a:gridCol w="2202925"/>
              </a:tblGrid>
              <a:tr h="6626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500" b="1">
                          <a:solidFill>
                            <a:srgbClr val="666666"/>
                          </a:solidFill>
                        </a:rPr>
                        <a:t>29K+ Tons of </a:t>
                      </a:r>
                      <a:br>
                        <a:rPr lang="en-US" sz="1500" b="1">
                          <a:solidFill>
                            <a:srgbClr val="666666"/>
                          </a:solidFill>
                        </a:rPr>
                      </a:br>
                      <a:r>
                        <a:rPr lang="en-US" sz="1500" b="1">
                          <a:solidFill>
                            <a:srgbClr val="666666"/>
                          </a:solidFill>
                        </a:rPr>
                        <a:t>Greenhouse Gas Avoided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500" b="1">
                          <a:solidFill>
                            <a:srgbClr val="666666"/>
                          </a:solidFill>
                        </a:rPr>
                        <a:t>1,063 </a:t>
                      </a:r>
                      <a:br>
                        <a:rPr lang="en-US" sz="1500" b="1">
                          <a:solidFill>
                            <a:srgbClr val="666666"/>
                          </a:solidFill>
                        </a:rPr>
                      </a:br>
                      <a:r>
                        <a:rPr lang="en-US" sz="1500" b="1">
                          <a:solidFill>
                            <a:srgbClr val="666666"/>
                          </a:solidFill>
                        </a:rPr>
                        <a:t>Jobs Created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500" b="1">
                          <a:solidFill>
                            <a:srgbClr val="666666"/>
                          </a:solidFill>
                        </a:rPr>
                        <a:t>$94M </a:t>
                      </a:r>
                      <a:br>
                        <a:rPr lang="en-US" sz="1500" b="1">
                          <a:solidFill>
                            <a:srgbClr val="666666"/>
                          </a:solidFill>
                        </a:rPr>
                      </a:br>
                      <a:r>
                        <a:rPr lang="en-US" sz="1500" b="1">
                          <a:solidFill>
                            <a:srgbClr val="666666"/>
                          </a:solidFill>
                        </a:rPr>
                        <a:t>Construction Value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500" b="1">
                          <a:solidFill>
                            <a:srgbClr val="666666"/>
                          </a:solidFill>
                        </a:rPr>
                        <a:t>83M </a:t>
                      </a:r>
                      <a:br>
                        <a:rPr lang="en-US" sz="1500" b="1">
                          <a:solidFill>
                            <a:srgbClr val="666666"/>
                          </a:solidFill>
                        </a:rPr>
                      </a:br>
                      <a:r>
                        <a:rPr lang="en-US" sz="1500" b="1">
                          <a:solidFill>
                            <a:srgbClr val="666666"/>
                          </a:solidFill>
                        </a:rPr>
                        <a:t>kWh Savings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3" name="Shape 363"/>
          <p:cNvSpPr txBox="1"/>
          <p:nvPr/>
        </p:nvSpPr>
        <p:spPr>
          <a:xfrm>
            <a:off x="7154700" y="5625375"/>
            <a:ext cx="1989300" cy="33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b="1">
                <a:solidFill>
                  <a:srgbClr val="376092"/>
                </a:solidFill>
              </a:rPr>
              <a:t>(As of Sept 2015)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algn="ctr" rtl="0">
              <a:spcBef>
                <a:spcPts val="0"/>
              </a:spcBef>
              <a:buNone/>
            </a:pPr>
            <a:endParaRPr sz="6000" b="1" i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algn="ctr" rtl="0">
              <a:spcBef>
                <a:spcPts val="0"/>
              </a:spcBef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60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What is The Energy Network?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The Collaboration Ecosystem</a:t>
            </a:r>
          </a:p>
        </p:txBody>
      </p:sp>
      <p:grpSp>
        <p:nvGrpSpPr>
          <p:cNvPr id="370" name="Shape 370"/>
          <p:cNvGrpSpPr/>
          <p:nvPr/>
        </p:nvGrpSpPr>
        <p:grpSpPr>
          <a:xfrm>
            <a:off x="1674425" y="1084096"/>
            <a:ext cx="5795150" cy="4842207"/>
            <a:chOff x="1573000" y="1054368"/>
            <a:chExt cx="5795150" cy="4842207"/>
          </a:xfrm>
        </p:grpSpPr>
        <p:sp>
          <p:nvSpPr>
            <p:cNvPr id="371" name="Shape 371"/>
            <p:cNvSpPr txBox="1"/>
            <p:nvPr/>
          </p:nvSpPr>
          <p:spPr>
            <a:xfrm>
              <a:off x="4873200" y="2575050"/>
              <a:ext cx="1516799" cy="700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Public Agencies</a:t>
              </a:r>
            </a:p>
          </p:txBody>
        </p:sp>
        <p:sp>
          <p:nvSpPr>
            <p:cNvPr id="372" name="Shape 372"/>
            <p:cNvSpPr txBox="1"/>
            <p:nvPr/>
          </p:nvSpPr>
          <p:spPr>
            <a:xfrm>
              <a:off x="4289025" y="4551625"/>
              <a:ext cx="1289400" cy="1121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Joint Power Authorities</a:t>
              </a:r>
            </a:p>
          </p:txBody>
        </p:sp>
        <p:sp>
          <p:nvSpPr>
            <p:cNvPr id="373" name="Shape 373"/>
            <p:cNvSpPr txBox="1"/>
            <p:nvPr/>
          </p:nvSpPr>
          <p:spPr>
            <a:xfrm>
              <a:off x="1637825" y="2732862"/>
              <a:ext cx="1670999" cy="504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Non-Profits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&amp;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NGOs </a:t>
              </a:r>
            </a:p>
          </p:txBody>
        </p:sp>
        <p:sp>
          <p:nvSpPr>
            <p:cNvPr id="374" name="Shape 374"/>
            <p:cNvSpPr txBox="1"/>
            <p:nvPr/>
          </p:nvSpPr>
          <p:spPr>
            <a:xfrm>
              <a:off x="2460800" y="2499325"/>
              <a:ext cx="2218800" cy="2105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Public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Agency</a:t>
              </a:r>
            </a:p>
          </p:txBody>
        </p:sp>
        <p:grpSp>
          <p:nvGrpSpPr>
            <p:cNvPr id="375" name="Shape 375"/>
            <p:cNvGrpSpPr/>
            <p:nvPr/>
          </p:nvGrpSpPr>
          <p:grpSpPr>
            <a:xfrm>
              <a:off x="1637818" y="1054368"/>
              <a:ext cx="5730319" cy="4842207"/>
              <a:chOff x="3803908" y="1414927"/>
              <a:chExt cx="4825532" cy="4404008"/>
            </a:xfrm>
          </p:grpSpPr>
          <p:cxnSp>
            <p:nvCxnSpPr>
              <p:cNvPr id="376" name="Shape 376"/>
              <p:cNvCxnSpPr/>
              <p:nvPr/>
            </p:nvCxnSpPr>
            <p:spPr>
              <a:xfrm rot="10800000">
                <a:off x="6198730" y="3842125"/>
                <a:ext cx="959100" cy="821399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A7DBB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77" name="Shape 377"/>
              <p:cNvCxnSpPr/>
              <p:nvPr/>
            </p:nvCxnSpPr>
            <p:spPr>
              <a:xfrm rot="10800000" flipH="1">
                <a:off x="6234855" y="3442595"/>
                <a:ext cx="1112100" cy="261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A7DBB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78" name="Shape 378"/>
              <p:cNvCxnSpPr/>
              <p:nvPr/>
            </p:nvCxnSpPr>
            <p:spPr>
              <a:xfrm>
                <a:off x="5101110" y="3471646"/>
                <a:ext cx="1126499" cy="312599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A7DBB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79" name="Shape 379"/>
              <p:cNvCxnSpPr>
                <a:stCxn id="380" idx="4"/>
              </p:cNvCxnSpPr>
              <p:nvPr/>
            </p:nvCxnSpPr>
            <p:spPr>
              <a:xfrm>
                <a:off x="6216678" y="2744827"/>
                <a:ext cx="6900" cy="45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A7DBB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81" name="Shape 381"/>
              <p:cNvCxnSpPr/>
              <p:nvPr/>
            </p:nvCxnSpPr>
            <p:spPr>
              <a:xfrm rot="10800000" flipH="1">
                <a:off x="5326399" y="3784402"/>
                <a:ext cx="908399" cy="9300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A7DBB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380" name="Shape 380"/>
              <p:cNvSpPr/>
              <p:nvPr/>
            </p:nvSpPr>
            <p:spPr>
              <a:xfrm>
                <a:off x="5551728" y="1414927"/>
                <a:ext cx="1329900" cy="1329900"/>
              </a:xfrm>
              <a:prstGeom prst="ellipse">
                <a:avLst/>
              </a:prstGeom>
              <a:solidFill>
                <a:srgbClr val="4A7DBB"/>
              </a:solidFill>
              <a:ln w="19050" cap="flat" cmpd="sng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2" name="Shape 382"/>
              <p:cNvSpPr/>
              <p:nvPr/>
            </p:nvSpPr>
            <p:spPr>
              <a:xfrm>
                <a:off x="5453324" y="3079022"/>
                <a:ext cx="1526699" cy="1457399"/>
              </a:xfrm>
              <a:prstGeom prst="ellipse">
                <a:avLst/>
              </a:prstGeom>
              <a:solidFill>
                <a:srgbClr val="351C75"/>
              </a:solidFill>
              <a:ln w="19050" cap="flat" cmpd="sng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Public Agency</a:t>
                </a: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7299541" y="2519565"/>
                <a:ext cx="1329900" cy="1329900"/>
              </a:xfrm>
              <a:prstGeom prst="ellipse">
                <a:avLst/>
              </a:prstGeom>
              <a:solidFill>
                <a:srgbClr val="4A7DBB"/>
              </a:solidFill>
              <a:ln w="19050" cap="flat" cmpd="sng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4402107" y="4489036"/>
                <a:ext cx="1329900" cy="1329900"/>
              </a:xfrm>
              <a:prstGeom prst="ellipse">
                <a:avLst/>
              </a:prstGeom>
              <a:solidFill>
                <a:srgbClr val="4A7DBB"/>
              </a:solidFill>
              <a:ln w="19050" cap="flat" cmpd="sng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5" name="Shape 385"/>
              <p:cNvSpPr/>
              <p:nvPr/>
            </p:nvSpPr>
            <p:spPr>
              <a:xfrm>
                <a:off x="3803908" y="2613909"/>
                <a:ext cx="1329900" cy="1329900"/>
              </a:xfrm>
              <a:prstGeom prst="ellipse">
                <a:avLst/>
              </a:prstGeom>
              <a:solidFill>
                <a:srgbClr val="4A7DBB"/>
              </a:solidFill>
              <a:ln w="19050" cap="flat" cmpd="sng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6707386" y="4441887"/>
                <a:ext cx="1329900" cy="1329900"/>
              </a:xfrm>
              <a:prstGeom prst="ellipse">
                <a:avLst/>
              </a:prstGeom>
              <a:solidFill>
                <a:srgbClr val="4A7DBB"/>
              </a:solidFill>
              <a:ln w="19050" cap="flat" cmpd="sng">
                <a:solidFill>
                  <a:srgbClr val="4A7DB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87" name="Shape 387"/>
            <p:cNvSpPr txBox="1"/>
            <p:nvPr/>
          </p:nvSpPr>
          <p:spPr>
            <a:xfrm>
              <a:off x="3667475" y="1260662"/>
              <a:ext cx="1670999" cy="1121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COGs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&amp;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LGPs</a:t>
              </a:r>
            </a:p>
          </p:txBody>
        </p:sp>
        <p:sp>
          <p:nvSpPr>
            <p:cNvPr id="388" name="Shape 388"/>
            <p:cNvSpPr txBox="1"/>
            <p:nvPr/>
          </p:nvSpPr>
          <p:spPr>
            <a:xfrm>
              <a:off x="2318200" y="4826925"/>
              <a:ext cx="1583400" cy="700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Special Districts</a:t>
              </a:r>
            </a:p>
          </p:txBody>
        </p:sp>
        <p:sp>
          <p:nvSpPr>
            <p:cNvPr id="389" name="Shape 389"/>
            <p:cNvSpPr txBox="1"/>
            <p:nvPr/>
          </p:nvSpPr>
          <p:spPr>
            <a:xfrm>
              <a:off x="1573000" y="2575037"/>
              <a:ext cx="1670999" cy="1121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Non Profits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&amp;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NGOs</a:t>
              </a:r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5089350" y="4762075"/>
              <a:ext cx="1583400" cy="700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Joint Power</a:t>
              </a:r>
              <a:r>
                <a:rPr lang="en-US" sz="1800">
                  <a:solidFill>
                    <a:srgbClr val="36609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Authorities</a:t>
              </a:r>
            </a:p>
          </p:txBody>
        </p:sp>
        <p:sp>
          <p:nvSpPr>
            <p:cNvPr id="391" name="Shape 391"/>
            <p:cNvSpPr txBox="1"/>
            <p:nvPr/>
          </p:nvSpPr>
          <p:spPr>
            <a:xfrm>
              <a:off x="5784750" y="2634925"/>
              <a:ext cx="1583400" cy="700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Public Agencies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Barriers to Collaboration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807750" y="1265250"/>
            <a:ext cx="7528500" cy="432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4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The same barriers that hinder an agency form starting a project, also are barriers to interagency collaboration.</a:t>
            </a:r>
          </a:p>
          <a:p>
            <a:pPr rtl="0">
              <a:spcBef>
                <a:spcPts val="0"/>
              </a:spcBef>
              <a:buNone/>
            </a:pPr>
            <a:endParaRPr sz="240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Limited resources</a:t>
            </a:r>
          </a:p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Limited knowledge</a:t>
            </a:r>
          </a:p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Limited staff time</a:t>
            </a:r>
          </a:p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Limited information</a:t>
            </a:r>
          </a:p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May not know the right questions to ask</a:t>
            </a:r>
          </a:p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May not know who to contact as a counterpart at another agency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The Energy Network’s Contribution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 txBox="1"/>
          <p:nvPr/>
        </p:nvSpPr>
        <p:spPr>
          <a:xfrm>
            <a:off x="140700" y="1472050"/>
            <a:ext cx="8862600" cy="4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An unprecedented program providing a replicable, yet customizable, approach to resource-intensive asset management projects in public agencies.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Aggregating procurement and maximizing the buyer’s purchasing power.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rtl="0">
              <a:spcBef>
                <a:spcPts val="0"/>
              </a:spcBef>
              <a:buClr>
                <a:srgbClr val="366092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Leveraging collective knowledge and experience across public agencies to improve sustainability and efficiency in utility management. 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Panelists</a:t>
            </a:r>
          </a:p>
        </p:txBody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457200" y="901525"/>
            <a:ext cx="2794200" cy="992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Alelia Parenteau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Energy Analyst</a:t>
            </a:r>
          </a:p>
          <a:p>
            <a:pPr>
              <a:spcBef>
                <a:spcPts val="0"/>
              </a:spcBef>
              <a:buNone/>
            </a:pPr>
            <a:r>
              <a:rPr lang="en-US" sz="16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Santa Barbara</a:t>
            </a:r>
          </a:p>
        </p:txBody>
      </p:sp>
      <p:sp>
        <p:nvSpPr>
          <p:cNvPr id="413" name="Shape 413"/>
          <p:cNvSpPr txBox="1">
            <a:spLocks noGrp="1"/>
          </p:cNvSpPr>
          <p:nvPr>
            <p:ph type="body" idx="2"/>
          </p:nvPr>
        </p:nvSpPr>
        <p:spPr>
          <a:xfrm>
            <a:off x="3174900" y="913075"/>
            <a:ext cx="2794200" cy="992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Korey Lawson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Project Manager, Staff Engineer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AESC, Inc.</a:t>
            </a:r>
            <a:r>
              <a:rPr lang="en-US"/>
              <a:t> </a:t>
            </a:r>
          </a:p>
        </p:txBody>
      </p:sp>
      <p:sp>
        <p:nvSpPr>
          <p:cNvPr id="414" name="Shape 414"/>
          <p:cNvSpPr txBox="1">
            <a:spLocks noGrp="1"/>
          </p:cNvSpPr>
          <p:nvPr>
            <p:ph type="body" idx="3"/>
          </p:nvPr>
        </p:nvSpPr>
        <p:spPr>
          <a:xfrm>
            <a:off x="6235125" y="1065425"/>
            <a:ext cx="2908800" cy="992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John Demers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Chief Operations Officer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Port of Hueneme, Oxnard Harbor District</a:t>
            </a:r>
          </a:p>
        </p:txBody>
      </p:sp>
      <p:pic>
        <p:nvPicPr>
          <p:cNvPr id="415" name="Shape 4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3525" y="2168750"/>
            <a:ext cx="2536150" cy="317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4">
            <a:alphaModFix/>
          </a:blip>
          <a:srcRect l="28067" r="8314" b="53772"/>
          <a:stretch/>
        </p:blipFill>
        <p:spPr>
          <a:xfrm>
            <a:off x="193000" y="2168750"/>
            <a:ext cx="2908796" cy="317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5">
            <a:alphaModFix/>
          </a:blip>
          <a:srcRect l="11124" r="8437"/>
          <a:stretch/>
        </p:blipFill>
        <p:spPr>
          <a:xfrm>
            <a:off x="3350875" y="2177475"/>
            <a:ext cx="2536150" cy="3152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600" b="1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The Energy Network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1530637" y="1907212"/>
            <a:ext cx="6082726" cy="372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6000" b="1" i="1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</a:p>
          <a:p>
            <a:pPr lvl="0" algn="ctr" rtl="0">
              <a:spcBef>
                <a:spcPts val="0"/>
              </a:spcBef>
              <a:buNone/>
            </a:pPr>
            <a:endParaRPr sz="3000" b="1" dirty="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3600" b="1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Douglas G. O’Brien	</a:t>
            </a:r>
          </a:p>
          <a:p>
            <a:pPr marL="228600" lvl="0" algn="ctr" rtl="0">
              <a:spcBef>
                <a:spcPts val="0"/>
              </a:spcBef>
              <a:buNone/>
            </a:pPr>
            <a:r>
              <a:rPr lang="en-US" sz="3600" b="1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Program Manager</a:t>
            </a:r>
          </a:p>
          <a:p>
            <a:pPr marL="228600" lvl="0" algn="ctr" rtl="0">
              <a:spcBef>
                <a:spcPts val="0"/>
              </a:spcBef>
              <a:buNone/>
            </a:pPr>
            <a:r>
              <a:rPr lang="en-US" sz="3600" b="1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805-302-2035</a:t>
            </a:r>
          </a:p>
          <a:p>
            <a:pPr marL="228600" lvl="0" algn="ctr" rtl="0">
              <a:spcBef>
                <a:spcPts val="0"/>
              </a:spcBef>
              <a:buNone/>
            </a:pPr>
            <a:r>
              <a:rPr lang="en-US" sz="3600" b="1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dobrien@energycoalition.org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0" y="341625"/>
            <a:ext cx="9144000" cy="66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What is The Energy Network?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0" y="1139925"/>
            <a:ext cx="9144000" cy="2615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4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The Energy Network is a program that strives to achieve an unprecedented level of energy savings across Southern California by helping public agencies identify and implement projects</a:t>
            </a: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9178"/>
          <a:stretch/>
        </p:blipFill>
        <p:spPr>
          <a:xfrm>
            <a:off x="0" y="3007375"/>
            <a:ext cx="9144000" cy="29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318900" y="1177250"/>
            <a:ext cx="8506200" cy="94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The Energy Network O</a:t>
            </a:r>
            <a:r>
              <a:rPr lang="en-US" sz="24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ffers public agencies, businesses and homeowners tools and resources</a:t>
            </a:r>
            <a:r>
              <a:rPr lang="en-US" sz="30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that lead to energy efficiency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l="9415" t="12615" r="11061" b="3223"/>
          <a:stretch/>
        </p:blipFill>
        <p:spPr>
          <a:xfrm>
            <a:off x="1398675" y="2217050"/>
            <a:ext cx="6346649" cy="35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0" y="341625"/>
            <a:ext cx="9144000" cy="66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What is The Energy Network?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What is The Energy Network?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7200" y="4085100"/>
            <a:ext cx="8229600" cy="166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algn="ctr" rtl="0">
              <a:spcBef>
                <a:spcPts val="0"/>
              </a:spcBef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0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The program is administered by the County of Los Angeles and funded by California utility ratepayers under the auspices of the CPUC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737" y="1438730"/>
            <a:ext cx="2282296" cy="228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303" y="1402675"/>
            <a:ext cx="2484958" cy="24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algn="ctr" rtl="0">
              <a:spcBef>
                <a:spcPts val="0"/>
              </a:spcBef>
              <a:buNone/>
            </a:pPr>
            <a:endParaRPr sz="6000" b="1" i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algn="ctr" rtl="0">
              <a:spcBef>
                <a:spcPts val="0"/>
              </a:spcBef>
              <a:buNone/>
            </a:pPr>
            <a:r>
              <a:rPr lang="en-US" sz="6000" b="1" i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Who is in The Network?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1237"/>
            <a:ext cx="5134397" cy="5612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483275" y="274625"/>
            <a:ext cx="8203499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86363"/>
              </a:lnSpc>
              <a:spcBef>
                <a:spcPts val="0"/>
              </a:spcBef>
              <a:buClr>
                <a:srgbClr val="366092"/>
              </a:buClr>
              <a:buSzPct val="25000"/>
              <a:buFont typeface="Calibri"/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            Who Is in The Energy Network?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203" name="Shape 203"/>
          <p:cNvGrpSpPr/>
          <p:nvPr/>
        </p:nvGrpSpPr>
        <p:grpSpPr>
          <a:xfrm>
            <a:off x="4356995" y="1244499"/>
            <a:ext cx="4476640" cy="4085586"/>
            <a:chOff x="3803908" y="1414927"/>
            <a:chExt cx="4825526" cy="4403994"/>
          </a:xfrm>
        </p:grpSpPr>
        <p:cxnSp>
          <p:nvCxnSpPr>
            <p:cNvPr id="204" name="Shape 204"/>
            <p:cNvCxnSpPr/>
            <p:nvPr/>
          </p:nvCxnSpPr>
          <p:spPr>
            <a:xfrm rot="10800000">
              <a:off x="6198730" y="3842125"/>
              <a:ext cx="959100" cy="821399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5" name="Shape 205"/>
            <p:cNvCxnSpPr/>
            <p:nvPr/>
          </p:nvCxnSpPr>
          <p:spPr>
            <a:xfrm rot="10800000" flipH="1">
              <a:off x="6234855" y="3442595"/>
              <a:ext cx="1112100" cy="261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6" name="Shape 206"/>
            <p:cNvCxnSpPr/>
            <p:nvPr/>
          </p:nvCxnSpPr>
          <p:spPr>
            <a:xfrm>
              <a:off x="5101110" y="3471646"/>
              <a:ext cx="1126499" cy="312599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7" name="Shape 207"/>
            <p:cNvCxnSpPr>
              <a:stCxn id="208" idx="4"/>
            </p:cNvCxnSpPr>
            <p:nvPr/>
          </p:nvCxnSpPr>
          <p:spPr>
            <a:xfrm>
              <a:off x="6216672" y="2744814"/>
              <a:ext cx="6900" cy="4599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9" name="Shape 209"/>
            <p:cNvCxnSpPr/>
            <p:nvPr/>
          </p:nvCxnSpPr>
          <p:spPr>
            <a:xfrm rot="10800000" flipH="1">
              <a:off x="5326399" y="3784402"/>
              <a:ext cx="908399" cy="930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grpSp>
          <p:nvGrpSpPr>
            <p:cNvPr id="210" name="Shape 210"/>
            <p:cNvGrpSpPr/>
            <p:nvPr/>
          </p:nvGrpSpPr>
          <p:grpSpPr>
            <a:xfrm>
              <a:off x="5551728" y="1414927"/>
              <a:ext cx="1329886" cy="1329886"/>
              <a:chOff x="5223600" y="775525"/>
              <a:chExt cx="1744800" cy="1744800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5223600" y="775525"/>
                <a:ext cx="1744800" cy="1744800"/>
              </a:xfrm>
              <a:prstGeom prst="ellipse">
                <a:avLst/>
              </a:prstGeom>
              <a:solidFill>
                <a:srgbClr val="86039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1" name="Shape 211"/>
              <p:cNvSpPr txBox="1"/>
              <p:nvPr/>
            </p:nvSpPr>
            <p:spPr>
              <a:xfrm>
                <a:off x="5288769" y="1040388"/>
                <a:ext cx="1643099" cy="924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800" b="1">
                    <a:solidFill>
                      <a:srgbClr val="FFFFFF"/>
                    </a:solidFill>
                  </a:rPr>
                  <a:t>2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800" b="1">
                    <a:solidFill>
                      <a:srgbClr val="FFFFFF"/>
                    </a:solidFill>
                  </a:rPr>
                  <a:t>Counties</a:t>
                </a:r>
              </a:p>
            </p:txBody>
          </p:sp>
        </p:grpSp>
        <p:sp>
          <p:nvSpPr>
            <p:cNvPr id="212" name="Shape 212"/>
            <p:cNvSpPr/>
            <p:nvPr/>
          </p:nvSpPr>
          <p:spPr>
            <a:xfrm>
              <a:off x="5552036" y="3159136"/>
              <a:ext cx="1329900" cy="13299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grpSp>
          <p:nvGrpSpPr>
            <p:cNvPr id="213" name="Shape 213"/>
            <p:cNvGrpSpPr/>
            <p:nvPr/>
          </p:nvGrpSpPr>
          <p:grpSpPr>
            <a:xfrm>
              <a:off x="7280412" y="2519624"/>
              <a:ext cx="1349023" cy="1329886"/>
              <a:chOff x="7486867" y="1729075"/>
              <a:chExt cx="1769907" cy="1744800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7511975" y="1729075"/>
                <a:ext cx="1744800" cy="1744800"/>
              </a:xfrm>
              <a:prstGeom prst="ellipse">
                <a:avLst/>
              </a:prstGeom>
              <a:solidFill>
                <a:srgbClr val="86039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5" name="Shape 215"/>
              <p:cNvSpPr txBox="1"/>
              <p:nvPr/>
            </p:nvSpPr>
            <p:spPr>
              <a:xfrm>
                <a:off x="7486867" y="1753029"/>
                <a:ext cx="1744800" cy="1239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800" b="1">
                    <a:solidFill>
                      <a:srgbClr val="FFFFFF"/>
                    </a:solidFill>
                  </a:rPr>
                  <a:t>13 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800" b="1">
                    <a:solidFill>
                      <a:srgbClr val="FFFFFF"/>
                    </a:solidFill>
                  </a:rPr>
                  <a:t>Water Agencies</a:t>
                </a:r>
              </a:p>
            </p:txBody>
          </p:sp>
        </p:grpSp>
        <p:grpSp>
          <p:nvGrpSpPr>
            <p:cNvPr id="216" name="Shape 216"/>
            <p:cNvGrpSpPr/>
            <p:nvPr/>
          </p:nvGrpSpPr>
          <p:grpSpPr>
            <a:xfrm>
              <a:off x="4402107" y="4489036"/>
              <a:ext cx="1329886" cy="1329886"/>
              <a:chOff x="3002050" y="4131850"/>
              <a:chExt cx="1744800" cy="1744800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3002050" y="4131850"/>
                <a:ext cx="1744800" cy="1744800"/>
              </a:xfrm>
              <a:prstGeom prst="ellipse">
                <a:avLst/>
              </a:prstGeom>
              <a:solidFill>
                <a:srgbClr val="86039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8" name="Shape 218"/>
              <p:cNvSpPr txBox="1"/>
              <p:nvPr/>
            </p:nvSpPr>
            <p:spPr>
              <a:xfrm>
                <a:off x="3030700" y="4226817"/>
                <a:ext cx="1716000" cy="1239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800" b="1">
                    <a:solidFill>
                      <a:srgbClr val="FFFFFF"/>
                    </a:solidFill>
                  </a:rPr>
                  <a:t>2</a:t>
                </a:r>
                <a:br>
                  <a:rPr lang="en-US" sz="1800" b="1">
                    <a:solidFill>
                      <a:srgbClr val="FFFFFF"/>
                    </a:solidFill>
                  </a:rPr>
                </a:br>
                <a:r>
                  <a:rPr lang="en-US" sz="1800" b="1">
                    <a:solidFill>
                      <a:srgbClr val="FFFFFF"/>
                    </a:solidFill>
                  </a:rPr>
                  <a:t>School Districts</a:t>
                </a:r>
              </a:p>
            </p:txBody>
          </p:sp>
        </p:grpSp>
        <p:grpSp>
          <p:nvGrpSpPr>
            <p:cNvPr id="219" name="Shape 219"/>
            <p:cNvGrpSpPr/>
            <p:nvPr/>
          </p:nvGrpSpPr>
          <p:grpSpPr>
            <a:xfrm>
              <a:off x="3803908" y="2613909"/>
              <a:ext cx="1329886" cy="1329886"/>
              <a:chOff x="2935225" y="1729075"/>
              <a:chExt cx="1744800" cy="1744800"/>
            </a:xfrm>
          </p:grpSpPr>
          <p:sp>
            <p:nvSpPr>
              <p:cNvPr id="220" name="Shape 220"/>
              <p:cNvSpPr/>
              <p:nvPr/>
            </p:nvSpPr>
            <p:spPr>
              <a:xfrm>
                <a:off x="2935225" y="1729075"/>
                <a:ext cx="1744800" cy="1744800"/>
              </a:xfrm>
              <a:prstGeom prst="ellipse">
                <a:avLst/>
              </a:prstGeom>
              <a:solidFill>
                <a:srgbClr val="86039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1" name="Shape 221"/>
              <p:cNvSpPr txBox="1"/>
              <p:nvPr/>
            </p:nvSpPr>
            <p:spPr>
              <a:xfrm>
                <a:off x="3056796" y="2080616"/>
                <a:ext cx="1401600" cy="714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800" b="1">
                    <a:solidFill>
                      <a:srgbClr val="FFFFFF"/>
                    </a:solidFill>
                  </a:rPr>
                  <a:t>43</a:t>
                </a:r>
                <a:br>
                  <a:rPr lang="en-US" sz="1800" b="1">
                    <a:solidFill>
                      <a:srgbClr val="FFFFFF"/>
                    </a:solidFill>
                  </a:rPr>
                </a:br>
                <a:r>
                  <a:rPr lang="en-US" sz="1800" b="1">
                    <a:solidFill>
                      <a:srgbClr val="FFFFFF"/>
                    </a:solidFill>
                  </a:rPr>
                  <a:t>Cities</a:t>
                </a:r>
              </a:p>
            </p:txBody>
          </p:sp>
        </p:grpSp>
        <p:sp>
          <p:nvSpPr>
            <p:cNvPr id="222" name="Shape 222"/>
            <p:cNvSpPr txBox="1"/>
            <p:nvPr/>
          </p:nvSpPr>
          <p:spPr>
            <a:xfrm>
              <a:off x="5562671" y="3050980"/>
              <a:ext cx="1307999" cy="1329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rtl="0">
                <a:spcBef>
                  <a:spcPts val="0"/>
                </a:spcBef>
                <a:buNone/>
              </a:pPr>
              <a:endParaRPr sz="1800" b="1">
                <a:solidFill>
                  <a:srgbClr val="FFFFFF"/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64</a:t>
              </a:r>
            </a:p>
            <a:p>
              <a:pPr algn="ctr" rtl="0">
                <a:spcBef>
                  <a:spcPts val="0"/>
                </a:spcBef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Agencies</a:t>
              </a:r>
            </a:p>
            <a:p>
              <a:pPr lvl="0" algn="ctr" rtl="0">
                <a:spcBef>
                  <a:spcPts val="0"/>
                </a:spcBef>
                <a:buNone/>
              </a:pPr>
              <a:endParaRPr b="1">
                <a:solidFill>
                  <a:srgbClr val="FFFFFF"/>
                </a:solidFill>
              </a:endParaRPr>
            </a:p>
          </p:txBody>
        </p:sp>
        <p:grpSp>
          <p:nvGrpSpPr>
            <p:cNvPr id="223" name="Shape 223"/>
            <p:cNvGrpSpPr/>
            <p:nvPr/>
          </p:nvGrpSpPr>
          <p:grpSpPr>
            <a:xfrm>
              <a:off x="6707387" y="4441887"/>
              <a:ext cx="1329886" cy="1329886"/>
              <a:chOff x="5223600" y="5352325"/>
              <a:chExt cx="1744800" cy="1744800"/>
            </a:xfrm>
          </p:grpSpPr>
          <p:sp>
            <p:nvSpPr>
              <p:cNvPr id="224" name="Shape 224"/>
              <p:cNvSpPr/>
              <p:nvPr/>
            </p:nvSpPr>
            <p:spPr>
              <a:xfrm>
                <a:off x="5223600" y="5352325"/>
                <a:ext cx="1744800" cy="1744800"/>
              </a:xfrm>
              <a:prstGeom prst="ellipse">
                <a:avLst/>
              </a:prstGeom>
              <a:solidFill>
                <a:srgbClr val="86039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5" name="Shape 225"/>
              <p:cNvSpPr txBox="1"/>
              <p:nvPr/>
            </p:nvSpPr>
            <p:spPr>
              <a:xfrm>
                <a:off x="5238000" y="5443406"/>
                <a:ext cx="1716000" cy="1239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800" b="1">
                    <a:solidFill>
                      <a:srgbClr val="FFFFFF"/>
                    </a:solidFill>
                  </a:rPr>
                  <a:t>4</a:t>
                </a:r>
                <a:br>
                  <a:rPr lang="en-US" sz="1800" b="1">
                    <a:solidFill>
                      <a:srgbClr val="FFFFFF"/>
                    </a:solidFill>
                  </a:rPr>
                </a:br>
                <a:r>
                  <a:rPr lang="en-US" sz="1800" b="1">
                    <a:solidFill>
                      <a:srgbClr val="FFFFFF"/>
                    </a:solidFill>
                  </a:rPr>
                  <a:t>Special Districts</a:t>
                </a:r>
              </a:p>
            </p:txBody>
          </p:sp>
        </p:grpSp>
      </p:grpSp>
      <p:sp>
        <p:nvSpPr>
          <p:cNvPr id="226" name="Shape 226"/>
          <p:cNvSpPr txBox="1"/>
          <p:nvPr/>
        </p:nvSpPr>
        <p:spPr>
          <a:xfrm>
            <a:off x="698075" y="859175"/>
            <a:ext cx="943500" cy="1074000"/>
          </a:xfrm>
          <a:prstGeom prst="rect">
            <a:avLst/>
          </a:prstGeom>
          <a:solidFill>
            <a:srgbClr val="860398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3600" b="1">
                <a:solidFill>
                  <a:srgbClr val="FFFFFF"/>
                </a:solidFill>
              </a:rPr>
              <a:t>64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>
                <a:solidFill>
                  <a:srgbClr val="FFFFFF"/>
                </a:solidFill>
              </a:rPr>
              <a:t>Agency Enrollments</a:t>
            </a:r>
          </a:p>
        </p:txBody>
      </p:sp>
      <p:sp>
        <p:nvSpPr>
          <p:cNvPr id="227" name="Shape 227"/>
          <p:cNvSpPr/>
          <p:nvPr/>
        </p:nvSpPr>
        <p:spPr>
          <a:xfrm>
            <a:off x="418175" y="662075"/>
            <a:ext cx="1505999" cy="1457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 txBox="1"/>
          <p:nvPr/>
        </p:nvSpPr>
        <p:spPr>
          <a:xfrm>
            <a:off x="262175" y="571600"/>
            <a:ext cx="1818000" cy="2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/>
              <a:t>As of September 2015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 rotWithShape="1">
          <a:blip r:embed="rId3">
            <a:alphaModFix/>
          </a:blip>
          <a:srcRect l="38351" t="55535"/>
          <a:stretch/>
        </p:blipFill>
        <p:spPr>
          <a:xfrm>
            <a:off x="0" y="1081931"/>
            <a:ext cx="6146874" cy="484589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86363"/>
              </a:lnSpc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Los Angeles County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8069">
            <a:off x="663658" y="2849112"/>
            <a:ext cx="3008745" cy="3008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4814300" y="1051175"/>
            <a:ext cx="4329900" cy="4845900"/>
          </a:xfrm>
          <a:prstGeom prst="rect">
            <a:avLst/>
          </a:prstGeom>
          <a:solidFill>
            <a:srgbClr val="FFFFFF">
              <a:alpha val="6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 txBox="1"/>
          <p:nvPr/>
        </p:nvSpPr>
        <p:spPr>
          <a:xfrm>
            <a:off x="5046050" y="1115075"/>
            <a:ext cx="3726300" cy="484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Alhambra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Arcadia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Claremont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Covina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Culver City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Downey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Long Beach</a:t>
            </a:r>
          </a:p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Los Angeles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Temple City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Palmdale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Pomona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Santa Monica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Whittier</a:t>
            </a:r>
          </a:p>
          <a:p>
            <a:pPr lv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County of Los Angeles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6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86363"/>
              </a:lnSpc>
              <a:spcBef>
                <a:spcPts val="0"/>
              </a:spcBef>
              <a:buNone/>
            </a:pPr>
            <a:r>
              <a:rPr lang="en-US" sz="3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Orange County &amp; Inland Empire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 l="33827" t="55535"/>
          <a:stretch/>
        </p:blipFill>
        <p:spPr>
          <a:xfrm>
            <a:off x="-451224" y="1066925"/>
            <a:ext cx="6598075" cy="484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90632">
            <a:off x="1883589" y="1402667"/>
            <a:ext cx="4100996" cy="410099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4113700" y="1082675"/>
            <a:ext cx="5030099" cy="4845900"/>
          </a:xfrm>
          <a:prstGeom prst="rect">
            <a:avLst/>
          </a:prstGeom>
          <a:solidFill>
            <a:srgbClr val="FFFFFF">
              <a:alpha val="6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4113700" y="1213950"/>
            <a:ext cx="2380800" cy="501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Barstow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Beaumont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Brea</a:t>
            </a:r>
            <a:b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Hesperia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Huntington Beach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Irvine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Mission Viejo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Montclair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Moreno Valley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Murrieta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Newport Beach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Orange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Perris</a:t>
            </a:r>
          </a:p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Rancho Mirage</a:t>
            </a:r>
            <a:b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Rialto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San Bernardino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City of Santa Ana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County of Orange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6332250" y="1214375"/>
            <a:ext cx="2921700" cy="458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Cucamonga Valley Water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Eastern Municipal Water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Inland Empire Utilities Agency</a:t>
            </a:r>
          </a:p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Jurupa Community Services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Lake Arrowhead Community Services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Orange County Sanitation District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Running Springs Water District</a:t>
            </a:r>
          </a:p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Western Municipal Water District</a:t>
            </a:r>
          </a:p>
          <a:p>
            <a:pPr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Western Riverside County Regional Wastewater Authority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Yucaipa Valley Water District</a:t>
            </a:r>
          </a:p>
          <a:p>
            <a:pPr lvl="0" rtl="0">
              <a:spcBef>
                <a:spcPts val="0"/>
              </a:spcBef>
              <a:buNone/>
            </a:pPr>
            <a:endParaRPr sz="16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16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16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1600" b="1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724</Words>
  <Application>Microsoft Office PowerPoint</Application>
  <PresentationFormat>On-screen Show (4:3)</PresentationFormat>
  <Paragraphs>347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The Energy Network? </vt:lpstr>
      <vt:lpstr>PowerPoint Presentation</vt:lpstr>
      <vt:lpstr>             Who Is in The Energy Network? </vt:lpstr>
      <vt:lpstr>Los Angeles County </vt:lpstr>
      <vt:lpstr>Orange County &amp; Inland Empire </vt:lpstr>
      <vt:lpstr>Water Agencies </vt:lpstr>
      <vt:lpstr> Kern, Santa Barbara, Tulare, Ventura Counties </vt:lpstr>
      <vt:lpstr>PowerPoint Presentation</vt:lpstr>
      <vt:lpstr>PowerPoint Presentation</vt:lpstr>
      <vt:lpstr>PowerPoint Presentation</vt:lpstr>
      <vt:lpstr>Areas of Expertise</vt:lpstr>
      <vt:lpstr>Areas of Expertise</vt:lpstr>
      <vt:lpstr>Collective Achievements</vt:lpstr>
      <vt:lpstr>Collective Achievements</vt:lpstr>
      <vt:lpstr>Collective Achievements</vt:lpstr>
      <vt:lpstr>The Collaboration Ecosystem</vt:lpstr>
      <vt:lpstr>Barriers to Collaboration</vt:lpstr>
      <vt:lpstr>The Energy Network’s Contribution </vt:lpstr>
      <vt:lpstr>Panelists</vt:lpstr>
      <vt:lpstr>The Energy Network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Harry Bergmann</cp:lastModifiedBy>
  <cp:revision>1</cp:revision>
  <dcterms:modified xsi:type="dcterms:W3CDTF">2015-10-07T00:30:23Z</dcterms:modified>
</cp:coreProperties>
</file>