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5"/>
  </p:sldMasterIdLst>
  <p:notesMasterIdLst>
    <p:notesMasterId r:id="rId26"/>
  </p:notesMasterIdLst>
  <p:handoutMasterIdLst>
    <p:handoutMasterId r:id="rId27"/>
  </p:handoutMasterIdLst>
  <p:sldIdLst>
    <p:sldId id="256" r:id="rId6"/>
    <p:sldId id="258" r:id="rId7"/>
    <p:sldId id="277" r:id="rId8"/>
    <p:sldId id="273" r:id="rId9"/>
    <p:sldId id="276" r:id="rId10"/>
    <p:sldId id="275" r:id="rId11"/>
    <p:sldId id="260" r:id="rId12"/>
    <p:sldId id="268" r:id="rId13"/>
    <p:sldId id="257" r:id="rId14"/>
    <p:sldId id="261" r:id="rId15"/>
    <p:sldId id="262" r:id="rId16"/>
    <p:sldId id="263" r:id="rId17"/>
    <p:sldId id="264" r:id="rId18"/>
    <p:sldId id="266" r:id="rId19"/>
    <p:sldId id="265" r:id="rId20"/>
    <p:sldId id="267" r:id="rId21"/>
    <p:sldId id="269" r:id="rId22"/>
    <p:sldId id="272" r:id="rId23"/>
    <p:sldId id="270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4">
          <p15:clr>
            <a:srgbClr val="A4A3A4"/>
          </p15:clr>
        </p15:guide>
        <p15:guide id="2" pos="5422">
          <p15:clr>
            <a:srgbClr val="A4A3A4"/>
          </p15:clr>
        </p15:guide>
        <p15:guide id="3" pos="38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haggmark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DB2"/>
    <a:srgbClr val="E8E8E8"/>
    <a:srgbClr val="EAEBEB"/>
    <a:srgbClr val="0082A4"/>
    <a:srgbClr val="005F7C"/>
    <a:srgbClr val="EAEAEB"/>
    <a:srgbClr val="666667"/>
    <a:srgbClr val="007EA4"/>
    <a:srgbClr val="252833"/>
    <a:srgbClr val="005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86607" autoAdjust="0"/>
  </p:normalViewPr>
  <p:slideViewPr>
    <p:cSldViewPr snapToGrid="0" snapToObjects="1" showGuides="1">
      <p:cViewPr varScale="1">
        <p:scale>
          <a:sx n="81" d="100"/>
          <a:sy n="81" d="100"/>
        </p:scale>
        <p:origin x="810" y="84"/>
      </p:cViewPr>
      <p:guideLst>
        <p:guide orient="horz" pos="4244"/>
        <p:guide pos="5422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CC7516"/>
              </a:solidFill>
            </c:spPr>
          </c:dPt>
          <c:dPt>
            <c:idx val="6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rgbClr val="00B0F0"/>
              </a:solidFill>
            </c:spPr>
          </c:dPt>
          <c:dPt>
            <c:idx val="8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9"/>
            <c:bubble3D val="0"/>
            <c:spPr>
              <a:solidFill>
                <a:srgbClr val="0066CC"/>
              </a:solidFill>
            </c:spPr>
          </c:dPt>
          <c:dPt>
            <c:idx val="10"/>
            <c:bubble3D val="0"/>
            <c:spPr>
              <a:solidFill>
                <a:srgbClr val="F46868"/>
              </a:solidFill>
            </c:spPr>
          </c:dPt>
          <c:dPt>
            <c:idx val="11"/>
            <c:bubble3D val="0"/>
            <c:spPr>
              <a:solidFill>
                <a:srgbClr val="0033CC"/>
              </a:solidFill>
            </c:spPr>
          </c:dPt>
          <c:dLbls>
            <c:dLbl>
              <c:idx val="0"/>
              <c:layout>
                <c:manualLayout>
                  <c:x val="4.8259913456763857E-2"/>
                  <c:y val="1.8153980752406035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051066272965867"/>
                  <c:y val="0.1285356791338570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6678297244094523"/>
                  <c:y val="-0.151395177165354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8451607611548672E-2"/>
                  <c:y val="-5.794291338582711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5878444881889819E-2"/>
                  <c:y val="1.85642224409448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4391240157480391E-2"/>
                  <c:y val="4.191830708661417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1457047598779867E-2"/>
                  <c:y val="-1.54320987654322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7974308499899244"/>
                  <c:y val="-0.133072380375529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9973097112861272E-2"/>
                  <c:y val="5.031003937007911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1106627296588124E-2"/>
                  <c:y val="-2.6450746391076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5.1918553149606493E-2"/>
                  <c:y val="-1.12149789415858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8138287401575052E-2"/>
                  <c:y val="7.2674418604651194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Sheet1!$A$2:$A$13</c:f>
              <c:strCache>
                <c:ptCount val="12"/>
                <c:pt idx="0">
                  <c:v>Police</c:v>
                </c:pt>
                <c:pt idx="1">
                  <c:v>Water</c:v>
                </c:pt>
                <c:pt idx="2">
                  <c:v>Wastewater</c:v>
                </c:pt>
                <c:pt idx="3">
                  <c:v>PW</c:v>
                </c:pt>
                <c:pt idx="4">
                  <c:v>Waterfront</c:v>
                </c:pt>
                <c:pt idx="5">
                  <c:v>Airport</c:v>
                </c:pt>
                <c:pt idx="6">
                  <c:v>Fire</c:v>
                </c:pt>
                <c:pt idx="7">
                  <c:v>Streetlights</c:v>
                </c:pt>
                <c:pt idx="8">
                  <c:v>Parking</c:v>
                </c:pt>
                <c:pt idx="9">
                  <c:v>Library</c:v>
                </c:pt>
                <c:pt idx="10">
                  <c:v>Parks &amp; Rec</c:v>
                </c:pt>
                <c:pt idx="11">
                  <c:v>Other</c:v>
                </c:pt>
              </c:strCache>
            </c:strRef>
          </c:cat>
          <c:val>
            <c:numRef>
              <c:f>Sheet1!$B$2:$B$13</c:f>
              <c:numCache>
                <c:formatCode>"$"#,##0.00</c:formatCode>
                <c:ptCount val="12"/>
                <c:pt idx="0">
                  <c:v>71232.75</c:v>
                </c:pt>
                <c:pt idx="1">
                  <c:v>921518.22</c:v>
                </c:pt>
                <c:pt idx="2">
                  <c:v>580269.96000000043</c:v>
                </c:pt>
                <c:pt idx="3">
                  <c:v>46222.02</c:v>
                </c:pt>
                <c:pt idx="4">
                  <c:v>287768.53999999998</c:v>
                </c:pt>
                <c:pt idx="5">
                  <c:v>444904.07</c:v>
                </c:pt>
                <c:pt idx="6">
                  <c:v>52834</c:v>
                </c:pt>
                <c:pt idx="7">
                  <c:v>573710.76999999897</c:v>
                </c:pt>
                <c:pt idx="8">
                  <c:v>197051.91999999998</c:v>
                </c:pt>
                <c:pt idx="9">
                  <c:v>117720.23</c:v>
                </c:pt>
                <c:pt idx="10">
                  <c:v>236686.41999999998</c:v>
                </c:pt>
                <c:pt idx="11">
                  <c:v>135148.34999999998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Electrical Usage in kwh/AF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Original Desal Plant</c:v>
                </c:pt>
                <c:pt idx="1">
                  <c:v>Estimate from Preliminary Design</c:v>
                </c:pt>
                <c:pt idx="2">
                  <c:v>IDE Design</c:v>
                </c:pt>
              </c:strCache>
            </c:strRef>
          </c:cat>
          <c:val>
            <c:numRef>
              <c:f>Sheet1!$B$2:$B$4</c:f>
              <c:numCache>
                <c:formatCode>_(* #,##0_);_(* \(#,##0\);_(* "-"??_);_(@_)</c:formatCode>
                <c:ptCount val="3"/>
                <c:pt idx="0">
                  <c:v>7393</c:v>
                </c:pt>
                <c:pt idx="1">
                  <c:v>5307</c:v>
                </c:pt>
                <c:pt idx="2">
                  <c:v>4414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21-472F-A09D-FBA1514A41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579296"/>
        <c:axId val="248579688"/>
      </c:barChart>
      <c:catAx>
        <c:axId val="248579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8579688"/>
        <c:crosses val="autoZero"/>
        <c:auto val="1"/>
        <c:lblAlgn val="ctr"/>
        <c:lblOffset val="100"/>
        <c:noMultiLvlLbl val="0"/>
      </c:catAx>
      <c:valAx>
        <c:axId val="248579688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low"/>
        <c:crossAx val="248579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C90750-5841-440F-B514-96FC0F6666DB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8EBB73-5C1D-4B86-87C4-59820ADBCD07}" type="parTrans" cxnId="{28AAF1DC-8308-4A95-BF57-E0B7D619BABA}">
      <dgm:prSet/>
      <dgm:spPr/>
      <dgm:t>
        <a:bodyPr/>
        <a:lstStyle/>
        <a:p>
          <a:endParaRPr lang="en-US" sz="1600"/>
        </a:p>
      </dgm:t>
    </dgm:pt>
    <dgm:pt modelId="{78062D5A-AA0B-44D6-878B-F03F9C6B928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 err="1" smtClean="0">
              <a:solidFill>
                <a:schemeClr val="tx1"/>
              </a:solidFill>
            </a:rPr>
            <a:t>Cachuma</a:t>
          </a:r>
          <a:endParaRPr lang="en-US" sz="1600" b="1" dirty="0">
            <a:solidFill>
              <a:schemeClr val="tx1"/>
            </a:solidFill>
          </a:endParaRPr>
        </a:p>
      </dgm:t>
    </dgm:pt>
    <dgm:pt modelId="{8B0DE357-6AFD-4F90-AD62-41ADA757ACA4}" type="sibTrans" cxnId="{28AAF1DC-8308-4A95-BF57-E0B7D619BAB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600"/>
        </a:p>
      </dgm:t>
    </dgm:pt>
    <dgm:pt modelId="{CB0479FA-887E-4DC5-BDA4-F953ACF142E1}" type="parTrans" cxnId="{79E94EE1-B59F-4E82-946D-947294116725}">
      <dgm:prSet/>
      <dgm:spPr/>
      <dgm:t>
        <a:bodyPr/>
        <a:lstStyle/>
        <a:p>
          <a:endParaRPr lang="en-US" sz="1600"/>
        </a:p>
      </dgm:t>
    </dgm:pt>
    <dgm:pt modelId="{A46F713B-07ED-4B7D-8AFA-E3CC97648B6B}">
      <dgm:prSet phldrT="[Text]" custT="1"/>
      <dgm:spPr>
        <a:solidFill>
          <a:schemeClr val="bg2">
            <a:lumMod val="50000"/>
          </a:schemeClr>
        </a:solidFill>
        <a:ln>
          <a:noFill/>
        </a:ln>
      </dgm:spPr>
      <dgm:t>
        <a:bodyPr/>
        <a:lstStyle/>
        <a:p>
          <a:pPr>
            <a:spcAft>
              <a:spcPct val="0"/>
            </a:spcAft>
          </a:pPr>
          <a:r>
            <a:rPr lang="en-US" sz="1600" b="1" dirty="0" smtClean="0">
              <a:solidFill>
                <a:schemeClr val="tx1"/>
              </a:solidFill>
            </a:rPr>
            <a:t>Gibraltar/</a:t>
          </a:r>
        </a:p>
        <a:p>
          <a:pPr>
            <a:spcAft>
              <a:spcPct val="35000"/>
            </a:spcAft>
          </a:pPr>
          <a:r>
            <a:rPr lang="en-US" sz="1600" b="1" dirty="0" smtClean="0">
              <a:solidFill>
                <a:schemeClr val="tx1"/>
              </a:solidFill>
            </a:rPr>
            <a:t>Mission Tunnel</a:t>
          </a:r>
          <a:endParaRPr lang="en-US" sz="1600" b="1" dirty="0">
            <a:solidFill>
              <a:schemeClr val="tx1"/>
            </a:solidFill>
          </a:endParaRPr>
        </a:p>
      </dgm:t>
    </dgm:pt>
    <dgm:pt modelId="{137E92FE-08EF-4A11-8CF2-21C4A6FFCD2F}" type="sibTrans" cxnId="{79E94EE1-B59F-4E82-946D-94729411672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600"/>
        </a:p>
      </dgm:t>
    </dgm:pt>
    <dgm:pt modelId="{3917454F-8324-4AE0-A9AD-4F4FE1DE6638}" type="parTrans" cxnId="{803DD889-F6B9-4317-934F-FD9E466A36DD}">
      <dgm:prSet/>
      <dgm:spPr/>
      <dgm:t>
        <a:bodyPr/>
        <a:lstStyle/>
        <a:p>
          <a:endParaRPr lang="en-US" sz="1600"/>
        </a:p>
      </dgm:t>
    </dgm:pt>
    <dgm:pt modelId="{5E155F0A-6940-4E9A-B811-D8C1881DADAB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Ground-water</a:t>
          </a:r>
          <a:endParaRPr lang="en-US" sz="1600" b="1" dirty="0">
            <a:solidFill>
              <a:schemeClr val="tx1"/>
            </a:solidFill>
          </a:endParaRPr>
        </a:p>
      </dgm:t>
    </dgm:pt>
    <dgm:pt modelId="{B389F9C5-C0D7-45D5-8706-BB7F60FE9A8D}" type="sibTrans" cxnId="{803DD889-F6B9-4317-934F-FD9E466A36D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600"/>
        </a:p>
      </dgm:t>
    </dgm:pt>
    <dgm:pt modelId="{1B6D1AF4-23C8-4CCE-A9E3-4F28082B454D}" type="pres">
      <dgm:prSet presAssocID="{9EC90750-5841-440F-B514-96FC0F6666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458E0D-9798-4E19-84BC-179F725B081D}" type="pres">
      <dgm:prSet presAssocID="{78062D5A-AA0B-44D6-878B-F03F9C6B928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5234F-DBEB-4B14-95E6-92C8FCF906BA}" type="pres">
      <dgm:prSet presAssocID="{78062D5A-AA0B-44D6-878B-F03F9C6B9287}" presName="spNode" presStyleCnt="0"/>
      <dgm:spPr/>
      <dgm:t>
        <a:bodyPr/>
        <a:lstStyle/>
        <a:p>
          <a:endParaRPr/>
        </a:p>
      </dgm:t>
    </dgm:pt>
    <dgm:pt modelId="{E866C72F-A2F0-4C6B-A31F-0B1E40E114C7}" type="pres">
      <dgm:prSet presAssocID="{8B0DE357-6AFD-4F90-AD62-41ADA757ACA4}" presName="sibTrans" presStyleLbl="sibTrans1D1" presStyleIdx="0" presStyleCnt="3"/>
      <dgm:spPr/>
      <dgm:t>
        <a:bodyPr/>
        <a:lstStyle/>
        <a:p>
          <a:endParaRPr lang="en-US"/>
        </a:p>
      </dgm:t>
    </dgm:pt>
    <dgm:pt modelId="{FED76B95-AF8F-45F5-8571-B3D429C6EB90}" type="pres">
      <dgm:prSet presAssocID="{A46F713B-07ED-4B7D-8AFA-E3CC97648B6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BC2FF-2EB9-40B4-9EB5-5D6E65069DA0}" type="pres">
      <dgm:prSet presAssocID="{A46F713B-07ED-4B7D-8AFA-E3CC97648B6B}" presName="spNode" presStyleCnt="0"/>
      <dgm:spPr/>
      <dgm:t>
        <a:bodyPr/>
        <a:lstStyle/>
        <a:p>
          <a:endParaRPr/>
        </a:p>
      </dgm:t>
    </dgm:pt>
    <dgm:pt modelId="{BB370AD0-80DC-45D5-BE05-7E9C22F24F06}" type="pres">
      <dgm:prSet presAssocID="{137E92FE-08EF-4A11-8CF2-21C4A6FFCD2F}" presName="sibTrans" presStyleLbl="sibTrans1D1" presStyleIdx="1" presStyleCnt="3"/>
      <dgm:spPr/>
      <dgm:t>
        <a:bodyPr/>
        <a:lstStyle/>
        <a:p>
          <a:endParaRPr lang="en-US"/>
        </a:p>
      </dgm:t>
    </dgm:pt>
    <dgm:pt modelId="{E3223BD6-D911-4685-B0BD-A6D957DA8D39}" type="pres">
      <dgm:prSet presAssocID="{5E155F0A-6940-4E9A-B811-D8C1881DADA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7F2FE-1FB5-4281-B9F2-E33164FB9441}" type="pres">
      <dgm:prSet presAssocID="{5E155F0A-6940-4E9A-B811-D8C1881DADAB}" presName="spNode" presStyleCnt="0"/>
      <dgm:spPr/>
      <dgm:t>
        <a:bodyPr/>
        <a:lstStyle/>
        <a:p>
          <a:endParaRPr/>
        </a:p>
      </dgm:t>
    </dgm:pt>
    <dgm:pt modelId="{E1E635B4-EB47-4F65-9B62-A02022D07F48}" type="pres">
      <dgm:prSet presAssocID="{B389F9C5-C0D7-45D5-8706-BB7F60FE9A8D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803DD889-F6B9-4317-934F-FD9E466A36DD}" srcId="{9EC90750-5841-440F-B514-96FC0F6666DB}" destId="{5E155F0A-6940-4E9A-B811-D8C1881DADAB}" srcOrd="2" destOrd="0" parTransId="{3917454F-8324-4AE0-A9AD-4F4FE1DE6638}" sibTransId="{B389F9C5-C0D7-45D5-8706-BB7F60FE9A8D}"/>
    <dgm:cxn modelId="{599DEFB1-5232-419E-90AC-915FA20EA0FA}" type="presOf" srcId="{5E155F0A-6940-4E9A-B811-D8C1881DADAB}" destId="{E3223BD6-D911-4685-B0BD-A6D957DA8D39}" srcOrd="0" destOrd="0" presId="urn:microsoft.com/office/officeart/2005/8/layout/cycle6"/>
    <dgm:cxn modelId="{28AAF1DC-8308-4A95-BF57-E0B7D619BABA}" srcId="{9EC90750-5841-440F-B514-96FC0F6666DB}" destId="{78062D5A-AA0B-44D6-878B-F03F9C6B9287}" srcOrd="0" destOrd="0" parTransId="{BA8EBB73-5C1D-4B86-87C4-59820ADBCD07}" sibTransId="{8B0DE357-6AFD-4F90-AD62-41ADA757ACA4}"/>
    <dgm:cxn modelId="{1A1D4628-F7E4-432D-91C1-463BA0861FE0}" type="presOf" srcId="{A46F713B-07ED-4B7D-8AFA-E3CC97648B6B}" destId="{FED76B95-AF8F-45F5-8571-B3D429C6EB90}" srcOrd="0" destOrd="0" presId="urn:microsoft.com/office/officeart/2005/8/layout/cycle6"/>
    <dgm:cxn modelId="{C305ECC0-D51B-40ED-8A9F-A9187E82E753}" type="presOf" srcId="{137E92FE-08EF-4A11-8CF2-21C4A6FFCD2F}" destId="{BB370AD0-80DC-45D5-BE05-7E9C22F24F06}" srcOrd="0" destOrd="0" presId="urn:microsoft.com/office/officeart/2005/8/layout/cycle6"/>
    <dgm:cxn modelId="{79E94EE1-B59F-4E82-946D-947294116725}" srcId="{9EC90750-5841-440F-B514-96FC0F6666DB}" destId="{A46F713B-07ED-4B7D-8AFA-E3CC97648B6B}" srcOrd="1" destOrd="0" parTransId="{CB0479FA-887E-4DC5-BDA4-F953ACF142E1}" sibTransId="{137E92FE-08EF-4A11-8CF2-21C4A6FFCD2F}"/>
    <dgm:cxn modelId="{2D5766D1-D75F-489F-A9C7-7D4DDF7536D1}" type="presOf" srcId="{8B0DE357-6AFD-4F90-AD62-41ADA757ACA4}" destId="{E866C72F-A2F0-4C6B-A31F-0B1E40E114C7}" srcOrd="0" destOrd="0" presId="urn:microsoft.com/office/officeart/2005/8/layout/cycle6"/>
    <dgm:cxn modelId="{14C0BFF1-6A67-4DFB-94E3-164C86EFAF63}" type="presOf" srcId="{B389F9C5-C0D7-45D5-8706-BB7F60FE9A8D}" destId="{E1E635B4-EB47-4F65-9B62-A02022D07F48}" srcOrd="0" destOrd="0" presId="urn:microsoft.com/office/officeart/2005/8/layout/cycle6"/>
    <dgm:cxn modelId="{39FDFB1B-EA04-4659-B59D-999F5975244B}" type="presOf" srcId="{78062D5A-AA0B-44D6-878B-F03F9C6B9287}" destId="{8E458E0D-9798-4E19-84BC-179F725B081D}" srcOrd="0" destOrd="0" presId="urn:microsoft.com/office/officeart/2005/8/layout/cycle6"/>
    <dgm:cxn modelId="{CD590C11-C893-408D-B692-1C0B57213560}" type="presOf" srcId="{9EC90750-5841-440F-B514-96FC0F6666DB}" destId="{1B6D1AF4-23C8-4CCE-A9E3-4F28082B454D}" srcOrd="0" destOrd="0" presId="urn:microsoft.com/office/officeart/2005/8/layout/cycle6"/>
    <dgm:cxn modelId="{01CEAB14-693A-4CA2-8384-4789DD796391}" type="presParOf" srcId="{1B6D1AF4-23C8-4CCE-A9E3-4F28082B454D}" destId="{8E458E0D-9798-4E19-84BC-179F725B081D}" srcOrd="0" destOrd="0" presId="urn:microsoft.com/office/officeart/2005/8/layout/cycle6"/>
    <dgm:cxn modelId="{CF8D9CDF-671A-417B-A5FC-5A7BB2348167}" type="presParOf" srcId="{1B6D1AF4-23C8-4CCE-A9E3-4F28082B454D}" destId="{B135234F-DBEB-4B14-95E6-92C8FCF906BA}" srcOrd="1" destOrd="0" presId="urn:microsoft.com/office/officeart/2005/8/layout/cycle6"/>
    <dgm:cxn modelId="{517EBA28-B86F-43E6-B6B3-B2AC8E46CF62}" type="presParOf" srcId="{1B6D1AF4-23C8-4CCE-A9E3-4F28082B454D}" destId="{E866C72F-A2F0-4C6B-A31F-0B1E40E114C7}" srcOrd="2" destOrd="0" presId="urn:microsoft.com/office/officeart/2005/8/layout/cycle6"/>
    <dgm:cxn modelId="{6AE71A0B-F3CD-43ED-B1B2-7E21E732C663}" type="presParOf" srcId="{1B6D1AF4-23C8-4CCE-A9E3-4F28082B454D}" destId="{FED76B95-AF8F-45F5-8571-B3D429C6EB90}" srcOrd="3" destOrd="0" presId="urn:microsoft.com/office/officeart/2005/8/layout/cycle6"/>
    <dgm:cxn modelId="{C66C450E-DE31-4244-8E6D-FF8FE645F2DE}" type="presParOf" srcId="{1B6D1AF4-23C8-4CCE-A9E3-4F28082B454D}" destId="{D6BBC2FF-2EB9-40B4-9EB5-5D6E65069DA0}" srcOrd="4" destOrd="0" presId="urn:microsoft.com/office/officeart/2005/8/layout/cycle6"/>
    <dgm:cxn modelId="{79DE1EF3-A5AB-4DBB-8015-C5AE8C273DA3}" type="presParOf" srcId="{1B6D1AF4-23C8-4CCE-A9E3-4F28082B454D}" destId="{BB370AD0-80DC-45D5-BE05-7E9C22F24F06}" srcOrd="5" destOrd="0" presId="urn:microsoft.com/office/officeart/2005/8/layout/cycle6"/>
    <dgm:cxn modelId="{788E4D7E-1060-415B-86ED-79B77F0F73E4}" type="presParOf" srcId="{1B6D1AF4-23C8-4CCE-A9E3-4F28082B454D}" destId="{E3223BD6-D911-4685-B0BD-A6D957DA8D39}" srcOrd="6" destOrd="0" presId="urn:microsoft.com/office/officeart/2005/8/layout/cycle6"/>
    <dgm:cxn modelId="{D5A99332-550C-4B6C-B119-950FF8064D46}" type="presParOf" srcId="{1B6D1AF4-23C8-4CCE-A9E3-4F28082B454D}" destId="{DEA7F2FE-1FB5-4281-B9F2-E33164FB9441}" srcOrd="7" destOrd="0" presId="urn:microsoft.com/office/officeart/2005/8/layout/cycle6"/>
    <dgm:cxn modelId="{12BA24F8-6A62-4B2E-A889-75D75D751500}" type="presParOf" srcId="{1B6D1AF4-23C8-4CCE-A9E3-4F28082B454D}" destId="{E1E635B4-EB47-4F65-9B62-A02022D07F48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C90750-5841-440F-B514-96FC0F6666DB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8EBB73-5C1D-4B86-87C4-59820ADBCD07}" type="parTrans" cxnId="{28AAF1DC-8308-4A95-BF57-E0B7D619BABA}">
      <dgm:prSet/>
      <dgm:spPr/>
      <dgm:t>
        <a:bodyPr/>
        <a:lstStyle/>
        <a:p>
          <a:endParaRPr lang="en-US" sz="1400" b="1">
            <a:solidFill>
              <a:schemeClr val="bg2"/>
            </a:solidFill>
          </a:endParaRPr>
        </a:p>
      </dgm:t>
    </dgm:pt>
    <dgm:pt modelId="{78062D5A-AA0B-44D6-878B-F03F9C6B928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 err="1" smtClean="0">
              <a:solidFill>
                <a:schemeClr val="tx1"/>
              </a:solidFill>
            </a:rPr>
            <a:t>Cachuma</a:t>
          </a:r>
          <a:endParaRPr lang="en-US" sz="1600" b="1" dirty="0">
            <a:solidFill>
              <a:schemeClr val="tx1"/>
            </a:solidFill>
          </a:endParaRPr>
        </a:p>
      </dgm:t>
    </dgm:pt>
    <dgm:pt modelId="{8B0DE357-6AFD-4F90-AD62-41ADA757ACA4}" type="sibTrans" cxnId="{28AAF1DC-8308-4A95-BF57-E0B7D619BAB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400" b="1">
            <a:solidFill>
              <a:schemeClr val="bg2"/>
            </a:solidFill>
          </a:endParaRPr>
        </a:p>
      </dgm:t>
    </dgm:pt>
    <dgm:pt modelId="{CB0479FA-887E-4DC5-BDA4-F953ACF142E1}" type="parTrans" cxnId="{79E94EE1-B59F-4E82-946D-947294116725}">
      <dgm:prSet/>
      <dgm:spPr/>
      <dgm:t>
        <a:bodyPr/>
        <a:lstStyle/>
        <a:p>
          <a:endParaRPr lang="en-US" sz="1400" b="1">
            <a:solidFill>
              <a:schemeClr val="bg2"/>
            </a:solidFill>
          </a:endParaRPr>
        </a:p>
      </dgm:t>
    </dgm:pt>
    <dgm:pt modelId="{A46F713B-07ED-4B7D-8AFA-E3CC97648B6B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Gibraltar/Mission Tunnel</a:t>
          </a:r>
          <a:endParaRPr lang="en-US" sz="1400" b="1" dirty="0">
            <a:solidFill>
              <a:schemeClr val="tx1"/>
            </a:solidFill>
          </a:endParaRPr>
        </a:p>
      </dgm:t>
    </dgm:pt>
    <dgm:pt modelId="{137E92FE-08EF-4A11-8CF2-21C4A6FFCD2F}" type="sibTrans" cxnId="{79E94EE1-B59F-4E82-946D-94729411672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400" b="1">
            <a:solidFill>
              <a:schemeClr val="bg2"/>
            </a:solidFill>
          </a:endParaRPr>
        </a:p>
      </dgm:t>
    </dgm:pt>
    <dgm:pt modelId="{3917454F-8324-4AE0-A9AD-4F4FE1DE6638}" type="parTrans" cxnId="{803DD889-F6B9-4317-934F-FD9E466A36DD}">
      <dgm:prSet/>
      <dgm:spPr/>
      <dgm:t>
        <a:bodyPr/>
        <a:lstStyle/>
        <a:p>
          <a:endParaRPr lang="en-US" sz="1400" b="1">
            <a:solidFill>
              <a:schemeClr val="bg2"/>
            </a:solidFill>
          </a:endParaRPr>
        </a:p>
      </dgm:t>
    </dgm:pt>
    <dgm:pt modelId="{5E155F0A-6940-4E9A-B811-D8C1881DADAB}">
      <dgm:prSet phldrT="[Text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Desalination</a:t>
          </a:r>
          <a:endParaRPr lang="en-US" sz="1400" b="1" dirty="0">
            <a:solidFill>
              <a:schemeClr val="bg1"/>
            </a:solidFill>
          </a:endParaRPr>
        </a:p>
      </dgm:t>
    </dgm:pt>
    <dgm:pt modelId="{B389F9C5-C0D7-45D5-8706-BB7F60FE9A8D}" type="sibTrans" cxnId="{803DD889-F6B9-4317-934F-FD9E466A36D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400" b="1">
            <a:solidFill>
              <a:schemeClr val="bg2"/>
            </a:solidFill>
          </a:endParaRPr>
        </a:p>
      </dgm:t>
    </dgm:pt>
    <dgm:pt modelId="{E826084E-3456-4607-8D46-30186965EFD0}" type="parTrans" cxnId="{050EB9C2-439A-4078-85C7-6A88D74DF245}">
      <dgm:prSet/>
      <dgm:spPr/>
      <dgm:t>
        <a:bodyPr/>
        <a:lstStyle/>
        <a:p>
          <a:endParaRPr lang="en-US" sz="1400" b="1">
            <a:solidFill>
              <a:schemeClr val="bg2"/>
            </a:solidFill>
          </a:endParaRPr>
        </a:p>
      </dgm:t>
    </dgm:pt>
    <dgm:pt modelId="{0DC9F4D8-AF70-4480-B4DA-E14E95029DC0}">
      <dgm:prSet custT="1"/>
      <dgm:spPr>
        <a:solidFill>
          <a:srgbClr val="7030A0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Recycled Water</a:t>
          </a:r>
          <a:endParaRPr lang="en-US" sz="1400" b="1" dirty="0">
            <a:solidFill>
              <a:schemeClr val="tx1"/>
            </a:solidFill>
          </a:endParaRPr>
        </a:p>
      </dgm:t>
    </dgm:pt>
    <dgm:pt modelId="{C7CB48DF-AAAB-413C-B675-4B324ABB469F}" type="sibTrans" cxnId="{050EB9C2-439A-4078-85C7-6A88D74DF24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400" b="1">
            <a:solidFill>
              <a:schemeClr val="bg2"/>
            </a:solidFill>
          </a:endParaRPr>
        </a:p>
      </dgm:t>
    </dgm:pt>
    <dgm:pt modelId="{7858FDEF-03F8-46B8-A2CF-22E9D92C63FC}" type="parTrans" cxnId="{32006325-18BF-4B85-8331-20CFEEED0C24}">
      <dgm:prSet/>
      <dgm:spPr/>
      <dgm:t>
        <a:bodyPr/>
        <a:lstStyle/>
        <a:p>
          <a:endParaRPr lang="en-US" sz="1400" b="1">
            <a:solidFill>
              <a:schemeClr val="bg2"/>
            </a:solidFill>
          </a:endParaRPr>
        </a:p>
      </dgm:t>
    </dgm:pt>
    <dgm:pt modelId="{79FB5D99-9E9D-4F53-B506-A540E6FC05D0}">
      <dgm:prSet custT="1"/>
      <dgm:spPr>
        <a:solidFill>
          <a:srgbClr val="FFFF00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Conservation Program</a:t>
          </a:r>
          <a:endParaRPr lang="en-US" sz="1400" b="1" dirty="0">
            <a:solidFill>
              <a:schemeClr val="tx1"/>
            </a:solidFill>
          </a:endParaRPr>
        </a:p>
      </dgm:t>
    </dgm:pt>
    <dgm:pt modelId="{2E4D6A87-0C2E-45CA-B98D-0F6434F92692}" type="sibTrans" cxnId="{32006325-18BF-4B85-8331-20CFEEED0C2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400" b="1">
            <a:solidFill>
              <a:schemeClr val="bg2"/>
            </a:solidFill>
          </a:endParaRPr>
        </a:p>
      </dgm:t>
    </dgm:pt>
    <dgm:pt modelId="{40136C63-63B3-40AB-9399-A6A72442D22B}" type="parTrans" cxnId="{A3D9FDDF-3820-4324-8D8D-56508DD0597B}">
      <dgm:prSet/>
      <dgm:spPr/>
      <dgm:t>
        <a:bodyPr/>
        <a:lstStyle/>
        <a:p>
          <a:endParaRPr lang="en-US" sz="1400" b="1">
            <a:solidFill>
              <a:schemeClr val="bg2"/>
            </a:solidFill>
          </a:endParaRPr>
        </a:p>
      </dgm:t>
    </dgm:pt>
    <dgm:pt modelId="{FC3D9ECC-C755-486C-A678-C3D631AC99B8}">
      <dgm:prSet custT="1"/>
      <dgm:spPr>
        <a:solidFill>
          <a:srgbClr val="FF9900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State Water Project</a:t>
          </a:r>
          <a:endParaRPr lang="en-US" sz="1400" b="1" dirty="0">
            <a:solidFill>
              <a:schemeClr val="bg1"/>
            </a:solidFill>
          </a:endParaRPr>
        </a:p>
      </dgm:t>
    </dgm:pt>
    <dgm:pt modelId="{C4C7CFA8-11E8-4C26-A456-74CF64D04832}" type="sibTrans" cxnId="{A3D9FDDF-3820-4324-8D8D-56508DD0597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400" b="1">
            <a:solidFill>
              <a:schemeClr val="bg2"/>
            </a:solidFill>
          </a:endParaRPr>
        </a:p>
      </dgm:t>
    </dgm:pt>
    <dgm:pt modelId="{8FEF0C7D-D93F-4BCD-A8FA-828460A8C37E}" type="parTrans" cxnId="{3C59A6F9-2022-4EE5-BE30-DA17CA6B1423}">
      <dgm:prSet/>
      <dgm:spPr/>
      <dgm:t>
        <a:bodyPr/>
        <a:lstStyle/>
        <a:p>
          <a:endParaRPr lang="en-US" sz="1400" b="1">
            <a:solidFill>
              <a:schemeClr val="bg2"/>
            </a:solidFill>
          </a:endParaRPr>
        </a:p>
      </dgm:t>
    </dgm:pt>
    <dgm:pt modelId="{0346698A-F448-4F1B-871D-745377F87A35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Ground-water</a:t>
          </a:r>
          <a:endParaRPr lang="en-US" sz="1400" b="1" dirty="0">
            <a:solidFill>
              <a:schemeClr val="tx1"/>
            </a:solidFill>
          </a:endParaRPr>
        </a:p>
      </dgm:t>
    </dgm:pt>
    <dgm:pt modelId="{79E36FC9-1FCE-48DA-BFDD-F0C527A104C0}" type="sibTrans" cxnId="{3C59A6F9-2022-4EE5-BE30-DA17CA6B1423}">
      <dgm:prSet/>
      <dgm:spPr>
        <a:solidFill>
          <a:schemeClr val="accent1"/>
        </a:solidFill>
        <a:ln>
          <a:solidFill>
            <a:schemeClr val="tx1"/>
          </a:solidFill>
        </a:ln>
      </dgm:spPr>
      <dgm:t>
        <a:bodyPr/>
        <a:lstStyle/>
        <a:p>
          <a:endParaRPr lang="en-US" sz="1400" b="1">
            <a:solidFill>
              <a:schemeClr val="bg2"/>
            </a:solidFill>
          </a:endParaRPr>
        </a:p>
      </dgm:t>
    </dgm:pt>
    <dgm:pt modelId="{1B6D1AF4-23C8-4CCE-A9E3-4F28082B454D}" type="pres">
      <dgm:prSet presAssocID="{9EC90750-5841-440F-B514-96FC0F6666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458E0D-9798-4E19-84BC-179F725B081D}" type="pres">
      <dgm:prSet presAssocID="{78062D5A-AA0B-44D6-878B-F03F9C6B9287}" presName="node" presStyleLbl="node1" presStyleIdx="0" presStyleCnt="7" custScaleX="139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5234F-DBEB-4B14-95E6-92C8FCF906BA}" type="pres">
      <dgm:prSet presAssocID="{78062D5A-AA0B-44D6-878B-F03F9C6B9287}" presName="spNode" presStyleCnt="0"/>
      <dgm:spPr/>
      <dgm:t>
        <a:bodyPr/>
        <a:lstStyle/>
        <a:p>
          <a:endParaRPr/>
        </a:p>
      </dgm:t>
    </dgm:pt>
    <dgm:pt modelId="{E866C72F-A2F0-4C6B-A31F-0B1E40E114C7}" type="pres">
      <dgm:prSet presAssocID="{8B0DE357-6AFD-4F90-AD62-41ADA757ACA4}" presName="sibTrans" presStyleLbl="sibTrans1D1" presStyleIdx="0" presStyleCnt="7"/>
      <dgm:spPr/>
      <dgm:t>
        <a:bodyPr/>
        <a:lstStyle/>
        <a:p>
          <a:endParaRPr lang="en-US"/>
        </a:p>
      </dgm:t>
    </dgm:pt>
    <dgm:pt modelId="{FED76B95-AF8F-45F5-8571-B3D429C6EB90}" type="pres">
      <dgm:prSet presAssocID="{A46F713B-07ED-4B7D-8AFA-E3CC97648B6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BC2FF-2EB9-40B4-9EB5-5D6E65069DA0}" type="pres">
      <dgm:prSet presAssocID="{A46F713B-07ED-4B7D-8AFA-E3CC97648B6B}" presName="spNode" presStyleCnt="0"/>
      <dgm:spPr/>
      <dgm:t>
        <a:bodyPr/>
        <a:lstStyle/>
        <a:p>
          <a:endParaRPr/>
        </a:p>
      </dgm:t>
    </dgm:pt>
    <dgm:pt modelId="{BB370AD0-80DC-45D5-BE05-7E9C22F24F06}" type="pres">
      <dgm:prSet presAssocID="{137E92FE-08EF-4A11-8CF2-21C4A6FFCD2F}" presName="sibTrans" presStyleLbl="sibTrans1D1" presStyleIdx="1" presStyleCnt="7"/>
      <dgm:spPr/>
      <dgm:t>
        <a:bodyPr/>
        <a:lstStyle/>
        <a:p>
          <a:endParaRPr lang="en-US"/>
        </a:p>
      </dgm:t>
    </dgm:pt>
    <dgm:pt modelId="{E3223BD6-D911-4685-B0BD-A6D957DA8D39}" type="pres">
      <dgm:prSet presAssocID="{5E155F0A-6940-4E9A-B811-D8C1881DADAB}" presName="node" presStyleLbl="node1" presStyleIdx="2" presStyleCnt="7" custScaleX="130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7F2FE-1FB5-4281-B9F2-E33164FB9441}" type="pres">
      <dgm:prSet presAssocID="{5E155F0A-6940-4E9A-B811-D8C1881DADAB}" presName="spNode" presStyleCnt="0"/>
      <dgm:spPr/>
      <dgm:t>
        <a:bodyPr/>
        <a:lstStyle/>
        <a:p>
          <a:endParaRPr/>
        </a:p>
      </dgm:t>
    </dgm:pt>
    <dgm:pt modelId="{E1E635B4-EB47-4F65-9B62-A02022D07F48}" type="pres">
      <dgm:prSet presAssocID="{B389F9C5-C0D7-45D5-8706-BB7F60FE9A8D}" presName="sibTrans" presStyleLbl="sibTrans1D1" presStyleIdx="2" presStyleCnt="7"/>
      <dgm:spPr/>
      <dgm:t>
        <a:bodyPr/>
        <a:lstStyle/>
        <a:p>
          <a:endParaRPr lang="en-US"/>
        </a:p>
      </dgm:t>
    </dgm:pt>
    <dgm:pt modelId="{D3A1AF5F-EFD1-42FB-95DE-24DF3FB83773}" type="pres">
      <dgm:prSet presAssocID="{0DC9F4D8-AF70-4480-B4DA-E14E95029DC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3267B-67CE-4F16-A86A-444991F7E61F}" type="pres">
      <dgm:prSet presAssocID="{0DC9F4D8-AF70-4480-B4DA-E14E95029DC0}" presName="spNode" presStyleCnt="0"/>
      <dgm:spPr/>
      <dgm:t>
        <a:bodyPr/>
        <a:lstStyle/>
        <a:p>
          <a:endParaRPr/>
        </a:p>
      </dgm:t>
    </dgm:pt>
    <dgm:pt modelId="{A6A39596-3920-42A3-982B-C96FD90567F2}" type="pres">
      <dgm:prSet presAssocID="{C7CB48DF-AAAB-413C-B675-4B324ABB469F}" presName="sibTrans" presStyleLbl="sibTrans1D1" presStyleIdx="3" presStyleCnt="7"/>
      <dgm:spPr/>
      <dgm:t>
        <a:bodyPr/>
        <a:lstStyle/>
        <a:p>
          <a:endParaRPr lang="en-US"/>
        </a:p>
      </dgm:t>
    </dgm:pt>
    <dgm:pt modelId="{ABE6B315-2DB5-499E-8CA3-02B1DAB96F58}" type="pres">
      <dgm:prSet presAssocID="{79FB5D99-9E9D-4F53-B506-A540E6FC05D0}" presName="node" presStyleLbl="node1" presStyleIdx="4" presStyleCnt="7" custScaleX="138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16ABE-0AB4-4436-A6F9-7985E24C1B87}" type="pres">
      <dgm:prSet presAssocID="{79FB5D99-9E9D-4F53-B506-A540E6FC05D0}" presName="spNode" presStyleCnt="0"/>
      <dgm:spPr/>
      <dgm:t>
        <a:bodyPr/>
        <a:lstStyle/>
        <a:p>
          <a:endParaRPr/>
        </a:p>
      </dgm:t>
    </dgm:pt>
    <dgm:pt modelId="{35B1CA8E-7F86-4F99-A62C-36E497D1F013}" type="pres">
      <dgm:prSet presAssocID="{2E4D6A87-0C2E-45CA-B98D-0F6434F92692}" presName="sibTrans" presStyleLbl="sibTrans1D1" presStyleIdx="4" presStyleCnt="7"/>
      <dgm:spPr/>
      <dgm:t>
        <a:bodyPr/>
        <a:lstStyle/>
        <a:p>
          <a:endParaRPr lang="en-US"/>
        </a:p>
      </dgm:t>
    </dgm:pt>
    <dgm:pt modelId="{11BA79C4-8256-4BFA-A2F3-02ABD698D195}" type="pres">
      <dgm:prSet presAssocID="{FC3D9ECC-C755-486C-A678-C3D631AC99B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14B4C-40F6-4698-AB38-F889B2FD8440}" type="pres">
      <dgm:prSet presAssocID="{FC3D9ECC-C755-486C-A678-C3D631AC99B8}" presName="spNode" presStyleCnt="0"/>
      <dgm:spPr/>
      <dgm:t>
        <a:bodyPr/>
        <a:lstStyle/>
        <a:p>
          <a:endParaRPr/>
        </a:p>
      </dgm:t>
    </dgm:pt>
    <dgm:pt modelId="{EDF2ECA9-52FF-4186-A676-0DD9D07BD1DE}" type="pres">
      <dgm:prSet presAssocID="{C4C7CFA8-11E8-4C26-A456-74CF64D04832}" presName="sibTrans" presStyleLbl="sibTrans1D1" presStyleIdx="5" presStyleCnt="7"/>
      <dgm:spPr/>
      <dgm:t>
        <a:bodyPr/>
        <a:lstStyle/>
        <a:p>
          <a:endParaRPr lang="en-US"/>
        </a:p>
      </dgm:t>
    </dgm:pt>
    <dgm:pt modelId="{9743F667-0A8D-4513-9F24-E005F721F209}" type="pres">
      <dgm:prSet presAssocID="{0346698A-F448-4F1B-871D-745377F87A35}" presName="node" presStyleLbl="node1" presStyleIdx="6" presStyleCnt="7" custScaleX="88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67004-6009-4753-85E4-B75865F2DAAE}" type="pres">
      <dgm:prSet presAssocID="{0346698A-F448-4F1B-871D-745377F87A35}" presName="spNode" presStyleCnt="0"/>
      <dgm:spPr/>
      <dgm:t>
        <a:bodyPr/>
        <a:lstStyle/>
        <a:p>
          <a:endParaRPr/>
        </a:p>
      </dgm:t>
    </dgm:pt>
    <dgm:pt modelId="{95EB726D-3D03-408A-9FAF-F98CF49560B0}" type="pres">
      <dgm:prSet presAssocID="{79E36FC9-1FCE-48DA-BFDD-F0C527A104C0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B47D2AE9-08CF-44AA-A93E-075262E7336C}" type="presOf" srcId="{2E4D6A87-0C2E-45CA-B98D-0F6434F92692}" destId="{35B1CA8E-7F86-4F99-A62C-36E497D1F013}" srcOrd="0" destOrd="0" presId="urn:microsoft.com/office/officeart/2005/8/layout/cycle6"/>
    <dgm:cxn modelId="{79E94EE1-B59F-4E82-946D-947294116725}" srcId="{9EC90750-5841-440F-B514-96FC0F6666DB}" destId="{A46F713B-07ED-4B7D-8AFA-E3CC97648B6B}" srcOrd="1" destOrd="0" parTransId="{CB0479FA-887E-4DC5-BDA4-F953ACF142E1}" sibTransId="{137E92FE-08EF-4A11-8CF2-21C4A6FFCD2F}"/>
    <dgm:cxn modelId="{4E215100-1500-4B81-B3A7-C853403C98B1}" type="presOf" srcId="{8B0DE357-6AFD-4F90-AD62-41ADA757ACA4}" destId="{E866C72F-A2F0-4C6B-A31F-0B1E40E114C7}" srcOrd="0" destOrd="0" presId="urn:microsoft.com/office/officeart/2005/8/layout/cycle6"/>
    <dgm:cxn modelId="{29207495-E719-447A-9F7D-3F4F82670B1A}" type="presOf" srcId="{79FB5D99-9E9D-4F53-B506-A540E6FC05D0}" destId="{ABE6B315-2DB5-499E-8CA3-02B1DAB96F58}" srcOrd="0" destOrd="0" presId="urn:microsoft.com/office/officeart/2005/8/layout/cycle6"/>
    <dgm:cxn modelId="{8875B834-7AD8-4308-AF3A-BD7E9F948F75}" type="presOf" srcId="{0346698A-F448-4F1B-871D-745377F87A35}" destId="{9743F667-0A8D-4513-9F24-E005F721F209}" srcOrd="0" destOrd="0" presId="urn:microsoft.com/office/officeart/2005/8/layout/cycle6"/>
    <dgm:cxn modelId="{32006325-18BF-4B85-8331-20CFEEED0C24}" srcId="{9EC90750-5841-440F-B514-96FC0F6666DB}" destId="{79FB5D99-9E9D-4F53-B506-A540E6FC05D0}" srcOrd="4" destOrd="0" parTransId="{7858FDEF-03F8-46B8-A2CF-22E9D92C63FC}" sibTransId="{2E4D6A87-0C2E-45CA-B98D-0F6434F92692}"/>
    <dgm:cxn modelId="{730A8521-059D-4024-9DB3-BE43C7ECB327}" type="presOf" srcId="{C4C7CFA8-11E8-4C26-A456-74CF64D04832}" destId="{EDF2ECA9-52FF-4186-A676-0DD9D07BD1DE}" srcOrd="0" destOrd="0" presId="urn:microsoft.com/office/officeart/2005/8/layout/cycle6"/>
    <dgm:cxn modelId="{050EB9C2-439A-4078-85C7-6A88D74DF245}" srcId="{9EC90750-5841-440F-B514-96FC0F6666DB}" destId="{0DC9F4D8-AF70-4480-B4DA-E14E95029DC0}" srcOrd="3" destOrd="0" parTransId="{E826084E-3456-4607-8D46-30186965EFD0}" sibTransId="{C7CB48DF-AAAB-413C-B675-4B324ABB469F}"/>
    <dgm:cxn modelId="{E8DB512F-E1CC-4AF6-9B18-31B96BDDFE07}" type="presOf" srcId="{5E155F0A-6940-4E9A-B811-D8C1881DADAB}" destId="{E3223BD6-D911-4685-B0BD-A6D957DA8D39}" srcOrd="0" destOrd="0" presId="urn:microsoft.com/office/officeart/2005/8/layout/cycle6"/>
    <dgm:cxn modelId="{432CE366-F3C8-4194-9AF8-D49AD1D5DF72}" type="presOf" srcId="{0DC9F4D8-AF70-4480-B4DA-E14E95029DC0}" destId="{D3A1AF5F-EFD1-42FB-95DE-24DF3FB83773}" srcOrd="0" destOrd="0" presId="urn:microsoft.com/office/officeart/2005/8/layout/cycle6"/>
    <dgm:cxn modelId="{6B8EEC0E-CEF8-467A-9203-E470C464A4B1}" type="presOf" srcId="{C7CB48DF-AAAB-413C-B675-4B324ABB469F}" destId="{A6A39596-3920-42A3-982B-C96FD90567F2}" srcOrd="0" destOrd="0" presId="urn:microsoft.com/office/officeart/2005/8/layout/cycle6"/>
    <dgm:cxn modelId="{722AEC32-7334-4B60-8E81-5276A75B2B9F}" type="presOf" srcId="{79E36FC9-1FCE-48DA-BFDD-F0C527A104C0}" destId="{95EB726D-3D03-408A-9FAF-F98CF49560B0}" srcOrd="0" destOrd="0" presId="urn:microsoft.com/office/officeart/2005/8/layout/cycle6"/>
    <dgm:cxn modelId="{639FBFAA-84EC-4C6D-A0BE-2A3C8E514086}" type="presOf" srcId="{B389F9C5-C0D7-45D5-8706-BB7F60FE9A8D}" destId="{E1E635B4-EB47-4F65-9B62-A02022D07F48}" srcOrd="0" destOrd="0" presId="urn:microsoft.com/office/officeart/2005/8/layout/cycle6"/>
    <dgm:cxn modelId="{7685DE0F-8052-4423-AFA5-8898CA2452FA}" type="presOf" srcId="{137E92FE-08EF-4A11-8CF2-21C4A6FFCD2F}" destId="{BB370AD0-80DC-45D5-BE05-7E9C22F24F06}" srcOrd="0" destOrd="0" presId="urn:microsoft.com/office/officeart/2005/8/layout/cycle6"/>
    <dgm:cxn modelId="{A3D9FDDF-3820-4324-8D8D-56508DD0597B}" srcId="{9EC90750-5841-440F-B514-96FC0F6666DB}" destId="{FC3D9ECC-C755-486C-A678-C3D631AC99B8}" srcOrd="5" destOrd="0" parTransId="{40136C63-63B3-40AB-9399-A6A72442D22B}" sibTransId="{C4C7CFA8-11E8-4C26-A456-74CF64D04832}"/>
    <dgm:cxn modelId="{AF684E50-B29D-4C8D-A367-5B4A51CF8144}" type="presOf" srcId="{9EC90750-5841-440F-B514-96FC0F6666DB}" destId="{1B6D1AF4-23C8-4CCE-A9E3-4F28082B454D}" srcOrd="0" destOrd="0" presId="urn:microsoft.com/office/officeart/2005/8/layout/cycle6"/>
    <dgm:cxn modelId="{20D7D56E-946E-4269-B338-569BEAC7C214}" type="presOf" srcId="{78062D5A-AA0B-44D6-878B-F03F9C6B9287}" destId="{8E458E0D-9798-4E19-84BC-179F725B081D}" srcOrd="0" destOrd="0" presId="urn:microsoft.com/office/officeart/2005/8/layout/cycle6"/>
    <dgm:cxn modelId="{3C59A6F9-2022-4EE5-BE30-DA17CA6B1423}" srcId="{9EC90750-5841-440F-B514-96FC0F6666DB}" destId="{0346698A-F448-4F1B-871D-745377F87A35}" srcOrd="6" destOrd="0" parTransId="{8FEF0C7D-D93F-4BCD-A8FA-828460A8C37E}" sibTransId="{79E36FC9-1FCE-48DA-BFDD-F0C527A104C0}"/>
    <dgm:cxn modelId="{79A3FCF7-3A0E-4CA2-A4D0-8949619274C2}" type="presOf" srcId="{A46F713B-07ED-4B7D-8AFA-E3CC97648B6B}" destId="{FED76B95-AF8F-45F5-8571-B3D429C6EB90}" srcOrd="0" destOrd="0" presId="urn:microsoft.com/office/officeart/2005/8/layout/cycle6"/>
    <dgm:cxn modelId="{803DD889-F6B9-4317-934F-FD9E466A36DD}" srcId="{9EC90750-5841-440F-B514-96FC0F6666DB}" destId="{5E155F0A-6940-4E9A-B811-D8C1881DADAB}" srcOrd="2" destOrd="0" parTransId="{3917454F-8324-4AE0-A9AD-4F4FE1DE6638}" sibTransId="{B389F9C5-C0D7-45D5-8706-BB7F60FE9A8D}"/>
    <dgm:cxn modelId="{28AAF1DC-8308-4A95-BF57-E0B7D619BABA}" srcId="{9EC90750-5841-440F-B514-96FC0F6666DB}" destId="{78062D5A-AA0B-44D6-878B-F03F9C6B9287}" srcOrd="0" destOrd="0" parTransId="{BA8EBB73-5C1D-4B86-87C4-59820ADBCD07}" sibTransId="{8B0DE357-6AFD-4F90-AD62-41ADA757ACA4}"/>
    <dgm:cxn modelId="{DC077B1F-902F-4575-ABC8-AE39B187259F}" type="presOf" srcId="{FC3D9ECC-C755-486C-A678-C3D631AC99B8}" destId="{11BA79C4-8256-4BFA-A2F3-02ABD698D195}" srcOrd="0" destOrd="0" presId="urn:microsoft.com/office/officeart/2005/8/layout/cycle6"/>
    <dgm:cxn modelId="{251EF622-A4BF-4DEA-B389-873F3B16D3DF}" type="presParOf" srcId="{1B6D1AF4-23C8-4CCE-A9E3-4F28082B454D}" destId="{8E458E0D-9798-4E19-84BC-179F725B081D}" srcOrd="0" destOrd="0" presId="urn:microsoft.com/office/officeart/2005/8/layout/cycle6"/>
    <dgm:cxn modelId="{97210BF8-D57F-4FD7-BB2D-66F96D4DCEBF}" type="presParOf" srcId="{1B6D1AF4-23C8-4CCE-A9E3-4F28082B454D}" destId="{B135234F-DBEB-4B14-95E6-92C8FCF906BA}" srcOrd="1" destOrd="0" presId="urn:microsoft.com/office/officeart/2005/8/layout/cycle6"/>
    <dgm:cxn modelId="{71D3A616-02CF-47D7-8307-72B2137535E4}" type="presParOf" srcId="{1B6D1AF4-23C8-4CCE-A9E3-4F28082B454D}" destId="{E866C72F-A2F0-4C6B-A31F-0B1E40E114C7}" srcOrd="2" destOrd="0" presId="urn:microsoft.com/office/officeart/2005/8/layout/cycle6"/>
    <dgm:cxn modelId="{271A96B3-9B16-4B56-94FB-C18E1D2CB2DD}" type="presParOf" srcId="{1B6D1AF4-23C8-4CCE-A9E3-4F28082B454D}" destId="{FED76B95-AF8F-45F5-8571-B3D429C6EB90}" srcOrd="3" destOrd="0" presId="urn:microsoft.com/office/officeart/2005/8/layout/cycle6"/>
    <dgm:cxn modelId="{EE63C205-F9A1-47FF-97DA-7E2D1D8AD3BB}" type="presParOf" srcId="{1B6D1AF4-23C8-4CCE-A9E3-4F28082B454D}" destId="{D6BBC2FF-2EB9-40B4-9EB5-5D6E65069DA0}" srcOrd="4" destOrd="0" presId="urn:microsoft.com/office/officeart/2005/8/layout/cycle6"/>
    <dgm:cxn modelId="{AB4C3828-4BCF-4333-A1FB-F0C865EDDD12}" type="presParOf" srcId="{1B6D1AF4-23C8-4CCE-A9E3-4F28082B454D}" destId="{BB370AD0-80DC-45D5-BE05-7E9C22F24F06}" srcOrd="5" destOrd="0" presId="urn:microsoft.com/office/officeart/2005/8/layout/cycle6"/>
    <dgm:cxn modelId="{0446CE21-2BB8-4FE8-84E4-BB7FE5216199}" type="presParOf" srcId="{1B6D1AF4-23C8-4CCE-A9E3-4F28082B454D}" destId="{E3223BD6-D911-4685-B0BD-A6D957DA8D39}" srcOrd="6" destOrd="0" presId="urn:microsoft.com/office/officeart/2005/8/layout/cycle6"/>
    <dgm:cxn modelId="{DB07467F-26AE-481C-871B-5DCA0A22DD63}" type="presParOf" srcId="{1B6D1AF4-23C8-4CCE-A9E3-4F28082B454D}" destId="{DEA7F2FE-1FB5-4281-B9F2-E33164FB9441}" srcOrd="7" destOrd="0" presId="urn:microsoft.com/office/officeart/2005/8/layout/cycle6"/>
    <dgm:cxn modelId="{B7E1C1B7-1C65-4DD5-BFE5-F66A399662EE}" type="presParOf" srcId="{1B6D1AF4-23C8-4CCE-A9E3-4F28082B454D}" destId="{E1E635B4-EB47-4F65-9B62-A02022D07F48}" srcOrd="8" destOrd="0" presId="urn:microsoft.com/office/officeart/2005/8/layout/cycle6"/>
    <dgm:cxn modelId="{9B1D05A7-97E5-400E-AC77-A261FEEA71E2}" type="presParOf" srcId="{1B6D1AF4-23C8-4CCE-A9E3-4F28082B454D}" destId="{D3A1AF5F-EFD1-42FB-95DE-24DF3FB83773}" srcOrd="9" destOrd="0" presId="urn:microsoft.com/office/officeart/2005/8/layout/cycle6"/>
    <dgm:cxn modelId="{36188349-83CF-408D-A429-2A4B13295DD1}" type="presParOf" srcId="{1B6D1AF4-23C8-4CCE-A9E3-4F28082B454D}" destId="{4813267B-67CE-4F16-A86A-444991F7E61F}" srcOrd="10" destOrd="0" presId="urn:microsoft.com/office/officeart/2005/8/layout/cycle6"/>
    <dgm:cxn modelId="{0F8861C9-7D74-46BE-BAFE-6379D9923EA1}" type="presParOf" srcId="{1B6D1AF4-23C8-4CCE-A9E3-4F28082B454D}" destId="{A6A39596-3920-42A3-982B-C96FD90567F2}" srcOrd="11" destOrd="0" presId="urn:microsoft.com/office/officeart/2005/8/layout/cycle6"/>
    <dgm:cxn modelId="{BB176E1E-A5EB-4780-B7BF-00EA8B6A1353}" type="presParOf" srcId="{1B6D1AF4-23C8-4CCE-A9E3-4F28082B454D}" destId="{ABE6B315-2DB5-499E-8CA3-02B1DAB96F58}" srcOrd="12" destOrd="0" presId="urn:microsoft.com/office/officeart/2005/8/layout/cycle6"/>
    <dgm:cxn modelId="{E06298BB-2142-4DC9-977A-98840BF7513D}" type="presParOf" srcId="{1B6D1AF4-23C8-4CCE-A9E3-4F28082B454D}" destId="{EBB16ABE-0AB4-4436-A6F9-7985E24C1B87}" srcOrd="13" destOrd="0" presId="urn:microsoft.com/office/officeart/2005/8/layout/cycle6"/>
    <dgm:cxn modelId="{61604D35-2D63-4152-8187-C273D515C087}" type="presParOf" srcId="{1B6D1AF4-23C8-4CCE-A9E3-4F28082B454D}" destId="{35B1CA8E-7F86-4F99-A62C-36E497D1F013}" srcOrd="14" destOrd="0" presId="urn:microsoft.com/office/officeart/2005/8/layout/cycle6"/>
    <dgm:cxn modelId="{D8938262-9B81-4057-8D38-2474A3E9DE5D}" type="presParOf" srcId="{1B6D1AF4-23C8-4CCE-A9E3-4F28082B454D}" destId="{11BA79C4-8256-4BFA-A2F3-02ABD698D195}" srcOrd="15" destOrd="0" presId="urn:microsoft.com/office/officeart/2005/8/layout/cycle6"/>
    <dgm:cxn modelId="{325A4849-ABE7-4302-ADB9-2C39B01AD936}" type="presParOf" srcId="{1B6D1AF4-23C8-4CCE-A9E3-4F28082B454D}" destId="{A2114B4C-40F6-4698-AB38-F889B2FD8440}" srcOrd="16" destOrd="0" presId="urn:microsoft.com/office/officeart/2005/8/layout/cycle6"/>
    <dgm:cxn modelId="{87BB822E-E776-4C83-8F79-3DB169E1C803}" type="presParOf" srcId="{1B6D1AF4-23C8-4CCE-A9E3-4F28082B454D}" destId="{EDF2ECA9-52FF-4186-A676-0DD9D07BD1DE}" srcOrd="17" destOrd="0" presId="urn:microsoft.com/office/officeart/2005/8/layout/cycle6"/>
    <dgm:cxn modelId="{099B7CED-B26A-4B98-8087-3DDE35E6147E}" type="presParOf" srcId="{1B6D1AF4-23C8-4CCE-A9E3-4F28082B454D}" destId="{9743F667-0A8D-4513-9F24-E005F721F209}" srcOrd="18" destOrd="0" presId="urn:microsoft.com/office/officeart/2005/8/layout/cycle6"/>
    <dgm:cxn modelId="{A3632211-FAE6-4A30-BB24-71B596D3C766}" type="presParOf" srcId="{1B6D1AF4-23C8-4CCE-A9E3-4F28082B454D}" destId="{35E67004-6009-4753-85E4-B75865F2DAAE}" srcOrd="19" destOrd="0" presId="urn:microsoft.com/office/officeart/2005/8/layout/cycle6"/>
    <dgm:cxn modelId="{078C5AF3-07DE-4C06-AF30-531C30572DFD}" type="presParOf" srcId="{1B6D1AF4-23C8-4CCE-A9E3-4F28082B454D}" destId="{95EB726D-3D03-408A-9FAF-F98CF49560B0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CACD3-D864-D740-B970-512B08B51605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30DEE-195E-064C-84B3-9A11FF6605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438" y="441522"/>
            <a:ext cx="57213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CITY OF SANTA BARBARA </a:t>
            </a:r>
            <a:r>
              <a:rPr lang="en-US" sz="900" b="1" dirty="0" smtClean="0"/>
              <a:t>PUBLIC WORKS DEPARTMENT</a:t>
            </a:r>
          </a:p>
          <a:p>
            <a:pPr algn="ctr"/>
            <a:r>
              <a:rPr lang="en-US" sz="1600" b="1" dirty="0" smtClean="0"/>
              <a:t>WATER RESOURCES DIVISION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09957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04313-8CEF-5048-BDCA-399B5F296495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BE2A1-A346-9049-8091-1DE4D45D9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915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“New” water – a play</a:t>
            </a:r>
            <a:r>
              <a:rPr lang="en-US" baseline="0" dirty="0" smtClean="0"/>
              <a:t> on words because there is no such thing as new water, only new potential supplies.  What I will be discussing today is the need to continue to diversify our water supply and with that will come the need for additional energy to power diversity.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E2A1-A346-9049-8091-1DE4D45D90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83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E2A1-A346-9049-8091-1DE4D45D90C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95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Pic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cogen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Be sure to mention that Water Resources has</a:t>
            </a:r>
            <a:r>
              <a:rPr lang="en-US" baseline="0" dirty="0" smtClean="0">
                <a:sym typeface="Wingdings" pitchFamily="2" charset="2"/>
              </a:rPr>
              <a:t> put $50k on behalf of the City towards the </a:t>
            </a:r>
            <a:r>
              <a:rPr lang="en-US" baseline="0" dirty="0" err="1" smtClean="0">
                <a:sym typeface="Wingdings" pitchFamily="2" charset="2"/>
              </a:rPr>
              <a:t>feasibilty</a:t>
            </a:r>
            <a:r>
              <a:rPr lang="en-US" baseline="0" dirty="0" smtClean="0">
                <a:sym typeface="Wingdings" pitchFamily="2" charset="2"/>
              </a:rPr>
              <a:t> study of central coast Community Choice </a:t>
            </a:r>
            <a:r>
              <a:rPr lang="en-US" baseline="0" smtClean="0">
                <a:sym typeface="Wingdings" pitchFamily="2" charset="2"/>
              </a:rPr>
              <a:t>Energy consortium</a:t>
            </a:r>
            <a:endParaRPr lang="en-US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E2A1-A346-9049-8091-1DE4D45D90C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78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4839F-08B1-4683-95B7-9F54CCCDB0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3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haven’t yet come to a consensus on</a:t>
            </a:r>
            <a:r>
              <a:rPr lang="en-US" baseline="0" dirty="0" smtClean="0"/>
              <a:t> the energy requirements associated with Ortega. The treatment energy noted in this slide is from the UCSB embedded energy report and reflects energy expenditures at Cater.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E2A1-A346-9049-8091-1DE4D45D90C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08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Kwhr</a:t>
            </a:r>
            <a:r>
              <a:rPr lang="en-US" dirty="0" smtClean="0"/>
              <a:t>/acre ft</a:t>
            </a:r>
            <a:r>
              <a:rPr lang="en-US" baseline="0" dirty="0" smtClean="0"/>
              <a:t> numbers are all taken from the UCSB study. They do NOT include treatment or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E2A1-A346-9049-8091-1DE4D45D90C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86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-the 991 number</a:t>
            </a:r>
            <a:r>
              <a:rPr lang="en-US" baseline="0" dirty="0" smtClean="0"/>
              <a:t> does not include treatment at Ortega or distribution. This number seems quite high especially compared to SD’s numbers. We are working updated numbers for groundwater pumping and treatment.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E2A1-A346-9049-8091-1DE4D45D90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61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2919kWh/AF</a:t>
            </a:r>
            <a:r>
              <a:rPr lang="en-US" baseline="0" dirty="0" smtClean="0"/>
              <a:t> for conveyance 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E2A1-A346-9049-8091-1DE4D45D90C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08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E2A1-A346-9049-8091-1DE4D45D90C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7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1066 number assumes RW treatment and pumping accounts for 15% of El Estero</a:t>
            </a:r>
            <a:r>
              <a:rPr lang="en-US" baseline="0" dirty="0" smtClean="0"/>
              <a:t> energy consumption. (It is total treatment energy, not just additional treatment energy expenditures above normal effluent.)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Subtract 566kWH from 1066kWh = 500 </a:t>
            </a:r>
            <a:r>
              <a:rPr lang="en-US" baseline="0" dirty="0" err="1" smtClean="0"/>
              <a:t>kWH</a:t>
            </a:r>
            <a:r>
              <a:rPr lang="en-US" baseline="0" dirty="0" smtClean="0"/>
              <a:t>/AF for Recycled Water – Seems low given the technology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E2A1-A346-9049-8091-1DE4D45D90C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92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-The</a:t>
            </a:r>
            <a:r>
              <a:rPr lang="en-US" baseline="0" dirty="0" smtClean="0"/>
              <a:t> range shown in the GW bar reflects different treatment needs –low end is no treatment high end is RO treatment. </a:t>
            </a:r>
          </a:p>
          <a:p>
            <a:r>
              <a:rPr lang="en-US" baseline="0" dirty="0" smtClean="0"/>
              <a:t>-Important to note that these numbers are tailored to San Diego’s system. They do provide a helpful frame of reference.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E2A1-A346-9049-8091-1DE4D45D90C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43" y="4337359"/>
            <a:ext cx="8083464" cy="1212921"/>
          </a:xfrm>
        </p:spPr>
        <p:txBody>
          <a:bodyPr anchor="b">
            <a:normAutofit/>
          </a:bodyPr>
          <a:lstStyle>
            <a:lvl1pPr>
              <a:defRPr sz="3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543" y="5756655"/>
            <a:ext cx="8083463" cy="59374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33864" y="5649975"/>
            <a:ext cx="7971143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82B5-10A1-4B86-B2BA-D64644CC9127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57320" y="3607264"/>
            <a:ext cx="6934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PUBLIC</a:t>
            </a:r>
            <a:r>
              <a:rPr lang="en-US" sz="1000" b="1" baseline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WORKS </a:t>
            </a: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DEPARTMENT</a:t>
            </a:r>
            <a:endParaRPr lang="en-US" sz="10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39432" y="3785780"/>
            <a:ext cx="8065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0" dirty="0" smtClean="0">
                <a:solidFill>
                  <a:srgbClr val="0F7DB1"/>
                </a:solidFill>
                <a:latin typeface="Calibri"/>
                <a:cs typeface="Calibri"/>
              </a:rPr>
              <a:t>WATER RESOURCES</a:t>
            </a:r>
            <a:r>
              <a:rPr lang="en-US" sz="1800" b="1" i="0" baseline="0" dirty="0" smtClean="0">
                <a:solidFill>
                  <a:srgbClr val="0F7DB1"/>
                </a:solidFill>
                <a:latin typeface="Calibri"/>
                <a:cs typeface="Calibri"/>
              </a:rPr>
              <a:t> </a:t>
            </a:r>
            <a:r>
              <a:rPr lang="en-US" sz="1800" b="0" i="0" baseline="0" dirty="0" smtClean="0">
                <a:solidFill>
                  <a:srgbClr val="0F7DB1"/>
                </a:solidFill>
                <a:latin typeface="Calibri"/>
                <a:cs typeface="Calibri"/>
              </a:rPr>
              <a:t>DIVISION</a:t>
            </a:r>
            <a:endParaRPr lang="en-US" sz="2000" b="1" i="0" dirty="0">
              <a:solidFill>
                <a:srgbClr val="0F7DB1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0" y="796106"/>
            <a:ext cx="9162288" cy="27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0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5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1" cap="all">
                <a:solidFill>
                  <a:srgbClr val="EAEAE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5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10000"/>
                    <a:lumOff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54272" y="4599432"/>
            <a:ext cx="7642233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4BAC-F6F8-4874-AB7F-CA2A4D058CF2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EFEA-FC52-426C-B0C9-171BEA2A6B36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86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5161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1" cap="all">
                <a:solidFill>
                  <a:srgbClr val="0082A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15161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8E7C7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45328" y="4599432"/>
            <a:ext cx="7642233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6560-D49B-4CCD-AC6C-4772E8ED4467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30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746" y="1820510"/>
            <a:ext cx="3746053" cy="45711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4480" y="1820510"/>
            <a:ext cx="3852319" cy="45711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CA37-DA61-409F-861D-552FE658B3A2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765210"/>
            <a:ext cx="3790508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Autofit/>
          </a:bodyPr>
          <a:lstStyle>
            <a:lvl1pPr marL="0" indent="0" algn="l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8" y="2438400"/>
            <a:ext cx="37905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7658" y="1765210"/>
            <a:ext cx="3791471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lang="en-US" sz="2400" b="0" kern="1200" dirty="0" smtClean="0">
                <a:solidFill>
                  <a:srgbClr val="8E7C73"/>
                </a:solidFill>
                <a:latin typeface="Calibri"/>
                <a:ea typeface="+mn-ea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7658" y="2438400"/>
            <a:ext cx="37914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85092" y="1812362"/>
            <a:ext cx="1" cy="4577326"/>
          </a:xfrm>
          <a:prstGeom prst="line">
            <a:avLst/>
          </a:prstGeom>
          <a:ln w="19050">
            <a:solidFill>
              <a:srgbClr val="318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3F4-C636-40B8-92D6-BCF4183E5CDC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E80F-FDBA-41D5-A4C9-3F610DC2288B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D262-20E5-408C-876A-275C953DB73B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45" y="961660"/>
            <a:ext cx="2286000" cy="1770386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0787" y="961660"/>
            <a:ext cx="5163682" cy="54082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46" y="2847996"/>
            <a:ext cx="2286000" cy="35261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E7C7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132771" y="961660"/>
            <a:ext cx="1589" cy="5408260"/>
          </a:xfrm>
          <a:prstGeom prst="line">
            <a:avLst/>
          </a:prstGeom>
          <a:ln w="19050">
            <a:solidFill>
              <a:srgbClr val="318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ECA9-8B82-4232-9C3D-ACA32C5E67BE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68690" y="961659"/>
            <a:ext cx="5288109" cy="5376997"/>
          </a:xfrm>
          <a:noFill/>
          <a:ln w="19050" cmpd="sng">
            <a:solidFill>
              <a:srgbClr val="666667"/>
            </a:solidFill>
            <a:miter lim="800000"/>
          </a:ln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0456" y="961660"/>
            <a:ext cx="2286630" cy="1770386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457" y="2847996"/>
            <a:ext cx="2286630" cy="35261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E7C7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32D-9298-4F06-8CA1-2E5401618F7E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746" y="1856903"/>
            <a:ext cx="7964255" cy="45675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7566-32A7-4F41-8B98-D8D5649188C7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43" y="4385286"/>
            <a:ext cx="8083464" cy="1164994"/>
          </a:xfrm>
        </p:spPr>
        <p:txBody>
          <a:bodyPr anchor="b">
            <a:normAutofit/>
          </a:bodyPr>
          <a:lstStyle>
            <a:lvl1pPr>
              <a:defRPr sz="3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543" y="5756655"/>
            <a:ext cx="8083463" cy="59374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33864" y="5649975"/>
            <a:ext cx="7971143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6F182-21D3-489B-858B-E93A9539249B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57320" y="3607264"/>
            <a:ext cx="6934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PUBLIC</a:t>
            </a:r>
            <a:r>
              <a:rPr lang="en-US" sz="1000" b="1" baseline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WORKS </a:t>
            </a: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DEPARTMENT</a:t>
            </a:r>
            <a:endParaRPr lang="en-US" sz="10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39432" y="3785780"/>
            <a:ext cx="8065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0" dirty="0" smtClean="0">
                <a:solidFill>
                  <a:srgbClr val="0F7DB1"/>
                </a:solidFill>
                <a:latin typeface="Calibri"/>
                <a:cs typeface="Calibri"/>
              </a:rPr>
              <a:t>WATER RESOURCES</a:t>
            </a:r>
            <a:r>
              <a:rPr lang="en-US" sz="1800" b="1" i="0" baseline="0" dirty="0" smtClean="0">
                <a:solidFill>
                  <a:srgbClr val="0F7DB1"/>
                </a:solidFill>
                <a:latin typeface="Calibri"/>
                <a:cs typeface="Calibri"/>
              </a:rPr>
              <a:t> </a:t>
            </a:r>
            <a:r>
              <a:rPr lang="en-US" sz="1800" b="0" i="0" baseline="0" dirty="0" smtClean="0">
                <a:solidFill>
                  <a:srgbClr val="0F7DB1"/>
                </a:solidFill>
                <a:latin typeface="Calibri"/>
                <a:cs typeface="Calibri"/>
              </a:rPr>
              <a:t>DIVISION</a:t>
            </a:r>
            <a:endParaRPr lang="en-US" sz="2000" b="1" i="0" dirty="0">
              <a:solidFill>
                <a:srgbClr val="0F7DB1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" y="795012"/>
            <a:ext cx="9151233" cy="27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3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43" y="4361323"/>
            <a:ext cx="8083464" cy="1188957"/>
          </a:xfrm>
        </p:spPr>
        <p:txBody>
          <a:bodyPr anchor="b">
            <a:normAutofit/>
          </a:bodyPr>
          <a:lstStyle>
            <a:lvl1pPr>
              <a:defRPr sz="3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543" y="5756655"/>
            <a:ext cx="8083463" cy="59374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33864" y="5649975"/>
            <a:ext cx="7971143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9DF8-90FD-41B0-A706-831FA98FD631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57320" y="3607264"/>
            <a:ext cx="6934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PUBLIC</a:t>
            </a:r>
            <a:r>
              <a:rPr lang="en-US" sz="1000" b="1" baseline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WORKS </a:t>
            </a: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DEPARTMENT</a:t>
            </a:r>
            <a:endParaRPr lang="en-US" sz="10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39432" y="3785780"/>
            <a:ext cx="8065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0" dirty="0" smtClean="0">
                <a:solidFill>
                  <a:srgbClr val="0F7DB1"/>
                </a:solidFill>
                <a:latin typeface="Calibri"/>
                <a:cs typeface="Calibri"/>
              </a:rPr>
              <a:t>WATER RESOURCES</a:t>
            </a:r>
            <a:r>
              <a:rPr lang="en-US" sz="1800" b="1" i="0" baseline="0" dirty="0" smtClean="0">
                <a:solidFill>
                  <a:srgbClr val="0F7DB1"/>
                </a:solidFill>
                <a:latin typeface="Calibri"/>
                <a:cs typeface="Calibri"/>
              </a:rPr>
              <a:t> </a:t>
            </a:r>
            <a:r>
              <a:rPr lang="en-US" sz="1800" b="0" i="0" baseline="0" dirty="0" smtClean="0">
                <a:solidFill>
                  <a:srgbClr val="0F7DB1"/>
                </a:solidFill>
                <a:latin typeface="Calibri"/>
                <a:cs typeface="Calibri"/>
              </a:rPr>
              <a:t>DIVISION</a:t>
            </a:r>
            <a:endParaRPr lang="en-US" sz="2000" b="1" i="0" dirty="0">
              <a:solidFill>
                <a:srgbClr val="0F7DB1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8" y="785943"/>
            <a:ext cx="9162288" cy="273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43" y="4361323"/>
            <a:ext cx="8083464" cy="1188957"/>
          </a:xfrm>
        </p:spPr>
        <p:txBody>
          <a:bodyPr anchor="b">
            <a:normAutofit/>
          </a:bodyPr>
          <a:lstStyle>
            <a:lvl1pPr>
              <a:defRPr sz="3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543" y="5756655"/>
            <a:ext cx="8083463" cy="59374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33864" y="5649975"/>
            <a:ext cx="7971143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3E8A-DE2C-4AD1-8EB1-87C7BB5E0408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57320" y="3607264"/>
            <a:ext cx="6934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PUBLIC</a:t>
            </a:r>
            <a:r>
              <a:rPr lang="en-US" sz="1000" b="1" baseline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WORKS </a:t>
            </a: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DEPARTMENT</a:t>
            </a:r>
            <a:endParaRPr lang="en-US" sz="10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39432" y="3785780"/>
            <a:ext cx="8065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0" dirty="0" smtClean="0">
                <a:solidFill>
                  <a:srgbClr val="0F7DB1"/>
                </a:solidFill>
                <a:latin typeface="Calibri"/>
                <a:cs typeface="Calibri"/>
              </a:rPr>
              <a:t>WATER RESOURCES</a:t>
            </a:r>
            <a:r>
              <a:rPr lang="en-US" sz="1800" b="1" i="0" baseline="0" dirty="0" smtClean="0">
                <a:solidFill>
                  <a:srgbClr val="0F7DB1"/>
                </a:solidFill>
                <a:latin typeface="Calibri"/>
                <a:cs typeface="Calibri"/>
              </a:rPr>
              <a:t> </a:t>
            </a:r>
            <a:r>
              <a:rPr lang="en-US" sz="1800" b="0" i="0" baseline="0" dirty="0" smtClean="0">
                <a:solidFill>
                  <a:srgbClr val="0F7DB1"/>
                </a:solidFill>
                <a:latin typeface="Calibri"/>
                <a:cs typeface="Calibri"/>
              </a:rPr>
              <a:t>DIVISION</a:t>
            </a:r>
            <a:endParaRPr lang="en-US" sz="2000" b="1" i="0" dirty="0">
              <a:solidFill>
                <a:srgbClr val="0F7DB1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8" y="785306"/>
            <a:ext cx="9162288" cy="273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0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43" y="4361323"/>
            <a:ext cx="8083464" cy="1188957"/>
          </a:xfrm>
        </p:spPr>
        <p:txBody>
          <a:bodyPr anchor="b">
            <a:normAutofit/>
          </a:bodyPr>
          <a:lstStyle>
            <a:lvl1pPr>
              <a:defRPr sz="3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543" y="5756655"/>
            <a:ext cx="8083463" cy="59374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33864" y="5649975"/>
            <a:ext cx="7971143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9F3-F7C6-4066-A685-755021655FA4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57320" y="3607264"/>
            <a:ext cx="6934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PUBLIC</a:t>
            </a:r>
            <a:r>
              <a:rPr lang="en-US" sz="1000" b="1" baseline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WORKS </a:t>
            </a: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DEPARTMENT</a:t>
            </a:r>
            <a:endParaRPr lang="en-US" sz="10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39432" y="3785780"/>
            <a:ext cx="8065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0" dirty="0" smtClean="0">
                <a:solidFill>
                  <a:srgbClr val="0F7DB1"/>
                </a:solidFill>
                <a:latin typeface="Calibri"/>
                <a:cs typeface="Calibri"/>
              </a:rPr>
              <a:t>WATER RESOURCES</a:t>
            </a:r>
            <a:r>
              <a:rPr lang="en-US" sz="1800" b="1" i="0" baseline="0" dirty="0" smtClean="0">
                <a:solidFill>
                  <a:srgbClr val="0F7DB1"/>
                </a:solidFill>
                <a:latin typeface="Calibri"/>
                <a:cs typeface="Calibri"/>
              </a:rPr>
              <a:t> </a:t>
            </a:r>
            <a:r>
              <a:rPr lang="en-US" sz="1800" b="0" i="0" baseline="0" dirty="0" smtClean="0">
                <a:solidFill>
                  <a:srgbClr val="0F7DB1"/>
                </a:solidFill>
                <a:latin typeface="Calibri"/>
                <a:cs typeface="Calibri"/>
              </a:rPr>
              <a:t>DIVISION</a:t>
            </a:r>
            <a:endParaRPr lang="en-US" sz="2000" b="1" i="0" dirty="0">
              <a:solidFill>
                <a:srgbClr val="0F7DB1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8" y="787010"/>
            <a:ext cx="9162288" cy="27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1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43" y="4361323"/>
            <a:ext cx="8083464" cy="1188957"/>
          </a:xfrm>
        </p:spPr>
        <p:txBody>
          <a:bodyPr anchor="b">
            <a:normAutofit/>
          </a:bodyPr>
          <a:lstStyle>
            <a:lvl1pPr>
              <a:defRPr sz="3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543" y="5756655"/>
            <a:ext cx="8083463" cy="59374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33864" y="5649975"/>
            <a:ext cx="7971143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F542-27F1-4A52-A4D4-944AD8F9B6F5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57320" y="3607264"/>
            <a:ext cx="6934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PUBLIC</a:t>
            </a:r>
            <a:r>
              <a:rPr lang="en-US" sz="1000" b="1" baseline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WORKS </a:t>
            </a: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DEPARTMENT</a:t>
            </a:r>
            <a:endParaRPr lang="en-US" sz="10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39432" y="3785780"/>
            <a:ext cx="8065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0" dirty="0" smtClean="0">
                <a:solidFill>
                  <a:srgbClr val="0F7DB1"/>
                </a:solidFill>
                <a:latin typeface="Calibri"/>
                <a:cs typeface="Calibri"/>
              </a:rPr>
              <a:t>WATER RESOURCES</a:t>
            </a:r>
            <a:r>
              <a:rPr lang="en-US" sz="1800" b="1" i="0" baseline="0" dirty="0" smtClean="0">
                <a:solidFill>
                  <a:srgbClr val="0F7DB1"/>
                </a:solidFill>
                <a:latin typeface="Calibri"/>
                <a:cs typeface="Calibri"/>
              </a:rPr>
              <a:t> </a:t>
            </a:r>
            <a:r>
              <a:rPr lang="en-US" sz="1800" b="0" i="0" baseline="0" dirty="0" smtClean="0">
                <a:solidFill>
                  <a:srgbClr val="0F7DB1"/>
                </a:solidFill>
                <a:latin typeface="Calibri"/>
                <a:cs typeface="Calibri"/>
              </a:rPr>
              <a:t>DIVISION</a:t>
            </a:r>
            <a:endParaRPr lang="en-US" sz="2000" b="1" i="0" dirty="0">
              <a:solidFill>
                <a:srgbClr val="0F7DB1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" y="785864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9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904" y="1371600"/>
            <a:ext cx="796956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960" y="3505200"/>
            <a:ext cx="7245416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8E7C7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42808" y="3398520"/>
            <a:ext cx="7637608" cy="1588"/>
          </a:xfrm>
          <a:prstGeom prst="line">
            <a:avLst/>
          </a:prstGeom>
          <a:ln w="19050">
            <a:solidFill>
              <a:srgbClr val="318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CC1-C1A1-4EB0-AC40-594B17BB75C1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92" y="2401167"/>
            <a:ext cx="7961279" cy="40232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18192" y="1556096"/>
            <a:ext cx="7961279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sz="2400" b="0">
                <a:solidFill>
                  <a:srgbClr val="8E7C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25B72F-91EA-42A5-A628-358E62FA4098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5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573916"/>
            <a:ext cx="9154672" cy="228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2974"/>
            <a:ext cx="9166993" cy="7339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746" y="805848"/>
            <a:ext cx="7959725" cy="9306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90" y="1856903"/>
            <a:ext cx="7950781" cy="4567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19088"/>
            <a:ext cx="9144000" cy="457200"/>
          </a:xfrm>
          <a:prstGeom prst="rect">
            <a:avLst/>
          </a:prstGeom>
          <a:solidFill>
            <a:srgbClr val="0F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8730" y="6434441"/>
            <a:ext cx="37526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800" b="0" dirty="0" err="1" smtClean="0">
                <a:solidFill>
                  <a:srgbClr val="EAEAEB"/>
                </a:solidFill>
                <a:latin typeface="Arial"/>
                <a:cs typeface="Arial"/>
              </a:rPr>
              <a:t>SantaBarbaraCA.gov</a:t>
            </a:r>
            <a:r>
              <a:rPr lang="en-US" sz="1800" b="0" dirty="0" smtClean="0">
                <a:solidFill>
                  <a:srgbClr val="EAEAEB"/>
                </a:solidFill>
                <a:latin typeface="Arial"/>
                <a:cs typeface="Arial"/>
              </a:rPr>
              <a:t>/Water</a:t>
            </a:r>
            <a:endParaRPr lang="en-US" sz="1800" b="0" dirty="0">
              <a:solidFill>
                <a:srgbClr val="EAEAEB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22" y="104934"/>
            <a:ext cx="575508" cy="5793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19746" y="6445208"/>
            <a:ext cx="804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8E8E8"/>
                </a:solidFill>
              </a:defRPr>
            </a:lvl1pPr>
          </a:lstStyle>
          <a:p>
            <a:fld id="{321C907C-1968-6B4F-B960-8DCB823B0D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433362" y="6445208"/>
            <a:ext cx="1616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8E8E8"/>
                </a:solidFill>
              </a:defRPr>
            </a:lvl1pPr>
          </a:lstStyle>
          <a:p>
            <a:fld id="{46849202-F0DA-4D9E-AB3B-AD082AD90100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55840" y="6445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8E8E8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62" r:id="rId2"/>
    <p:sldLayoutId id="2147483976" r:id="rId3"/>
    <p:sldLayoutId id="2147483977" r:id="rId4"/>
    <p:sldLayoutId id="2147483979" r:id="rId5"/>
    <p:sldLayoutId id="2147483980" r:id="rId6"/>
    <p:sldLayoutId id="2147483981" r:id="rId7"/>
    <p:sldLayoutId id="2147483961" r:id="rId8"/>
    <p:sldLayoutId id="2147483972" r:id="rId9"/>
    <p:sldLayoutId id="2147483963" r:id="rId10"/>
    <p:sldLayoutId id="2147483978" r:id="rId11"/>
    <p:sldLayoutId id="2147483973" r:id="rId12"/>
    <p:sldLayoutId id="2147483964" r:id="rId13"/>
    <p:sldLayoutId id="2147483965" r:id="rId14"/>
    <p:sldLayoutId id="2147483966" r:id="rId15"/>
    <p:sldLayoutId id="2147483967" r:id="rId16"/>
    <p:sldLayoutId id="2147483968" r:id="rId17"/>
    <p:sldLayoutId id="214748396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3800" b="1" kern="1200" spc="-100" baseline="0">
          <a:solidFill>
            <a:schemeClr val="accent1"/>
          </a:solidFill>
          <a:latin typeface="Calibri"/>
          <a:ea typeface="+mj-ea"/>
          <a:cs typeface="Calibri"/>
        </a:defRPr>
      </a:lvl1pPr>
    </p:titleStyle>
    <p:bodyStyle>
      <a:lvl1pPr marL="288925" indent="-288925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b="0" kern="1200">
          <a:solidFill>
            <a:schemeClr val="accent4">
              <a:lumMod val="50000"/>
            </a:schemeClr>
          </a:solidFill>
          <a:latin typeface="Calibri"/>
          <a:ea typeface="+mn-ea"/>
          <a:cs typeface="Calibri"/>
        </a:defRPr>
      </a:lvl1pPr>
      <a:lvl2pPr marL="512763" indent="-238125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Lucida Grande"/>
        <a:buChar char="-"/>
        <a:defRPr sz="3000" b="0" kern="1200">
          <a:solidFill>
            <a:schemeClr val="accent4">
              <a:lumMod val="50000"/>
            </a:schemeClr>
          </a:solidFill>
          <a:latin typeface="Calibri"/>
          <a:ea typeface="+mn-ea"/>
          <a:cs typeface="Calibri"/>
        </a:defRPr>
      </a:lvl2pPr>
      <a:lvl3pPr marL="800100" indent="-252413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Lucida Grande"/>
        <a:buChar char="-"/>
        <a:defRPr sz="2800" b="0" i="1" kern="1200">
          <a:solidFill>
            <a:schemeClr val="accent4">
              <a:lumMod val="50000"/>
            </a:schemeClr>
          </a:solidFill>
          <a:latin typeface="Calibri"/>
          <a:ea typeface="+mn-ea"/>
          <a:cs typeface="Calibri"/>
        </a:defRPr>
      </a:lvl3pPr>
      <a:lvl4pPr marL="1141413" indent="-3190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600" b="0" kern="1200">
          <a:solidFill>
            <a:schemeClr val="accent4">
              <a:lumMod val="50000"/>
            </a:schemeClr>
          </a:solidFill>
          <a:latin typeface="Calibri"/>
          <a:ea typeface="+mn-ea"/>
          <a:cs typeface="Calibri"/>
        </a:defRPr>
      </a:lvl4pPr>
      <a:lvl5pPr marL="1312863" indent="-261938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400" b="0" i="1" kern="1200" baseline="0">
          <a:solidFill>
            <a:schemeClr val="accent4">
              <a:lumMod val="50000"/>
            </a:schemeClr>
          </a:solidFill>
          <a:latin typeface="Calibri"/>
          <a:ea typeface="+mn-ea"/>
          <a:cs typeface="Calibri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19746" y="4237463"/>
            <a:ext cx="8083464" cy="1212921"/>
          </a:xfrm>
        </p:spPr>
        <p:txBody>
          <a:bodyPr/>
          <a:lstStyle/>
          <a:p>
            <a:r>
              <a:rPr lang="en-US" dirty="0" smtClean="0"/>
              <a:t>Embedded energy of “new” water</a:t>
            </a:r>
            <a:endParaRPr lang="en-US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Joshua Haggmark, Water Resources Manager</a:t>
            </a:r>
          </a:p>
          <a:p>
            <a:r>
              <a:rPr lang="en-US" dirty="0" smtClean="0"/>
              <a:t>UCSB Sustainability Summit</a:t>
            </a:r>
          </a:p>
          <a:p>
            <a:r>
              <a:rPr lang="en-US" dirty="0" smtClean="0"/>
              <a:t>October 14,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5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077" y="1820510"/>
            <a:ext cx="3936553" cy="457114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Basins</a:t>
            </a:r>
          </a:p>
          <a:p>
            <a:pPr lvl="1"/>
            <a:r>
              <a:rPr lang="en-US" dirty="0" smtClean="0"/>
              <a:t>Storage Unit 1</a:t>
            </a:r>
          </a:p>
          <a:p>
            <a:pPr lvl="1"/>
            <a:r>
              <a:rPr lang="en-US" dirty="0" smtClean="0"/>
              <a:t>Storage Unit 3 – Non Potable</a:t>
            </a:r>
          </a:p>
          <a:p>
            <a:pPr lvl="1"/>
            <a:r>
              <a:rPr lang="en-US" dirty="0" smtClean="0"/>
              <a:t>Foothill Basin</a:t>
            </a:r>
          </a:p>
          <a:p>
            <a:r>
              <a:rPr lang="en-US" dirty="0" smtClean="0"/>
              <a:t>Local Supply</a:t>
            </a:r>
          </a:p>
          <a:p>
            <a:r>
              <a:rPr lang="en-US" dirty="0" smtClean="0"/>
              <a:t>Vulnerabilities:</a:t>
            </a:r>
          </a:p>
          <a:p>
            <a:pPr lvl="1"/>
            <a:r>
              <a:rPr lang="en-US" dirty="0" smtClean="0"/>
              <a:t>Limited Supply</a:t>
            </a:r>
          </a:p>
          <a:p>
            <a:pPr lvl="1"/>
            <a:r>
              <a:rPr lang="en-US" dirty="0" smtClean="0"/>
              <a:t>Contamination</a:t>
            </a:r>
          </a:p>
          <a:p>
            <a:pPr lvl="1"/>
            <a:r>
              <a:rPr lang="en-US" dirty="0" smtClean="0"/>
              <a:t>Seawater Intrusion</a:t>
            </a:r>
          </a:p>
          <a:p>
            <a:pPr lvl="1"/>
            <a:r>
              <a:rPr lang="en-US" dirty="0" smtClean="0"/>
              <a:t>Infrastructure Maintenance</a:t>
            </a:r>
          </a:p>
          <a:p>
            <a:r>
              <a:rPr lang="en-US" dirty="0" smtClean="0"/>
              <a:t>400-1,200 kWh/acre-ft</a:t>
            </a:r>
            <a:r>
              <a:rPr lang="en-US" baseline="30000" dirty="0" smtClean="0"/>
              <a:t>1</a:t>
            </a:r>
          </a:p>
          <a:p>
            <a:pPr lvl="1"/>
            <a:r>
              <a:rPr lang="en-US" dirty="0" smtClean="0"/>
              <a:t>Includes energy requirements for pumping and possible treatment. Higher end of range represents significant treatment.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141630" y="2224459"/>
          <a:ext cx="4888755" cy="2965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Acrobat Document" r:id="rId4" imgW="11016000" imgH="6682320" progId="AcroExch.Document.11">
                  <p:embed/>
                </p:oleObj>
              </mc:Choice>
              <mc:Fallback>
                <p:oleObj name="Acrobat Document" r:id="rId4" imgW="11016000" imgH="6682320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75" t="6429" r="9375" b="5518"/>
                      <a:stretch>
                        <a:fillRect/>
                      </a:stretch>
                    </p:blipFill>
                    <p:spPr bwMode="auto">
                      <a:xfrm>
                        <a:off x="4141630" y="2224459"/>
                        <a:ext cx="4888755" cy="2965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55913" y="6410223"/>
            <a:ext cx="3252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1. Equinox Center (2010). San Diego’s Water Source: Assessing the Options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546" y="1820511"/>
            <a:ext cx="4632477" cy="25953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Water is pumped from the Sacramento Delta down to Santa Barbara</a:t>
            </a:r>
          </a:p>
          <a:p>
            <a:r>
              <a:rPr lang="en-US" dirty="0" smtClean="0"/>
              <a:t>Vulnerabilities:</a:t>
            </a:r>
          </a:p>
          <a:p>
            <a:pPr lvl="1"/>
            <a:r>
              <a:rPr lang="en-US" dirty="0" smtClean="0"/>
              <a:t>Natural Disasters</a:t>
            </a:r>
          </a:p>
          <a:p>
            <a:pPr lvl="1"/>
            <a:r>
              <a:rPr lang="en-US" dirty="0" smtClean="0"/>
              <a:t>Rainfall Dependent</a:t>
            </a:r>
          </a:p>
          <a:p>
            <a:pPr lvl="1"/>
            <a:r>
              <a:rPr lang="en-US" dirty="0" smtClean="0"/>
              <a:t>Environmental Concerns</a:t>
            </a:r>
          </a:p>
          <a:p>
            <a:r>
              <a:rPr lang="en-US" dirty="0" smtClean="0"/>
              <a:t>3,139kWh/acre-ft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pic>
        <p:nvPicPr>
          <p:cNvPr id="7" name="Content Placeholder 6" descr="State_Water_Project__MG_00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48216" y="4415882"/>
            <a:ext cx="2899462" cy="193297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4391" y="6540542"/>
            <a:ext cx="4903224" cy="317458"/>
          </a:xfrm>
        </p:spPr>
        <p:txBody>
          <a:bodyPr/>
          <a:lstStyle/>
          <a:p>
            <a:pPr algn="l"/>
            <a:r>
              <a:rPr lang="en-US" sz="1000" dirty="0" smtClean="0"/>
              <a:t>1. Includes treatment energy expenditures. Moffitt, L and Mosley, M. (2008). Energy Intensity of Santa Barbara, CA Water System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746" y="6445208"/>
            <a:ext cx="428470" cy="365125"/>
          </a:xfrm>
        </p:spPr>
        <p:txBody>
          <a:bodyPr/>
          <a:lstStyle/>
          <a:p>
            <a:fld id="{321C907C-1968-6B4F-B960-8DCB823B0D3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6385" name="Picture 1" descr="H:\Group Folders\WATER\Water Resources Photos &amp; Images\Water Conservation\CA Maps\SW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5023" y="1207293"/>
            <a:ext cx="4145202" cy="45578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Desalination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in fall 2016</a:t>
            </a:r>
          </a:p>
          <a:p>
            <a:pPr marL="288925" lvl="1" indent="-288925">
              <a:buFont typeface="Arial" pitchFamily="34" charset="0"/>
              <a:buChar char="•"/>
            </a:pPr>
            <a:r>
              <a:rPr lang="en-US" sz="2800" dirty="0" smtClean="0"/>
              <a:t>Initial Start-up Capacity 3,125 AF/yr</a:t>
            </a:r>
          </a:p>
          <a:p>
            <a:r>
              <a:rPr lang="en-US" dirty="0" smtClean="0"/>
              <a:t>Local Supply</a:t>
            </a:r>
          </a:p>
          <a:p>
            <a:r>
              <a:rPr lang="en-US" dirty="0" smtClean="0"/>
              <a:t>High Quality Water</a:t>
            </a:r>
          </a:p>
          <a:p>
            <a:r>
              <a:rPr lang="en-US" dirty="0" smtClean="0"/>
              <a:t>Vulnerabilities:</a:t>
            </a:r>
          </a:p>
          <a:p>
            <a:pPr lvl="1"/>
            <a:r>
              <a:rPr lang="en-US" dirty="0" smtClean="0"/>
              <a:t>Energy Usage</a:t>
            </a:r>
          </a:p>
          <a:p>
            <a:pPr lvl="1"/>
            <a:r>
              <a:rPr lang="en-US" dirty="0" smtClean="0"/>
              <a:t>Environmental Concerns</a:t>
            </a:r>
          </a:p>
          <a:p>
            <a:r>
              <a:rPr lang="en-US" dirty="0" smtClean="0"/>
              <a:t>4,414 kWh/acre-ft</a:t>
            </a:r>
            <a:r>
              <a:rPr lang="en-US" baseline="30000" dirty="0" smtClean="0"/>
              <a:t>1</a:t>
            </a:r>
          </a:p>
          <a:p>
            <a:endParaRPr lang="en-US" dirty="0"/>
          </a:p>
        </p:txBody>
      </p:sp>
      <p:pic>
        <p:nvPicPr>
          <p:cNvPr id="7" name="Content Placeholder 6" descr="Desal%20Plant%20far%20out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7222" y="1062681"/>
            <a:ext cx="4107936" cy="231071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98" name="Picture 2" descr="H:\Group Folders\WATER\Water Resources Photos &amp; Images\Desal Facility\Original Construction 90s\Desal__MG_003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7222" y="3653031"/>
            <a:ext cx="4107936" cy="27386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140686" y="6445208"/>
            <a:ext cx="3225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1. IDE’s maximum guaranteed electrical usage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Desal</a:t>
            </a:r>
            <a:r>
              <a:rPr lang="en-US" dirty="0" smtClean="0"/>
              <a:t> Electrical Usage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0" name="Content Placeholder 5"/>
          <p:cNvGraphicFramePr>
            <a:graphicFrameLocks noGrp="1"/>
          </p:cNvGraphicFramePr>
          <p:nvPr>
            <p:ph idx="1"/>
          </p:nvPr>
        </p:nvGraphicFramePr>
        <p:xfrm>
          <a:off x="617538" y="2195858"/>
          <a:ext cx="796131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Non-Potable Recycled Water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47" y="1736463"/>
            <a:ext cx="4358653" cy="451193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Built in 1988 and one of the first in the State</a:t>
            </a:r>
          </a:p>
          <a:p>
            <a:r>
              <a:rPr lang="en-US" dirty="0" smtClean="0"/>
              <a:t>New Recycled Water Plant coming online</a:t>
            </a:r>
          </a:p>
          <a:p>
            <a:pPr lvl="1"/>
            <a:r>
              <a:rPr lang="en-US" dirty="0" smtClean="0"/>
              <a:t>Improved water quality to meet current and future regulations</a:t>
            </a:r>
          </a:p>
          <a:p>
            <a:pPr lvl="1"/>
            <a:r>
              <a:rPr lang="en-US" dirty="0" smtClean="0"/>
              <a:t>Increased electrical demand</a:t>
            </a:r>
          </a:p>
          <a:p>
            <a:r>
              <a:rPr lang="en-US" dirty="0" smtClean="0"/>
              <a:t>Vulnerabilities:</a:t>
            </a:r>
          </a:p>
          <a:p>
            <a:pPr lvl="1"/>
            <a:r>
              <a:rPr lang="en-US" dirty="0" smtClean="0"/>
              <a:t>Limited Uses</a:t>
            </a:r>
          </a:p>
          <a:p>
            <a:pPr lvl="1"/>
            <a:r>
              <a:rPr lang="en-US" dirty="0" smtClean="0"/>
              <a:t>Parallel Infrastructure</a:t>
            </a:r>
          </a:p>
          <a:p>
            <a:pPr lvl="1"/>
            <a:r>
              <a:rPr lang="en-US" dirty="0" smtClean="0"/>
              <a:t>Subsidized </a:t>
            </a:r>
          </a:p>
          <a:p>
            <a:r>
              <a:rPr lang="en-US" dirty="0" smtClean="0"/>
              <a:t>~1000 kWh/acre-ft (estimate for new plant)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Content Placeholder 9" descr="Elings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19690" y="1736463"/>
            <a:ext cx="4050261" cy="4408578"/>
          </a:xfrm>
        </p:spPr>
      </p:pic>
      <p:sp>
        <p:nvSpPr>
          <p:cNvPr id="11" name="TextBox 10"/>
          <p:cNvSpPr txBox="1"/>
          <p:nvPr/>
        </p:nvSpPr>
        <p:spPr>
          <a:xfrm>
            <a:off x="5029200" y="6145041"/>
            <a:ext cx="2754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Elings</a:t>
            </a:r>
            <a:r>
              <a:rPr lang="en-US" sz="1100" dirty="0" smtClean="0"/>
              <a:t> Park</a:t>
            </a:r>
            <a:endParaRPr lang="en-US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" y="1736463"/>
            <a:ext cx="3252158" cy="4565068"/>
          </a:xfrm>
        </p:spPr>
        <p:txBody>
          <a:bodyPr>
            <a:normAutofit fontScale="40000" lnSpcReduction="20000"/>
          </a:bodyPr>
          <a:lstStyle/>
          <a:p>
            <a:r>
              <a:rPr lang="en-US" sz="4900" dirty="0" smtClean="0"/>
              <a:t>Water Usage going into the drought - 20% below usage in the mid-80’s.</a:t>
            </a:r>
          </a:p>
          <a:p>
            <a:r>
              <a:rPr lang="en-US" sz="4900" dirty="0" smtClean="0"/>
              <a:t>State Mandated Drought Goal – 12% </a:t>
            </a:r>
          </a:p>
          <a:p>
            <a:r>
              <a:rPr lang="en-US" sz="4900" dirty="0" smtClean="0"/>
              <a:t>Since declaring a Stage 2 – Averaging greater than 25% reduction</a:t>
            </a:r>
          </a:p>
          <a:p>
            <a:r>
              <a:rPr lang="en-US" sz="4900" dirty="0" smtClean="0"/>
              <a:t>Leader in Conservation</a:t>
            </a:r>
          </a:p>
          <a:p>
            <a:pPr lvl="1"/>
            <a:r>
              <a:rPr lang="en-US" sz="4500" dirty="0" smtClean="0"/>
              <a:t>Water Budgets for Irrigation Customers</a:t>
            </a:r>
          </a:p>
          <a:p>
            <a:pPr lvl="1"/>
            <a:r>
              <a:rPr lang="en-US" sz="4500" dirty="0" smtClean="0"/>
              <a:t>Free Water Check-ups</a:t>
            </a:r>
          </a:p>
          <a:p>
            <a:pPr lvl="1"/>
            <a:r>
              <a:rPr lang="en-US" sz="4500" dirty="0" smtClean="0"/>
              <a:t>Tools and Rebates</a:t>
            </a:r>
          </a:p>
          <a:p>
            <a:r>
              <a:rPr lang="en-US" sz="4900" dirty="0" smtClean="0"/>
              <a:t>~0 kWh/acre-ft</a:t>
            </a:r>
            <a:r>
              <a:rPr lang="en-US" sz="4900" baseline="30000" dirty="0" smtClean="0"/>
              <a:t>1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868" y="1736463"/>
            <a:ext cx="5382822" cy="363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55913" y="6410223"/>
            <a:ext cx="3252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1. Equinox Center (2010). San Diego’s Water Source: Assessing the Options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2158" y="5624423"/>
            <a:ext cx="56585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pc="-100" dirty="0" smtClean="0">
                <a:solidFill>
                  <a:schemeClr val="accent1"/>
                </a:solidFill>
                <a:latin typeface="Calibri"/>
                <a:ea typeface="+mj-ea"/>
                <a:cs typeface="Calibri"/>
              </a:rPr>
              <a:t>www.WaterWiseSB.org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Potable Reuse</a:t>
            </a:r>
            <a:br>
              <a:rPr lang="en-US" dirty="0" smtClean="0"/>
            </a:br>
            <a:r>
              <a:rPr lang="en-US" sz="2200" dirty="0" smtClean="0"/>
              <a:t>Potential “new” water for Santa Barbara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746" y="1820510"/>
            <a:ext cx="8524254" cy="4571145"/>
          </a:xfrm>
        </p:spPr>
        <p:txBody>
          <a:bodyPr>
            <a:normAutofit/>
          </a:bodyPr>
          <a:lstStyle/>
          <a:p>
            <a:r>
              <a:rPr lang="en-US" dirty="0" smtClean="0"/>
              <a:t>Direct and Indirect Potable Reuse</a:t>
            </a:r>
          </a:p>
          <a:p>
            <a:pPr lvl="1"/>
            <a:r>
              <a:rPr lang="en-US" dirty="0" smtClean="0"/>
              <a:t>Feasibility Study Now Underway</a:t>
            </a:r>
          </a:p>
          <a:p>
            <a:pPr lvl="1"/>
            <a:r>
              <a:rPr lang="en-US" dirty="0" smtClean="0"/>
              <a:t>Regulations  </a:t>
            </a:r>
          </a:p>
          <a:p>
            <a:r>
              <a:rPr lang="en-US" dirty="0" smtClean="0"/>
              <a:t>Potable Reuse </a:t>
            </a:r>
          </a:p>
          <a:p>
            <a:pPr lvl="1"/>
            <a:r>
              <a:rPr lang="en-US" dirty="0" smtClean="0"/>
              <a:t>Not without its own energy requirements</a:t>
            </a:r>
          </a:p>
          <a:p>
            <a:pPr lvl="1"/>
            <a:r>
              <a:rPr lang="en-US" dirty="0" smtClean="0"/>
              <a:t>1,500-2,000 kWh/acre-ft</a:t>
            </a:r>
            <a:r>
              <a:rPr lang="en-US" baseline="30000" dirty="0" smtClean="0"/>
              <a:t>1</a:t>
            </a:r>
          </a:p>
          <a:p>
            <a:pPr lvl="2"/>
            <a:r>
              <a:rPr lang="en-US" dirty="0" smtClean="0"/>
              <a:t>IPR would require additional energy for groundwater extraction and treatment</a:t>
            </a:r>
          </a:p>
          <a:p>
            <a:pPr lvl="2"/>
            <a:r>
              <a:rPr lang="en-US" dirty="0" smtClean="0"/>
              <a:t>DPR energy requirements are still uncertain until regulations are developed </a:t>
            </a:r>
          </a:p>
          <a:p>
            <a:pPr lvl="1"/>
            <a:endParaRPr lang="en-US" baseline="30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1324" y="6391655"/>
            <a:ext cx="3252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1. Equinox Center (2010). San Diego’s Water Source: Assessing the Options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Energy Range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025979" y="6492875"/>
            <a:ext cx="4754011" cy="365125"/>
          </a:xfrm>
        </p:spPr>
        <p:txBody>
          <a:bodyPr/>
          <a:lstStyle/>
          <a:p>
            <a:pPr algn="l"/>
            <a:r>
              <a:rPr lang="en-US" dirty="0" smtClean="0"/>
              <a:t>From Equinox Center (2010). San Diego’s Water Source: Assessing the Options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193" y="1651691"/>
            <a:ext cx="7799044" cy="410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44965" y="5759188"/>
            <a:ext cx="8842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Energy values include treatment and distribution. Based on San Diego’s water supply and distribution system. </a:t>
            </a:r>
            <a:endParaRPr lang="en-US" sz="12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Diversity of water supplies add resiliency to a water supply portfolio by reducing dependency on any one source</a:t>
            </a:r>
          </a:p>
          <a:p>
            <a:r>
              <a:rPr lang="en-US" dirty="0" smtClean="0"/>
              <a:t>Each supply comes with their own set of trade offs</a:t>
            </a:r>
          </a:p>
          <a:p>
            <a:r>
              <a:rPr lang="en-US" dirty="0" smtClean="0"/>
              <a:t>Typically, energy is the trade off for reliability</a:t>
            </a:r>
          </a:p>
          <a:p>
            <a:r>
              <a:rPr lang="en-US" dirty="0" smtClean="0"/>
              <a:t>Potable reuse, not a matter of if but when, will require significantly more energy then surface water</a:t>
            </a:r>
          </a:p>
          <a:p>
            <a:r>
              <a:rPr lang="en-US" dirty="0" smtClean="0"/>
              <a:t>Climate Change = Increased weather </a:t>
            </a:r>
            <a:r>
              <a:rPr lang="en-US" dirty="0" err="1" smtClean="0"/>
              <a:t>variabilities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9746" y="615348"/>
            <a:ext cx="7959725" cy="930615"/>
          </a:xfrm>
        </p:spPr>
        <p:txBody>
          <a:bodyPr/>
          <a:lstStyle/>
          <a:p>
            <a:r>
              <a:rPr lang="en-US" dirty="0" smtClean="0"/>
              <a:t>Santa Barbara and Sustainability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1395" y="1820510"/>
            <a:ext cx="3746053" cy="457114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Commitment to sustainable energy sources:</a:t>
            </a:r>
          </a:p>
          <a:p>
            <a:pPr lvl="1"/>
            <a:r>
              <a:rPr lang="en-US" dirty="0" smtClean="0"/>
              <a:t>El Estero </a:t>
            </a:r>
            <a:r>
              <a:rPr lang="en-US" dirty="0" err="1" smtClean="0"/>
              <a:t>Cogen</a:t>
            </a:r>
            <a:r>
              <a:rPr lang="en-US" dirty="0" smtClean="0"/>
              <a:t> Plant </a:t>
            </a:r>
          </a:p>
          <a:p>
            <a:pPr lvl="2"/>
            <a:r>
              <a:rPr lang="en-US" dirty="0" smtClean="0"/>
              <a:t>Provides 60% of the plant’s power needs</a:t>
            </a:r>
          </a:p>
          <a:p>
            <a:pPr lvl="1"/>
            <a:r>
              <a:rPr lang="en-US" dirty="0" smtClean="0"/>
              <a:t>Gibraltar Hydroelectric plant </a:t>
            </a:r>
          </a:p>
          <a:p>
            <a:pPr lvl="2"/>
            <a:r>
              <a:rPr lang="en-US" dirty="0" smtClean="0"/>
              <a:t>1657 </a:t>
            </a:r>
            <a:r>
              <a:rPr lang="en-US" dirty="0" err="1" smtClean="0"/>
              <a:t>MWh</a:t>
            </a:r>
            <a:r>
              <a:rPr lang="en-US" dirty="0" smtClean="0"/>
              <a:t>/year</a:t>
            </a:r>
          </a:p>
          <a:p>
            <a:pPr lvl="1"/>
            <a:r>
              <a:rPr lang="en-US" dirty="0" smtClean="0"/>
              <a:t>Solar at the Public Works Corporate Yard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539 </a:t>
            </a:r>
            <a:r>
              <a:rPr lang="en-US" dirty="0" err="1" smtClean="0">
                <a:solidFill>
                  <a:schemeClr val="tx1"/>
                </a:solidFill>
              </a:rPr>
              <a:t>MWh</a:t>
            </a:r>
            <a:r>
              <a:rPr lang="en-US" dirty="0" smtClean="0">
                <a:solidFill>
                  <a:schemeClr val="tx1"/>
                </a:solidFill>
              </a:rPr>
              <a:t>/year</a:t>
            </a:r>
          </a:p>
          <a:p>
            <a:r>
              <a:rPr lang="en-US" dirty="0" smtClean="0"/>
              <a:t>Potential Future Energy:</a:t>
            </a:r>
          </a:p>
          <a:p>
            <a:pPr lvl="1"/>
            <a:r>
              <a:rPr lang="en-US" dirty="0" smtClean="0"/>
              <a:t>Micro turbines in the distribution system</a:t>
            </a:r>
          </a:p>
          <a:p>
            <a:pPr lvl="1"/>
            <a:r>
              <a:rPr lang="en-US" dirty="0" smtClean="0"/>
              <a:t>Solar at reservoir sites</a:t>
            </a:r>
          </a:p>
          <a:p>
            <a:pPr lvl="1"/>
            <a:r>
              <a:rPr lang="en-US" dirty="0" smtClean="0"/>
              <a:t>Purchasing Power from Sustainable Sources - Community Choice Aggregate </a:t>
            </a:r>
          </a:p>
        </p:txBody>
      </p:sp>
      <p:pic>
        <p:nvPicPr>
          <p:cNvPr id="10" name="Content Placeholder 9" descr="Cogen.20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98379" y="2290691"/>
            <a:ext cx="4859043" cy="364428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9746" y="805849"/>
            <a:ext cx="7959725" cy="6546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and Energy are the two most fundamental ingredients of Modern Civilization</a:t>
            </a:r>
          </a:p>
          <a:p>
            <a:r>
              <a:rPr lang="en-US" dirty="0" smtClean="0"/>
              <a:t>No “New” Water, only untapped Sources – New Supplies</a:t>
            </a:r>
          </a:p>
          <a:p>
            <a:r>
              <a:rPr lang="en-US" dirty="0" smtClean="0"/>
              <a:t>Water Supply Diversity – Balancing Vulnerabilities</a:t>
            </a:r>
          </a:p>
          <a:p>
            <a:r>
              <a:rPr lang="en-US" dirty="0" smtClean="0"/>
              <a:t>Finding the Energy to drive diversity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87394" y="6445208"/>
            <a:ext cx="4695567" cy="365125"/>
          </a:xfrm>
        </p:spPr>
        <p:txBody>
          <a:bodyPr/>
          <a:lstStyle/>
          <a:p>
            <a:pPr algn="l"/>
            <a:endParaRPr lang="en-US" sz="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9746" y="3646449"/>
            <a:ext cx="7772400" cy="826816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19746" y="4739268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170" name="Picture 2" descr="http://moss/City_Programs/Communications/City_Seal_and_Graphics/Image%20Library/02%20Print%20-%20Raster/City%20Seals%20in%20PNG%20File%20Format/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7789" y="1124080"/>
            <a:ext cx="3364357" cy="33491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City Electrical Demand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617538" y="2401888"/>
          <a:ext cx="796131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Energy in Urban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Extract, store and convey raw water</a:t>
            </a:r>
          </a:p>
          <a:p>
            <a:r>
              <a:rPr lang="en-US" dirty="0" smtClean="0"/>
              <a:t>Water treatment </a:t>
            </a:r>
          </a:p>
          <a:p>
            <a:r>
              <a:rPr lang="en-US" dirty="0" smtClean="0"/>
              <a:t>Water distribution</a:t>
            </a:r>
          </a:p>
          <a:p>
            <a:r>
              <a:rPr lang="en-US" dirty="0" smtClean="0"/>
              <a:t>Wastewater collection</a:t>
            </a:r>
          </a:p>
          <a:p>
            <a:r>
              <a:rPr lang="en-US" dirty="0" smtClean="0"/>
              <a:t>Wastewater treatment</a:t>
            </a:r>
          </a:p>
          <a:p>
            <a:r>
              <a:rPr lang="en-US" dirty="0" smtClean="0"/>
              <a:t>California Energy Commission estimates, 5% of all the energy consumed in CA was used on water. </a:t>
            </a:r>
            <a:r>
              <a:rPr lang="en-US" sz="3500" baseline="30000" dirty="0" smtClean="0"/>
              <a:t>1</a:t>
            </a:r>
            <a:endParaRPr lang="en-US" baseline="30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7900" y="6445208"/>
            <a:ext cx="4973540" cy="365125"/>
          </a:xfrm>
        </p:spPr>
        <p:txBody>
          <a:bodyPr/>
          <a:lstStyle/>
          <a:p>
            <a:pPr algn="l"/>
            <a:r>
              <a:rPr lang="en-US" sz="800" dirty="0" smtClean="0"/>
              <a:t>1. GEI Consultants/Navigant Consulting, Inc. (2010). Embedded Energy in Water Studies,  Study 1: Statewide and Regional Water-Energy Relationship. </a:t>
            </a:r>
          </a:p>
          <a:p>
            <a:pPr algn="l"/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6" y="1856903"/>
            <a:ext cx="8294914" cy="4567554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“Scientific studies indicate that extreme weather events such as heat waves and large storms are likely to become more frequent or more intense with human-induced climate change.” </a:t>
            </a:r>
            <a:r>
              <a:rPr lang="en-US" sz="2200" dirty="0" smtClean="0"/>
              <a:t>-U.S. Environmental Protection Agency. 2014. Climate change indicators in the United States, 2014. Third edition. (28)</a:t>
            </a:r>
            <a:endParaRPr lang="en-US" dirty="0" smtClean="0"/>
          </a:p>
          <a:p>
            <a:r>
              <a:rPr lang="en-US" dirty="0" smtClean="0"/>
              <a:t>Climate Change = Increased weather </a:t>
            </a:r>
            <a:r>
              <a:rPr lang="en-US" dirty="0" err="1" smtClean="0"/>
              <a:t>variabilities</a:t>
            </a:r>
            <a:endParaRPr lang="en-US" dirty="0" smtClean="0"/>
          </a:p>
          <a:p>
            <a:pPr lvl="1"/>
            <a:r>
              <a:rPr lang="en-US" dirty="0" smtClean="0"/>
              <a:t>Drier and wetter times</a:t>
            </a:r>
          </a:p>
          <a:p>
            <a:r>
              <a:rPr lang="en-US" dirty="0" smtClean="0"/>
              <a:t>Paradigm Shift in Water Supply Planning</a:t>
            </a:r>
          </a:p>
          <a:p>
            <a:endParaRPr lang="en-US" sz="3300" b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8000"/>
            <a:ext cx="8001000" cy="960438"/>
          </a:xfrm>
        </p:spPr>
        <p:txBody>
          <a:bodyPr>
            <a:noAutofit/>
          </a:bodyPr>
          <a:lstStyle/>
          <a:p>
            <a:r>
              <a:rPr lang="en-US" sz="4000" dirty="0" smtClean="0"/>
              <a:t>Water Supply Diversity 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08000" y="1924110"/>
          <a:ext cx="2832100" cy="2787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277DCD-5DF3-4A41-B0D0-D82BB4C9777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" name="Content Placeholder 5"/>
          <p:cNvGraphicFramePr/>
          <p:nvPr/>
        </p:nvGraphicFramePr>
        <p:xfrm>
          <a:off x="3962400" y="1981200"/>
          <a:ext cx="4953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1524000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u="sng" smtClean="0"/>
              <a:t>1980s</a:t>
            </a:r>
            <a:endParaRPr lang="en-US" sz="2000" b="1" i="1" u="sng"/>
          </a:p>
        </p:txBody>
      </p:sp>
      <p:sp>
        <p:nvSpPr>
          <p:cNvPr id="9" name="TextBox 8"/>
          <p:cNvSpPr txBox="1"/>
          <p:nvPr/>
        </p:nvSpPr>
        <p:spPr>
          <a:xfrm>
            <a:off x="5791200" y="1524000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u="sng" smtClean="0"/>
              <a:t>Current</a:t>
            </a:r>
            <a:endParaRPr lang="en-US" sz="2000" b="1" i="1" u="sng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  <a:noFill/>
          <a:ln>
            <a:miter lim="800000"/>
          </a:ln>
        </p:spPr>
        <p:txBody>
          <a:bodyPr/>
          <a:lstStyle/>
          <a:p>
            <a:fld id="{88F8E2C4-43D6-4DDF-AA26-FE8F1E186AED}" type="slidenum">
              <a:rPr lang="en-US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pPr/>
              <a:t>6</a:t>
            </a:fld>
            <a:endParaRPr lang="en-US" smtClean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13524" y="3646709"/>
            <a:ext cx="3973286" cy="5903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Climate Change Resiliency</a:t>
            </a:r>
            <a:endParaRPr kumimoji="0" lang="en-US" sz="2400" b="1" i="0" u="none" strike="noStrike" kern="1200" cap="none" spc="-1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Potable Supplies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1732458"/>
            <a:ext cx="8966200" cy="365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Electrical and Water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746" y="1820863"/>
            <a:ext cx="4365799" cy="423460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Single Family Residential Home </a:t>
            </a:r>
          </a:p>
          <a:p>
            <a:pPr lvl="2"/>
            <a:r>
              <a:rPr lang="en-US" dirty="0" smtClean="0"/>
              <a:t>10,908 kWh/Year</a:t>
            </a:r>
            <a:r>
              <a:rPr lang="en-US" baseline="30000" dirty="0" smtClean="0"/>
              <a:t>1</a:t>
            </a:r>
          </a:p>
          <a:p>
            <a:pPr lvl="2"/>
            <a:r>
              <a:rPr lang="en-US" dirty="0" smtClean="0"/>
              <a:t>.3 Acre-ft/Year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Cater Water Treatment Plant</a:t>
            </a:r>
          </a:p>
          <a:p>
            <a:pPr lvl="2"/>
            <a:r>
              <a:rPr lang="en-US" dirty="0" smtClean="0"/>
              <a:t>~220 kWh/acre-ft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Water Distribution </a:t>
            </a:r>
          </a:p>
          <a:p>
            <a:pPr lvl="2"/>
            <a:r>
              <a:rPr lang="en-US" dirty="0" smtClean="0"/>
              <a:t>~111 kWh/acre-ft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dirty="0" smtClean="0"/>
              <a:t>Wastewater Collection</a:t>
            </a:r>
          </a:p>
          <a:p>
            <a:pPr lvl="2"/>
            <a:r>
              <a:rPr lang="en-US" dirty="0" smtClean="0"/>
              <a:t>~15kWh/acre-ft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dirty="0" smtClean="0"/>
              <a:t>El Estero Wastewater Treatment Plant</a:t>
            </a:r>
          </a:p>
          <a:p>
            <a:pPr lvl="2"/>
            <a:r>
              <a:rPr lang="en-US" dirty="0" smtClean="0"/>
              <a:t>~549kWh/acre-ft</a:t>
            </a:r>
            <a:r>
              <a:rPr lang="en-US" baseline="30000" dirty="0" smtClean="0"/>
              <a:t>3</a:t>
            </a:r>
            <a:endParaRPr lang="en-US" dirty="0" smtClean="0"/>
          </a:p>
        </p:txBody>
      </p:sp>
      <p:pic>
        <p:nvPicPr>
          <p:cNvPr id="8" name="Content Placeholder 7" descr="El Estero 12 8 11 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9792" y="1820863"/>
            <a:ext cx="3040804" cy="457041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3450" y="6445208"/>
            <a:ext cx="5017990" cy="365125"/>
          </a:xfrm>
        </p:spPr>
        <p:txBody>
          <a:bodyPr/>
          <a:lstStyle/>
          <a:p>
            <a:pPr marL="228600" indent="-228600" algn="l">
              <a:buAutoNum type="arabicPeriod"/>
            </a:pPr>
            <a:r>
              <a:rPr lang="en-US" sz="900" dirty="0" smtClean="0"/>
              <a:t>US Energy Information Administration</a:t>
            </a:r>
          </a:p>
          <a:p>
            <a:pPr marL="228600" indent="-228600" algn="l">
              <a:buAutoNum type="arabicPeriod"/>
            </a:pPr>
            <a:r>
              <a:rPr lang="en-US" sz="900" dirty="0" smtClean="0"/>
              <a:t>City Average Water Usage</a:t>
            </a:r>
          </a:p>
          <a:p>
            <a:pPr marL="228600" indent="-228600" algn="l">
              <a:buAutoNum type="arabicPeriod"/>
            </a:pPr>
            <a:r>
              <a:rPr lang="en-US" sz="900" dirty="0" smtClean="0"/>
              <a:t>Moffitt, L and Mosley, M. (2008). Energy Intensity of Santa Barbara, CA Water System</a:t>
            </a:r>
            <a:endParaRPr lang="en-US" sz="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746" y="6445208"/>
            <a:ext cx="313704" cy="365125"/>
          </a:xfrm>
        </p:spPr>
        <p:txBody>
          <a:bodyPr/>
          <a:lstStyle/>
          <a:p>
            <a:fld id="{321C907C-1968-6B4F-B960-8DCB823B0D3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Water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251756" y="1820510"/>
            <a:ext cx="3746053" cy="403246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Cachuma</a:t>
            </a:r>
            <a:r>
              <a:rPr lang="en-US" dirty="0" smtClean="0"/>
              <a:t>  and Gibraltar Reservoirs</a:t>
            </a:r>
          </a:p>
          <a:p>
            <a:r>
              <a:rPr lang="en-US" dirty="0" smtClean="0"/>
              <a:t>Gravity-fed, low energy demand</a:t>
            </a:r>
          </a:p>
          <a:p>
            <a:r>
              <a:rPr lang="en-US" dirty="0" smtClean="0"/>
              <a:t>Vulnerabilities:</a:t>
            </a:r>
          </a:p>
          <a:p>
            <a:pPr lvl="1"/>
            <a:r>
              <a:rPr lang="en-US" dirty="0" smtClean="0"/>
              <a:t>Rainfall Dependent</a:t>
            </a:r>
          </a:p>
          <a:p>
            <a:pPr lvl="1"/>
            <a:r>
              <a:rPr lang="en-US" dirty="0" smtClean="0"/>
              <a:t>Water Quality</a:t>
            </a:r>
          </a:p>
          <a:p>
            <a:pPr lvl="1"/>
            <a:r>
              <a:rPr lang="en-US" dirty="0" smtClean="0"/>
              <a:t>Siltation</a:t>
            </a:r>
          </a:p>
          <a:p>
            <a:pPr lvl="1"/>
            <a:r>
              <a:rPr lang="en-US" dirty="0" smtClean="0"/>
              <a:t>Environmental Concerns</a:t>
            </a:r>
          </a:p>
          <a:p>
            <a:pPr lvl="1"/>
            <a:r>
              <a:rPr lang="en-US" dirty="0" smtClean="0"/>
              <a:t>Isolated from South Coast</a:t>
            </a:r>
          </a:p>
          <a:p>
            <a:r>
              <a:rPr lang="en-US" dirty="0" smtClean="0"/>
              <a:t>~220 kWh/acre-ft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endParaRPr lang="en-US" baseline="30000" dirty="0"/>
          </a:p>
        </p:txBody>
      </p:sp>
      <p:pic>
        <p:nvPicPr>
          <p:cNvPr id="7" name="Content Placeholder 6" descr="IMG_30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7809" y="1736463"/>
            <a:ext cx="4973842" cy="37303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07C-1968-6B4F-B960-8DCB823B0D3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9086" y="6456971"/>
            <a:ext cx="4851689" cy="538678"/>
          </a:xfrm>
        </p:spPr>
        <p:txBody>
          <a:bodyPr/>
          <a:lstStyle/>
          <a:p>
            <a:pPr marL="228600" indent="-228600" algn="l">
              <a:buAutoNum type="arabicPeriod"/>
            </a:pPr>
            <a:r>
              <a:rPr lang="en-US" sz="900" dirty="0" smtClean="0"/>
              <a:t>Includes treatment energy expenditures. Moffitt, L and Mosley, M. (2008). Energy Intensity of Santa Barbara, CA Water System</a:t>
            </a:r>
          </a:p>
          <a:p>
            <a:endParaRPr lang="en-US" sz="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BWaterResources_DeptPPT_Template">
  <a:themeElements>
    <a:clrScheme name="Water Conservation">
      <a:dk1>
        <a:srgbClr val="292934"/>
      </a:dk1>
      <a:lt1>
        <a:srgbClr val="EBEBEB"/>
      </a:lt1>
      <a:dk2>
        <a:srgbClr val="036587"/>
      </a:dk2>
      <a:lt2>
        <a:srgbClr val="CFC6AD"/>
      </a:lt2>
      <a:accent1>
        <a:srgbClr val="0F7DB1"/>
      </a:accent1>
      <a:accent2>
        <a:srgbClr val="42BB4A"/>
      </a:accent2>
      <a:accent3>
        <a:srgbClr val="F49D3D"/>
      </a:accent3>
      <a:accent4>
        <a:srgbClr val="8E7C73"/>
      </a:accent4>
      <a:accent5>
        <a:srgbClr val="92225D"/>
      </a:accent5>
      <a:accent6>
        <a:srgbClr val="007EA4"/>
      </a:accent6>
      <a:hlink>
        <a:srgbClr val="263E80"/>
      </a:hlink>
      <a:folHlink>
        <a:srgbClr val="67226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796d9d5-1aef-449e-9f4b-797a37799bd5">6V4PU5XMFTQA-1762-11551</_dlc_DocId>
    <_dlc_DocIdUrl xmlns="8796d9d5-1aef-449e-9f4b-797a37799bd5">
      <Url>http://moss/Departments/City_Administrator/_layouts/DocIdRedir.aspx?ID=6V4PU5XMFTQA-1762-11551</Url>
      <Description>6V4PU5XMFTQA-1762-11551</Description>
    </_dlc_DocIdUrl>
    <UserName xmlns="d6091283-6f49-4852-8cd5-5c17a7f1cb51" xsi:nil="true"/>
    <SourceName xmlns="d6091283-6f49-4852-8cd5-5c17a7f1cb51" xsi:nil="true"/>
    <Camera_x0020_Model xmlns="d6091283-6f49-4852-8cd5-5c17a7f1cb51" xsi:nil="true"/>
    <Date_x0020_Accessed xmlns="d6091283-6f49-4852-8cd5-5c17a7f1cb51" xsi:nil="true"/>
    <Dimensions xmlns="d6091283-6f49-4852-8cd5-5c17a7f1cb51" xsi:nil="true"/>
    <Pages0 xmlns="d6091283-6f49-4852-8cd5-5c17a7f1cb51" xsi:nil="true"/>
    <Status xmlns="d6091283-6f49-4852-8cd5-5c17a7f1cb51" xsi:nil="true"/>
    <Date_x0020_Picture_x0020_Taken xmlns="d6091283-6f49-4852-8cd5-5c17a7f1cb5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D77A27EAE0514FA037E010B3EE289B" ma:contentTypeVersion="3" ma:contentTypeDescription="Create a new document." ma:contentTypeScope="" ma:versionID="5d31437a9146565114d6c5d8cabcb3e2">
  <xsd:schema xmlns:xsd="http://www.w3.org/2001/XMLSchema" xmlns:xs="http://www.w3.org/2001/XMLSchema" xmlns:p="http://schemas.microsoft.com/office/2006/metadata/properties" xmlns:ns2="d6091283-6f49-4852-8cd5-5c17a7f1cb51" xmlns:ns3="8796d9d5-1aef-449e-9f4b-797a37799bd5" targetNamespace="http://schemas.microsoft.com/office/2006/metadata/properties" ma:root="true" ma:fieldsID="83570cd2c71bbb4a4cd63c314140c012" ns2:_="" ns3:_="">
    <xsd:import namespace="d6091283-6f49-4852-8cd5-5c17a7f1cb51"/>
    <xsd:import namespace="8796d9d5-1aef-449e-9f4b-797a37799bd5"/>
    <xsd:element name="properties">
      <xsd:complexType>
        <xsd:sequence>
          <xsd:element name="documentManagement">
            <xsd:complexType>
              <xsd:all>
                <xsd:element ref="ns2:Date_x0020_Accessed" minOccurs="0"/>
                <xsd:element ref="ns2:Status" minOccurs="0"/>
                <xsd:element ref="ns2:UserName" minOccurs="0"/>
                <xsd:element ref="ns2:SourceName" minOccurs="0"/>
                <xsd:element ref="ns2:Pages0" minOccurs="0"/>
                <xsd:element ref="ns2:Date_x0020_Picture_x0020_Taken" minOccurs="0"/>
                <xsd:element ref="ns2:Camera_x0020_Model" minOccurs="0"/>
                <xsd:element ref="ns2:Dimension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91283-6f49-4852-8cd5-5c17a7f1cb51" elementFormDefault="qualified">
    <xsd:import namespace="http://schemas.microsoft.com/office/2006/documentManagement/types"/>
    <xsd:import namespace="http://schemas.microsoft.com/office/infopath/2007/PartnerControls"/>
    <xsd:element name="Date_x0020_Accessed" ma:index="8" nillable="true" ma:displayName="Date Accessed" ma:internalName="Date_x0020_Accessed" ma:readOnly="false">
      <xsd:simpleType>
        <xsd:restriction base="dms:Text"/>
      </xsd:simpleType>
    </xsd:element>
    <xsd:element name="Status" ma:index="9" nillable="true" ma:displayName="Status" ma:internalName="Status" ma:readOnly="false">
      <xsd:simpleType>
        <xsd:restriction base="dms:Text"/>
      </xsd:simpleType>
    </xsd:element>
    <xsd:element name="UserName" ma:index="10" nillable="true" ma:displayName="UserName" ma:internalName="UserName" ma:readOnly="false">
      <xsd:simpleType>
        <xsd:restriction base="dms:Text"/>
      </xsd:simpleType>
    </xsd:element>
    <xsd:element name="SourceName" ma:index="11" nillable="true" ma:displayName="SourceName" ma:internalName="SourceName" ma:readOnly="false">
      <xsd:simpleType>
        <xsd:restriction base="dms:Text"/>
      </xsd:simpleType>
    </xsd:element>
    <xsd:element name="Pages0" ma:index="12" nillable="true" ma:displayName="Pages" ma:internalName="Pages0" ma:readOnly="false">
      <xsd:simpleType>
        <xsd:restriction base="dms:Text"/>
      </xsd:simpleType>
    </xsd:element>
    <xsd:element name="Date_x0020_Picture_x0020_Taken" ma:index="13" nillable="true" ma:displayName="Date Picture Taken" ma:internalName="Date_x0020_Picture_x0020_Taken" ma:readOnly="false">
      <xsd:simpleType>
        <xsd:restriction base="dms:Text"/>
      </xsd:simpleType>
    </xsd:element>
    <xsd:element name="Camera_x0020_Model" ma:index="14" nillable="true" ma:displayName="Camera Model" ma:internalName="Camera_x0020_Model" ma:readOnly="false">
      <xsd:simpleType>
        <xsd:restriction base="dms:Text"/>
      </xsd:simpleType>
    </xsd:element>
    <xsd:element name="Dimensions" ma:index="15" nillable="true" ma:displayName="Dimensions" ma:internalName="Dimension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6d9d5-1aef-449e-9f4b-797a37799bd5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3BE682A-CAF8-46DD-99F3-CE4AF74B30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3C2693-0DE7-424F-BF97-2BC3EEECF6E2}">
  <ds:schemaRefs>
    <ds:schemaRef ds:uri="http://schemas.openxmlformats.org/package/2006/metadata/core-properties"/>
    <ds:schemaRef ds:uri="d6091283-6f49-4852-8cd5-5c17a7f1cb51"/>
    <ds:schemaRef ds:uri="8796d9d5-1aef-449e-9f4b-797a37799bd5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DE9649-4FB0-4E9B-8BD6-781871B7E3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091283-6f49-4852-8cd5-5c17a7f1cb51"/>
    <ds:schemaRef ds:uri="8796d9d5-1aef-449e-9f4b-797a37799b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9FA0651-FFA3-4C7F-8452-A99C15D7778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SBWaterResources_DeptPPT_Template</Template>
  <TotalTime>6037</TotalTime>
  <Words>1125</Words>
  <Application>Microsoft Office PowerPoint</Application>
  <PresentationFormat>On-screen Show (4:3)</PresentationFormat>
  <Paragraphs>198</Paragraphs>
  <Slides>20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Lucida Grande</vt:lpstr>
      <vt:lpstr>Wingdings</vt:lpstr>
      <vt:lpstr>SBWaterResources_DeptPPT_Template</vt:lpstr>
      <vt:lpstr>Acrobat Document</vt:lpstr>
      <vt:lpstr>Embedded energy of “new” water</vt:lpstr>
      <vt:lpstr> Introduction</vt:lpstr>
      <vt:lpstr>Internal City Electrical Demand </vt:lpstr>
      <vt:lpstr>Embedded Energy in Urban Water</vt:lpstr>
      <vt:lpstr>Climate Change</vt:lpstr>
      <vt:lpstr>Water Supply Diversity </vt:lpstr>
      <vt:lpstr>Potable Supplies</vt:lpstr>
      <vt:lpstr>Average Electrical and Water Use</vt:lpstr>
      <vt:lpstr>Surface Water</vt:lpstr>
      <vt:lpstr>Groundwater</vt:lpstr>
      <vt:lpstr>State Water</vt:lpstr>
      <vt:lpstr>Desalination</vt:lpstr>
      <vt:lpstr>Desal Electrical Usage</vt:lpstr>
      <vt:lpstr>Non-Potable Recycled Water</vt:lpstr>
      <vt:lpstr>Conservation</vt:lpstr>
      <vt:lpstr>Potable Reuse Potential “new” water for Santa Barbara</vt:lpstr>
      <vt:lpstr>Embedded Energy Range</vt:lpstr>
      <vt:lpstr>Summary</vt:lpstr>
      <vt:lpstr>Santa Barbara and Sustainability</vt:lpstr>
      <vt:lpstr>Questions?</vt:lpstr>
    </vt:vector>
  </TitlesOfParts>
  <Company>City of Santa Barbara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dhoffenberg</dc:creator>
  <cp:lastModifiedBy>Jewel Snavely</cp:lastModifiedBy>
  <cp:revision>205</cp:revision>
  <dcterms:created xsi:type="dcterms:W3CDTF">2015-10-07T23:01:28Z</dcterms:created>
  <dcterms:modified xsi:type="dcterms:W3CDTF">2015-10-12T22:53:46Z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2ec3419a-4d4c-468f-9b27-7a23dc745f6c</vt:lpwstr>
  </property>
  <property fmtid="{D5CDD505-2E9C-101B-9397-08002B2CF9AE}" pid="3" name="ContentTypeId">
    <vt:lpwstr>0x010100D5D77A27EAE0514FA037E010B3EE289B</vt:lpwstr>
  </property>
</Properties>
</file>