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90" r:id="rId2"/>
    <p:sldId id="387" r:id="rId3"/>
    <p:sldId id="469" r:id="rId4"/>
    <p:sldId id="468" r:id="rId5"/>
    <p:sldId id="463" r:id="rId6"/>
    <p:sldId id="465" r:id="rId7"/>
    <p:sldId id="470" r:id="rId8"/>
    <p:sldId id="464" r:id="rId9"/>
    <p:sldId id="466" r:id="rId10"/>
    <p:sldId id="467" r:id="rId11"/>
    <p:sldId id="394" r:id="rId12"/>
    <p:sldId id="421" r:id="rId13"/>
    <p:sldId id="443" r:id="rId14"/>
    <p:sldId id="398" r:id="rId1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57CC"/>
    <a:srgbClr val="6A984A"/>
    <a:srgbClr val="9BBB59"/>
    <a:srgbClr val="82B262"/>
    <a:srgbClr val="83B8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81" autoAdjust="0"/>
    <p:restoredTop sz="81450" autoAdjust="0"/>
  </p:normalViewPr>
  <p:slideViewPr>
    <p:cSldViewPr>
      <p:cViewPr varScale="1">
        <p:scale>
          <a:sx n="95" d="100"/>
          <a:sy n="95" d="100"/>
        </p:scale>
        <p:origin x="-209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14"/>
    </p:cViewPr>
  </p:sorterViewPr>
  <p:notesViewPr>
    <p:cSldViewPr>
      <p:cViewPr varScale="1">
        <p:scale>
          <a:sx n="64" d="100"/>
          <a:sy n="64" d="100"/>
        </p:scale>
        <p:origin x="-1094" y="-8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203714920250401"/>
          <c:y val="0.33707759186352093"/>
          <c:w val="0.46635514018691593"/>
          <c:h val="0.62375000000000591"/>
        </c:manualLayout>
      </c:layout>
      <c:pieChart>
        <c:varyColors val="1"/>
        <c:ser>
          <c:idx val="0"/>
          <c:order val="0"/>
          <c:tx>
            <c:strRef>
              <c:f>Sheet1!$B$1</c:f>
              <c:strCache>
                <c:ptCount val="1"/>
                <c:pt idx="0">
                  <c:v>Supply (Acrefeet)</c:v>
                </c:pt>
              </c:strCache>
            </c:strRef>
          </c:tx>
          <c:spPr>
            <a:solidFill>
              <a:schemeClr val="accent5">
                <a:lumMod val="60000"/>
                <a:lumOff val="40000"/>
              </a:schemeClr>
            </a:solidFill>
          </c:spPr>
          <c:dPt>
            <c:idx val="0"/>
            <c:bubble3D val="0"/>
            <c:spPr>
              <a:solidFill>
                <a:schemeClr val="accent5"/>
              </a:solidFill>
            </c:spPr>
          </c:dPt>
          <c:dPt>
            <c:idx val="1"/>
            <c:bubble3D val="0"/>
            <c:spPr>
              <a:solidFill>
                <a:schemeClr val="accent3"/>
              </a:solidFill>
            </c:spPr>
          </c:dPt>
          <c:dPt>
            <c:idx val="2"/>
            <c:bubble3D val="0"/>
            <c:spPr>
              <a:solidFill>
                <a:schemeClr val="accent5">
                  <a:lumMod val="40000"/>
                  <a:lumOff val="60000"/>
                </a:schemeClr>
              </a:solidFill>
            </c:spPr>
          </c:dPt>
          <c:dPt>
            <c:idx val="3"/>
            <c:bubble3D val="0"/>
            <c:spPr>
              <a:solidFill>
                <a:schemeClr val="accent4"/>
              </a:solidFill>
            </c:spPr>
          </c:dPt>
          <c:dLbls>
            <c:dLbl>
              <c:idx val="0"/>
              <c:layout>
                <c:manualLayout>
                  <c:x val="4.4006284070260533E-2"/>
                  <c:y val="1.0774434445694288E-2"/>
                </c:manualLayout>
              </c:layout>
              <c:tx>
                <c:rich>
                  <a:bodyPr/>
                  <a:lstStyle/>
                  <a:p>
                    <a:r>
                      <a:rPr lang="en-US" b="1" dirty="0">
                        <a:solidFill>
                          <a:schemeClr val="tx2"/>
                        </a:solidFill>
                      </a:rPr>
                      <a:t>Lake </a:t>
                    </a:r>
                    <a:r>
                      <a:rPr lang="en-US" b="1" dirty="0" smtClean="0">
                        <a:solidFill>
                          <a:schemeClr val="tx2"/>
                        </a:solidFill>
                      </a:rPr>
                      <a:t>Cachuma</a:t>
                    </a:r>
                  </a:p>
                  <a:p>
                    <a:r>
                      <a:rPr lang="en-US" b="1" dirty="0" smtClean="0">
                        <a:solidFill>
                          <a:schemeClr val="tx2"/>
                        </a:solidFill>
                      </a:rPr>
                      <a:t>9,322 AF</a:t>
                    </a:r>
                  </a:p>
                  <a:p>
                    <a:r>
                      <a:rPr lang="en-US" b="1" dirty="0" smtClean="0">
                        <a:solidFill>
                          <a:schemeClr val="tx2"/>
                        </a:solidFill>
                      </a:rPr>
                      <a:t>57</a:t>
                    </a:r>
                    <a:r>
                      <a:rPr lang="en-US" b="1" dirty="0">
                        <a:solidFill>
                          <a:schemeClr val="tx2"/>
                        </a:solidFill>
                      </a:rPr>
                      <a:t>%</a:t>
                    </a:r>
                    <a:endParaRPr lang="en-US" b="1" dirty="0"/>
                  </a:p>
                </c:rich>
              </c:tx>
              <c:showLegendKey val="0"/>
              <c:showVal val="0"/>
              <c:showCatName val="1"/>
              <c:showSerName val="0"/>
              <c:showPercent val="1"/>
              <c:showBubbleSize val="0"/>
            </c:dLbl>
            <c:dLbl>
              <c:idx val="1"/>
              <c:layout>
                <c:manualLayout>
                  <c:x val="-1.1114854633555474E-2"/>
                  <c:y val="-2.3067897762779743E-2"/>
                </c:manualLayout>
              </c:layout>
              <c:tx>
                <c:rich>
                  <a:bodyPr/>
                  <a:lstStyle/>
                  <a:p>
                    <a:r>
                      <a:rPr lang="en-US" b="1" smtClean="0">
                        <a:solidFill>
                          <a:schemeClr val="tx2"/>
                        </a:solidFill>
                      </a:rPr>
                      <a:t>Groundwater</a:t>
                    </a:r>
                  </a:p>
                  <a:p>
                    <a:r>
                      <a:rPr lang="en-US" b="1" smtClean="0">
                        <a:solidFill>
                          <a:schemeClr val="tx2"/>
                        </a:solidFill>
                      </a:rPr>
                      <a:t>2,350 AF</a:t>
                    </a:r>
                  </a:p>
                  <a:p>
                    <a:r>
                      <a:rPr lang="en-US" b="1" smtClean="0">
                        <a:solidFill>
                          <a:schemeClr val="tx2"/>
                        </a:solidFill>
                      </a:rPr>
                      <a:t>14</a:t>
                    </a:r>
                    <a:r>
                      <a:rPr lang="en-US" b="1" dirty="0">
                        <a:solidFill>
                          <a:schemeClr val="tx2"/>
                        </a:solidFill>
                      </a:rPr>
                      <a:t>%</a:t>
                    </a:r>
                    <a:endParaRPr lang="en-US" b="1" dirty="0"/>
                  </a:p>
                </c:rich>
              </c:tx>
              <c:showLegendKey val="0"/>
              <c:showVal val="0"/>
              <c:showCatName val="1"/>
              <c:showSerName val="0"/>
              <c:showPercent val="1"/>
              <c:showBubbleSize val="0"/>
            </c:dLbl>
            <c:dLbl>
              <c:idx val="2"/>
              <c:layout>
                <c:manualLayout>
                  <c:x val="-2.6642438925903598E-2"/>
                  <c:y val="5.1111111111111114E-2"/>
                </c:manualLayout>
              </c:layout>
              <c:tx>
                <c:rich>
                  <a:bodyPr/>
                  <a:lstStyle/>
                  <a:p>
                    <a:r>
                      <a:rPr lang="en-US" b="1">
                        <a:solidFill>
                          <a:schemeClr val="tx2"/>
                        </a:solidFill>
                      </a:rPr>
                      <a:t>State </a:t>
                    </a:r>
                    <a:r>
                      <a:rPr lang="en-US" b="1" smtClean="0">
                        <a:solidFill>
                          <a:schemeClr val="tx2"/>
                        </a:solidFill>
                      </a:rPr>
                      <a:t>Water</a:t>
                    </a:r>
                  </a:p>
                  <a:p>
                    <a:r>
                      <a:rPr lang="en-US" b="1" smtClean="0">
                        <a:solidFill>
                          <a:schemeClr val="tx2"/>
                        </a:solidFill>
                      </a:rPr>
                      <a:t>3,800 AF</a:t>
                    </a:r>
                  </a:p>
                  <a:p>
                    <a:r>
                      <a:rPr lang="en-US" b="1" smtClean="0">
                        <a:solidFill>
                          <a:schemeClr val="tx2"/>
                        </a:solidFill>
                      </a:rPr>
                      <a:t>23</a:t>
                    </a:r>
                    <a:r>
                      <a:rPr lang="en-US" b="1" dirty="0">
                        <a:solidFill>
                          <a:schemeClr val="tx2"/>
                        </a:solidFill>
                      </a:rPr>
                      <a:t>%</a:t>
                    </a:r>
                    <a:endParaRPr lang="en-US" b="1" dirty="0"/>
                  </a:p>
                </c:rich>
              </c:tx>
              <c:showLegendKey val="0"/>
              <c:showVal val="0"/>
              <c:showCatName val="1"/>
              <c:showSerName val="0"/>
              <c:showPercent val="1"/>
              <c:showBubbleSize val="0"/>
            </c:dLbl>
            <c:dLbl>
              <c:idx val="3"/>
              <c:layout>
                <c:manualLayout>
                  <c:x val="6.3812462144155133E-2"/>
                  <c:y val="-3.7730439945006876E-2"/>
                </c:manualLayout>
              </c:layout>
              <c:tx>
                <c:rich>
                  <a:bodyPr/>
                  <a:lstStyle/>
                  <a:p>
                    <a:r>
                      <a:rPr lang="en-US" b="1" dirty="0" smtClean="0">
                        <a:solidFill>
                          <a:schemeClr val="tx2"/>
                        </a:solidFill>
                      </a:rPr>
                      <a:t>Recycled Water  </a:t>
                    </a:r>
                    <a:r>
                      <a:rPr lang="en-US" b="1" dirty="0">
                        <a:solidFill>
                          <a:schemeClr val="tx2"/>
                        </a:solidFill>
                      </a:rPr>
                      <a:t>1,000 </a:t>
                    </a:r>
                    <a:r>
                      <a:rPr lang="en-US" sz="1800" b="1" i="0" u="none" strike="noStrike" baseline="0" dirty="0" smtClean="0">
                        <a:solidFill>
                          <a:schemeClr val="tx2"/>
                        </a:solidFill>
                      </a:rPr>
                      <a:t>AF</a:t>
                    </a:r>
                  </a:p>
                  <a:p>
                    <a:r>
                      <a:rPr lang="en-US" b="1" dirty="0" smtClean="0">
                        <a:solidFill>
                          <a:schemeClr val="tx2"/>
                        </a:solidFill>
                      </a:rPr>
                      <a:t>6</a:t>
                    </a:r>
                    <a:r>
                      <a:rPr lang="en-US" b="1" dirty="0">
                        <a:solidFill>
                          <a:schemeClr val="tx2"/>
                        </a:solidFill>
                      </a:rPr>
                      <a:t>%</a:t>
                    </a:r>
                    <a:endParaRPr lang="en-US" b="1" dirty="0"/>
                  </a:p>
                </c:rich>
              </c:tx>
              <c:showLegendKey val="0"/>
              <c:showVal val="0"/>
              <c:showCatName val="1"/>
              <c:showSerName val="0"/>
              <c:showPercent val="1"/>
              <c:showBubbleSize val="0"/>
            </c:dLbl>
            <c:txPr>
              <a:bodyPr/>
              <a:lstStyle/>
              <a:p>
                <a:pPr>
                  <a:defRPr b="1">
                    <a:solidFill>
                      <a:schemeClr val="tx2"/>
                    </a:solidFill>
                  </a:defRPr>
                </a:pPr>
                <a:endParaRPr lang="en-US"/>
              </a:p>
            </c:txPr>
            <c:showLegendKey val="0"/>
            <c:showVal val="0"/>
            <c:showCatName val="1"/>
            <c:showSerName val="0"/>
            <c:showPercent val="1"/>
            <c:showBubbleSize val="0"/>
            <c:showLeaderLines val="0"/>
          </c:dLbls>
          <c:cat>
            <c:strRef>
              <c:f>Sheet1!$A$2:$A$5</c:f>
              <c:strCache>
                <c:ptCount val="4"/>
                <c:pt idx="0">
                  <c:v>Lake Cachuma</c:v>
                </c:pt>
                <c:pt idx="1">
                  <c:v>Groundwater</c:v>
                </c:pt>
                <c:pt idx="2">
                  <c:v>State Water</c:v>
                </c:pt>
                <c:pt idx="3">
                  <c:v>Recycled Water</c:v>
                </c:pt>
              </c:strCache>
            </c:strRef>
          </c:cat>
          <c:val>
            <c:numRef>
              <c:f>Sheet1!$B$2:$B$5</c:f>
              <c:numCache>
                <c:formatCode>_(* #,##0_);_(* \(#,##0\);_(* "-"??_);_(@_)</c:formatCode>
                <c:ptCount val="4"/>
                <c:pt idx="0">
                  <c:v>9322</c:v>
                </c:pt>
                <c:pt idx="1">
                  <c:v>2350</c:v>
                </c:pt>
                <c:pt idx="2">
                  <c:v>3800</c:v>
                </c:pt>
                <c:pt idx="3">
                  <c:v>1000</c:v>
                </c:pt>
              </c:numCache>
            </c:numRef>
          </c:val>
        </c:ser>
        <c:ser>
          <c:idx val="1"/>
          <c:order val="1"/>
          <c:tx>
            <c:strRef>
              <c:f>Sheet1!$C$1</c:f>
              <c:strCache>
                <c:ptCount val="1"/>
                <c:pt idx="0">
                  <c:v>Column1</c:v>
                </c:pt>
              </c:strCache>
            </c:strRef>
          </c:tx>
          <c:cat>
            <c:strRef>
              <c:f>Sheet1!$A$2:$A$5</c:f>
              <c:strCache>
                <c:ptCount val="4"/>
                <c:pt idx="0">
                  <c:v>Lake Cachuma</c:v>
                </c:pt>
                <c:pt idx="1">
                  <c:v>Groundwater</c:v>
                </c:pt>
                <c:pt idx="2">
                  <c:v>State Water</c:v>
                </c:pt>
                <c:pt idx="3">
                  <c:v>Recycled Water</c:v>
                </c:pt>
              </c:strCache>
            </c:strRef>
          </c:cat>
          <c:val>
            <c:numRef>
              <c:f>Sheet1!$C$2:$C$5</c:f>
              <c:numCache>
                <c:formatCode>0%</c:formatCode>
                <c:ptCount val="4"/>
                <c:pt idx="0">
                  <c:v>0.56593006313744498</c:v>
                </c:pt>
                <c:pt idx="1">
                  <c:v>0.14266634288489793</c:v>
                </c:pt>
                <c:pt idx="2">
                  <c:v>0.23069451189897988</c:v>
                </c:pt>
                <c:pt idx="3">
                  <c:v>6.0709082078679005E-2</c:v>
                </c:pt>
              </c:numCache>
            </c:numRef>
          </c:val>
        </c:ser>
        <c:dLbls>
          <c:showLegendKey val="0"/>
          <c:showVal val="0"/>
          <c:showCatName val="0"/>
          <c:showSerName val="0"/>
          <c:showPercent val="0"/>
          <c:showBubbleSize val="0"/>
          <c:showLeaderLines val="0"/>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4143587" y="9119473"/>
            <a:ext cx="3169920" cy="480060"/>
          </a:xfrm>
          <a:prstGeom prst="rect">
            <a:avLst/>
          </a:prstGeom>
        </p:spPr>
        <p:txBody>
          <a:bodyPr vert="horz" lIns="112905" tIns="56453" rIns="112905" bIns="56453" rtlCol="0" anchor="b"/>
          <a:lstStyle>
            <a:lvl1pPr algn="r">
              <a:defRPr sz="1500"/>
            </a:lvl1pPr>
          </a:lstStyle>
          <a:p>
            <a:fld id="{C5C0B605-D269-4FEE-B99D-4AD5DA352D4C}" type="datetimeFigureOut">
              <a:rPr lang="en-US" smtClean="0"/>
              <a:pPr/>
              <a:t>9/18/2015</a:t>
            </a:fld>
            <a:r>
              <a:rPr lang="en-US" dirty="0" smtClean="0"/>
              <a:t> </a:t>
            </a:r>
            <a:endParaRPr lang="en-US" dirty="0"/>
          </a:p>
        </p:txBody>
      </p:sp>
    </p:spTree>
    <p:extLst>
      <p:ext uri="{BB962C8B-B14F-4D97-AF65-F5344CB8AC3E}">
        <p14:creationId xmlns:p14="http://schemas.microsoft.com/office/powerpoint/2010/main" val="153213678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112905" tIns="56453" rIns="112905" bIns="56453" rtlCol="0"/>
          <a:lstStyle>
            <a:lvl1pPr algn="l">
              <a:defRPr sz="15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112905" tIns="56453" rIns="112905" bIns="56453" rtlCol="0"/>
          <a:lstStyle>
            <a:lvl1pPr algn="r">
              <a:defRPr sz="1500"/>
            </a:lvl1pPr>
          </a:lstStyle>
          <a:p>
            <a:fld id="{0D8B7DE5-E6CF-4F7E-BA80-BFE36103487A}" type="datetimeFigureOut">
              <a:rPr lang="en-US" smtClean="0"/>
              <a:pPr/>
              <a:t>9/18/2015</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112905" tIns="56453" rIns="112905" bIns="56453"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112905" tIns="56453" rIns="112905" bIns="5645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3"/>
            <a:ext cx="3169920" cy="480060"/>
          </a:xfrm>
          <a:prstGeom prst="rect">
            <a:avLst/>
          </a:prstGeom>
        </p:spPr>
        <p:txBody>
          <a:bodyPr vert="horz" lIns="112905" tIns="56453" rIns="112905" bIns="56453" rtlCol="0" anchor="b"/>
          <a:lstStyle>
            <a:lvl1pPr algn="l">
              <a:defRPr sz="1500"/>
            </a:lvl1pPr>
          </a:lstStyle>
          <a:p>
            <a:endParaRPr lang="en-US"/>
          </a:p>
        </p:txBody>
      </p:sp>
      <p:sp>
        <p:nvSpPr>
          <p:cNvPr id="7" name="Slide Number Placeholder 6"/>
          <p:cNvSpPr>
            <a:spLocks noGrp="1"/>
          </p:cNvSpPr>
          <p:nvPr>
            <p:ph type="sldNum" sz="quarter" idx="5"/>
          </p:nvPr>
        </p:nvSpPr>
        <p:spPr>
          <a:xfrm>
            <a:off x="4143587" y="9119473"/>
            <a:ext cx="3169920" cy="480060"/>
          </a:xfrm>
          <a:prstGeom prst="rect">
            <a:avLst/>
          </a:prstGeom>
        </p:spPr>
        <p:txBody>
          <a:bodyPr vert="horz" lIns="112905" tIns="56453" rIns="112905" bIns="56453" rtlCol="0" anchor="b"/>
          <a:lstStyle>
            <a:lvl1pPr algn="r">
              <a:defRPr sz="1500"/>
            </a:lvl1pPr>
          </a:lstStyle>
          <a:p>
            <a:fld id="{C679F163-F6F6-45F6-8615-F928257CBC9F}" type="slidenum">
              <a:rPr lang="en-US" smtClean="0"/>
              <a:pPr/>
              <a:t>‹#›</a:t>
            </a:fld>
            <a:endParaRPr lang="en-US"/>
          </a:p>
        </p:txBody>
      </p:sp>
    </p:spTree>
    <p:extLst>
      <p:ext uri="{BB962C8B-B14F-4D97-AF65-F5344CB8AC3E}">
        <p14:creationId xmlns:p14="http://schemas.microsoft.com/office/powerpoint/2010/main" val="413465909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56592" y="4485807"/>
            <a:ext cx="6281530" cy="4800600"/>
          </a:xfrm>
        </p:spPr>
        <p:txBody>
          <a:bodyPr>
            <a:noAutofit/>
          </a:bodyPr>
          <a:lstStyle/>
          <a:p>
            <a:r>
              <a:rPr lang="en-US" sz="1100" i="1" dirty="0" smtClean="0">
                <a:solidFill>
                  <a:schemeClr val="bg1"/>
                </a:solidFill>
                <a:latin typeface="Candara" pitchFamily="34" charset="0"/>
              </a:rPr>
              <a:t>Recycled Water: Saving Every Drop Twice</a:t>
            </a:r>
            <a:br>
              <a:rPr lang="en-US" sz="1100" i="1" dirty="0" smtClean="0">
                <a:solidFill>
                  <a:schemeClr val="bg1"/>
                </a:solidFill>
                <a:latin typeface="Candara" pitchFamily="34" charset="0"/>
              </a:rPr>
            </a:br>
            <a:r>
              <a:rPr lang="en-US" sz="1100" i="1" dirty="0" smtClean="0">
                <a:solidFill>
                  <a:schemeClr val="bg1"/>
                </a:solidFill>
                <a:latin typeface="Candara" pitchFamily="34" charset="0"/>
              </a:rPr>
              <a:t>Conservatio</a:t>
            </a:r>
            <a:r>
              <a:rPr lang="en-US" sz="1100" i="1" baseline="0" dirty="0" smtClean="0">
                <a:solidFill>
                  <a:schemeClr val="bg1"/>
                </a:solidFill>
                <a:latin typeface="Candara" pitchFamily="34" charset="0"/>
              </a:rPr>
              <a:t>n is Critical </a:t>
            </a:r>
            <a:r>
              <a:rPr lang="en-US" sz="1100" i="1" dirty="0" smtClean="0">
                <a:solidFill>
                  <a:schemeClr val="bg1"/>
                </a:solidFill>
                <a:latin typeface="Candara" pitchFamily="34" charset="0"/>
              </a:rPr>
              <a:t/>
            </a:r>
            <a:br>
              <a:rPr lang="en-US" sz="1100" i="1" dirty="0" smtClean="0">
                <a:solidFill>
                  <a:schemeClr val="bg1"/>
                </a:solidFill>
                <a:latin typeface="Candara" pitchFamily="34" charset="0"/>
              </a:rPr>
            </a:br>
            <a:r>
              <a:rPr lang="en-US" sz="1100" i="1" dirty="0" smtClean="0">
                <a:solidFill>
                  <a:schemeClr val="bg1"/>
                </a:solidFill>
                <a:latin typeface="Candara" pitchFamily="34" charset="0"/>
              </a:rPr>
              <a:t>Sustainable</a:t>
            </a:r>
            <a:r>
              <a:rPr lang="en-US" sz="1100" i="1" baseline="0" dirty="0" smtClean="0">
                <a:solidFill>
                  <a:schemeClr val="bg1"/>
                </a:solidFill>
                <a:latin typeface="Candara" pitchFamily="34" charset="0"/>
              </a:rPr>
              <a:t> Water Management: Investigating Recycled Water Potential </a:t>
            </a:r>
            <a:endParaRPr lang="en-US" sz="11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679F163-F6F6-45F6-8615-F928257CBC9F}" type="slidenum">
              <a:rPr lang="en-US" smtClean="0"/>
              <a:pPr/>
              <a:t>1</a:t>
            </a:fld>
            <a:endParaRPr lang="en-US"/>
          </a:p>
        </p:txBody>
      </p:sp>
      <p:sp>
        <p:nvSpPr>
          <p:cNvPr id="5" name="Header Placeholder 4"/>
          <p:cNvSpPr>
            <a:spLocks noGrp="1"/>
          </p:cNvSpPr>
          <p:nvPr>
            <p:ph type="hdr" sz="quarter" idx="1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314325"/>
            <a:ext cx="5621338" cy="4214813"/>
          </a:xfrm>
        </p:spPr>
      </p:sp>
      <p:sp>
        <p:nvSpPr>
          <p:cNvPr id="3" name="Notes Placeholder 2"/>
          <p:cNvSpPr>
            <a:spLocks noGrp="1"/>
          </p:cNvSpPr>
          <p:nvPr>
            <p:ph type="body" idx="1"/>
          </p:nvPr>
        </p:nvSpPr>
        <p:spPr>
          <a:xfrm>
            <a:off x="715617" y="4721902"/>
            <a:ext cx="5852160" cy="4320540"/>
          </a:xfrm>
        </p:spPr>
        <p:txBody>
          <a:bodyPr>
            <a:normAutofit/>
          </a:bodyPr>
          <a:lstStyle/>
          <a:p>
            <a:pPr marL="0" lvl="0" indent="0">
              <a:spcAft>
                <a:spcPts val="1200"/>
              </a:spcAft>
              <a:buFont typeface="Arial" pitchFamily="34" charset="0"/>
              <a:buNone/>
            </a:pPr>
            <a:r>
              <a:rPr lang="en-US" sz="1200" dirty="0" smtClean="0"/>
              <a:t>As the drought continues, GWD and GSD are cooperating to look at new technologies and opportunities to fully utilize recycled water.  The wastewater not currently being used represents a significant drought-proof source of potential supply for the community. </a:t>
            </a:r>
          </a:p>
          <a:p>
            <a:pPr marL="0" indent="0">
              <a:spcAft>
                <a:spcPts val="1200"/>
              </a:spcAft>
              <a:buNone/>
            </a:pPr>
            <a:r>
              <a:rPr lang="en-US" sz="1200" dirty="0" smtClean="0"/>
              <a:t>The expansion of traditional “purple pipe” systems that distribute recycled water to users through a parallel system is often cost prohibitive. In response, other communities are increasingly focusing on advanced treatment technologies rather than simply expanding the distribution system build-out in order to fully utilize recycled water. </a:t>
            </a:r>
          </a:p>
          <a:p>
            <a:pPr defTabSz="948368">
              <a:defRPr/>
            </a:pP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679F163-F6F6-45F6-8615-F928257CBC9F}" type="slidenum">
              <a:rPr lang="en-US" smtClean="0"/>
              <a:pPr/>
              <a:t>10</a:t>
            </a:fld>
            <a:endParaRPr lang="en-US"/>
          </a:p>
        </p:txBody>
      </p:sp>
      <p:sp>
        <p:nvSpPr>
          <p:cNvPr id="5" name="Header Placeholder 4"/>
          <p:cNvSpPr>
            <a:spLocks noGrp="1"/>
          </p:cNvSpPr>
          <p:nvPr>
            <p:ph type="hdr" sz="quarter" idx="1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314325"/>
            <a:ext cx="5621338" cy="4214813"/>
          </a:xfrm>
        </p:spPr>
      </p:sp>
      <p:sp>
        <p:nvSpPr>
          <p:cNvPr id="3" name="Notes Placeholder 2"/>
          <p:cNvSpPr>
            <a:spLocks noGrp="1"/>
          </p:cNvSpPr>
          <p:nvPr>
            <p:ph type="body" idx="1"/>
          </p:nvPr>
        </p:nvSpPr>
        <p:spPr>
          <a:xfrm>
            <a:off x="715617" y="4721902"/>
            <a:ext cx="5852160" cy="4320540"/>
          </a:xfrm>
        </p:spPr>
        <p:txBody>
          <a:bodyPr>
            <a:normAutofit/>
          </a:bodyPr>
          <a:lstStyle/>
          <a:p>
            <a:pPr marL="237127" marR="0" indent="-237127" algn="l" defTabSz="948507" rtl="0" eaLnBrk="1" fontAlgn="auto" latinLnBrk="0" hangingPunct="1">
              <a:lnSpc>
                <a:spcPct val="100000"/>
              </a:lnSpc>
              <a:spcBef>
                <a:spcPts val="0"/>
              </a:spcBef>
              <a:spcAft>
                <a:spcPts val="0"/>
              </a:spcAft>
              <a:buClrTx/>
              <a:buSzTx/>
              <a:buFont typeface="+mj-lt"/>
              <a:buAutoNum type="arabicPeriod"/>
              <a:tabLst/>
              <a:defRPr/>
            </a:pPr>
            <a:r>
              <a:rPr lang="en-US" dirty="0" smtClean="0"/>
              <a:t>“Water should not be judged by its history, but by its quality” Dr. Lucas van </a:t>
            </a:r>
            <a:r>
              <a:rPr lang="en-US" dirty="0" err="1" smtClean="0"/>
              <a:t>Vuuren</a:t>
            </a:r>
            <a:endParaRPr lang="en-US" dirty="0" smtClean="0"/>
          </a:p>
          <a:p>
            <a:pPr marL="237127" indent="-237127" defTabSz="948507">
              <a:buFont typeface="+mj-lt"/>
              <a:buAutoNum type="arabicPeriod"/>
              <a:defRPr/>
            </a:pP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679F163-F6F6-45F6-8615-F928257CBC9F}" type="slidenum">
              <a:rPr lang="en-US" smtClean="0"/>
              <a:pPr/>
              <a:t>11</a:t>
            </a:fld>
            <a:endParaRPr lang="en-US"/>
          </a:p>
        </p:txBody>
      </p:sp>
      <p:sp>
        <p:nvSpPr>
          <p:cNvPr id="5" name="Header Placeholder 4"/>
          <p:cNvSpPr>
            <a:spLocks noGrp="1"/>
          </p:cNvSpPr>
          <p:nvPr>
            <p:ph type="hdr" sz="quarter" idx="1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A6D55E-D576-4432-A2DA-E4DD3A43CE72}" type="slidenum">
              <a:rPr lang="en-US" smtClean="0"/>
              <a:pPr/>
              <a:t>12</a:t>
            </a:fld>
            <a:endParaRPr lang="en-US"/>
          </a:p>
        </p:txBody>
      </p:sp>
    </p:spTree>
    <p:extLst>
      <p:ext uri="{BB962C8B-B14F-4D97-AF65-F5344CB8AC3E}">
        <p14:creationId xmlns:p14="http://schemas.microsoft.com/office/powerpoint/2010/main" val="1576831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314325"/>
            <a:ext cx="5621338" cy="4214813"/>
          </a:xfrm>
        </p:spPr>
      </p:sp>
      <p:sp>
        <p:nvSpPr>
          <p:cNvPr id="3" name="Notes Placeholder 2"/>
          <p:cNvSpPr>
            <a:spLocks noGrp="1"/>
          </p:cNvSpPr>
          <p:nvPr>
            <p:ph type="body" idx="1"/>
          </p:nvPr>
        </p:nvSpPr>
        <p:spPr>
          <a:xfrm>
            <a:off x="715617" y="4721902"/>
            <a:ext cx="5852160" cy="4320540"/>
          </a:xfrm>
        </p:spPr>
        <p:txBody>
          <a:bodyPr>
            <a:normAutofit/>
          </a:bodyPr>
          <a:lstStyle/>
          <a:p>
            <a:pPr marL="237127" indent="-237127" defTabSz="948507">
              <a:buFont typeface="+mj-lt"/>
              <a:buAutoNum type="arabicPeriod"/>
              <a:defRPr/>
            </a:pP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679F163-F6F6-45F6-8615-F928257CBC9F}" type="slidenum">
              <a:rPr lang="en-US" smtClean="0"/>
              <a:pPr/>
              <a:t>13</a:t>
            </a:fld>
            <a:endParaRPr lang="en-US"/>
          </a:p>
        </p:txBody>
      </p:sp>
      <p:sp>
        <p:nvSpPr>
          <p:cNvPr id="5" name="Header Placeholder 4"/>
          <p:cNvSpPr>
            <a:spLocks noGrp="1"/>
          </p:cNvSpPr>
          <p:nvPr>
            <p:ph type="hdr" sz="quarter" idx="1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314325"/>
            <a:ext cx="5621338" cy="4214813"/>
          </a:xfrm>
        </p:spPr>
      </p:sp>
      <p:sp>
        <p:nvSpPr>
          <p:cNvPr id="3" name="Notes Placeholder 2"/>
          <p:cNvSpPr>
            <a:spLocks noGrp="1"/>
          </p:cNvSpPr>
          <p:nvPr>
            <p:ph type="body" idx="1"/>
          </p:nvPr>
        </p:nvSpPr>
        <p:spPr>
          <a:xfrm>
            <a:off x="715617" y="4721902"/>
            <a:ext cx="5852160" cy="4320540"/>
          </a:xfrm>
        </p:spPr>
        <p:txBody>
          <a:bodyPr>
            <a:normAutofit/>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679F163-F6F6-45F6-8615-F928257CBC9F}" type="slidenum">
              <a:rPr lang="en-US" smtClean="0"/>
              <a:pPr/>
              <a:t>14</a:t>
            </a:fld>
            <a:endParaRPr lang="en-US"/>
          </a:p>
        </p:txBody>
      </p:sp>
      <p:sp>
        <p:nvSpPr>
          <p:cNvPr id="5" name="Header Placeholder 4"/>
          <p:cNvSpPr>
            <a:spLocks noGrp="1"/>
          </p:cNvSpPr>
          <p:nvPr>
            <p:ph type="hdr" sz="quarter" idx="1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314325"/>
            <a:ext cx="5621338" cy="4214813"/>
          </a:xfrm>
        </p:spPr>
      </p:sp>
      <p:sp>
        <p:nvSpPr>
          <p:cNvPr id="3" name="Notes Placeholder 2"/>
          <p:cNvSpPr>
            <a:spLocks noGrp="1"/>
          </p:cNvSpPr>
          <p:nvPr>
            <p:ph type="body" idx="1"/>
          </p:nvPr>
        </p:nvSpPr>
        <p:spPr>
          <a:xfrm>
            <a:off x="715617" y="4721902"/>
            <a:ext cx="5852160" cy="4320540"/>
          </a:xfrm>
        </p:spPr>
        <p:txBody>
          <a:bodyPr>
            <a:normAutofit/>
          </a:bodyPr>
          <a:lstStyle/>
          <a:p>
            <a:pPr marL="237127" marR="0" lvl="0" indent="-237127" algn="l" defTabSz="948507" rtl="0" eaLnBrk="1" fontAlgn="auto" latinLnBrk="0" hangingPunct="1">
              <a:lnSpc>
                <a:spcPct val="100000"/>
              </a:lnSpc>
              <a:spcBef>
                <a:spcPts val="0"/>
              </a:spcBef>
              <a:spcAft>
                <a:spcPts val="0"/>
              </a:spcAft>
              <a:buClrTx/>
              <a:buSzTx/>
              <a:buFont typeface="+mj-lt"/>
              <a:buNone/>
              <a:tabLst/>
              <a:defRPr/>
            </a:pPr>
            <a:r>
              <a:rPr lang="en-US" sz="1200" kern="1200" dirty="0" smtClean="0">
                <a:solidFill>
                  <a:schemeClr val="tx1"/>
                </a:solidFill>
                <a:latin typeface="+mn-lt"/>
                <a:ea typeface="+mn-ea"/>
                <a:cs typeface="+mn-cs"/>
              </a:rPr>
              <a:t>GWD investment in water supplies, infrastructure, and ongoing conservation has resulted in both a robust and diverse water supply portfolio and the lowest per capita water use on the South Coast, presently at 50 gallons per capita per day.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679F163-F6F6-45F6-8615-F928257CBC9F}" type="slidenum">
              <a:rPr lang="en-US" smtClean="0"/>
              <a:pPr/>
              <a:t>2</a:t>
            </a:fld>
            <a:endParaRPr lang="en-US"/>
          </a:p>
        </p:txBody>
      </p:sp>
      <p:sp>
        <p:nvSpPr>
          <p:cNvPr id="5" name="Header Placeholder 4"/>
          <p:cNvSpPr>
            <a:spLocks noGrp="1"/>
          </p:cNvSpPr>
          <p:nvPr>
            <p:ph type="hdr" sz="quarter" idx="1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314325"/>
            <a:ext cx="5621338" cy="4214813"/>
          </a:xfrm>
        </p:spPr>
      </p:sp>
      <p:sp>
        <p:nvSpPr>
          <p:cNvPr id="3" name="Notes Placeholder 2"/>
          <p:cNvSpPr>
            <a:spLocks noGrp="1"/>
          </p:cNvSpPr>
          <p:nvPr>
            <p:ph type="body" idx="1"/>
          </p:nvPr>
        </p:nvSpPr>
        <p:spPr>
          <a:xfrm>
            <a:off x="715617" y="4721902"/>
            <a:ext cx="5852160" cy="4320540"/>
          </a:xfrm>
        </p:spPr>
        <p:txBody>
          <a:bodyPr>
            <a:normAutofit/>
          </a:bodyPr>
          <a:lstStyle/>
          <a:p>
            <a:pPr defTabSz="948507">
              <a:defRPr/>
            </a:pPr>
            <a:r>
              <a:rPr lang="en-US" dirty="0">
                <a:latin typeface="Arial" pitchFamily="34" charset="0"/>
                <a:cs typeface="Arial" pitchFamily="34" charset="0"/>
              </a:rPr>
              <a:t>Snapshot of District water supplies</a:t>
            </a:r>
          </a:p>
          <a:p>
            <a:pPr defTabSz="948507">
              <a:defRPr/>
            </a:pPr>
            <a:endParaRPr lang="en-US" dirty="0">
              <a:latin typeface="Arial" pitchFamily="34" charset="0"/>
              <a:cs typeface="Arial" pitchFamily="34" charset="0"/>
            </a:endParaRPr>
          </a:p>
          <a:p>
            <a:pPr defTabSz="948507">
              <a:defRPr/>
            </a:pPr>
            <a:r>
              <a:rPr lang="en-US" dirty="0">
                <a:latin typeface="Arial" pitchFamily="34" charset="0"/>
                <a:cs typeface="Arial" pitchFamily="34" charset="0"/>
              </a:rPr>
              <a:t>The District’s water supply portfolio is made comprised of 4 sources: Lake Cachuma</a:t>
            </a:r>
            <a:r>
              <a:rPr lang="en-US" dirty="0">
                <a:latin typeface="Arial" pitchFamily="34" charset="0"/>
                <a:cs typeface="Arial" pitchFamily="34" charset="0"/>
              </a:rPr>
              <a:t>, Groundwater, State Water, Recycled </a:t>
            </a:r>
            <a:r>
              <a:rPr lang="en-US" dirty="0" smtClean="0">
                <a:latin typeface="Arial" pitchFamily="34" charset="0"/>
                <a:cs typeface="Arial" pitchFamily="34" charset="0"/>
              </a:rPr>
              <a:t>Water.</a:t>
            </a:r>
            <a:endParaRPr lang="en-US" dirty="0">
              <a:latin typeface="Arial" pitchFamily="34" charset="0"/>
              <a:cs typeface="Arial" pitchFamily="34" charset="0"/>
            </a:endParaRPr>
          </a:p>
          <a:p>
            <a:pPr marL="237127" indent="-237127" defTabSz="948507">
              <a:defRPr/>
            </a:pPr>
            <a:endParaRPr lang="en-US" dirty="0">
              <a:latin typeface="Arial" pitchFamily="34" charset="0"/>
              <a:cs typeface="Arial" pitchFamily="34" charset="0"/>
            </a:endParaRPr>
          </a:p>
          <a:p>
            <a:pPr marL="237127" indent="-237127" defTabSz="948507">
              <a:defRPr/>
            </a:pPr>
            <a:r>
              <a:rPr lang="en-US" dirty="0">
                <a:latin typeface="Arial" pitchFamily="34" charset="0"/>
                <a:cs typeface="Arial" pitchFamily="34" charset="0"/>
              </a:rPr>
              <a:t>The numbers you see here are normal year supply numbers which can vary in wet or dry years.  </a:t>
            </a:r>
            <a:r>
              <a:rPr lang="en-US" dirty="0">
                <a:latin typeface="Arial" pitchFamily="34" charset="0"/>
                <a:cs typeface="Arial" pitchFamily="34" charset="0"/>
              </a:rPr>
              <a:t>For example, in the current water year, </a:t>
            </a:r>
            <a:r>
              <a:rPr lang="en-US" dirty="0" smtClean="0">
                <a:latin typeface="Arial" pitchFamily="34" charset="0"/>
                <a:cs typeface="Arial" pitchFamily="34" charset="0"/>
              </a:rPr>
              <a:t>which started October 1, 2015, the District has about ¼</a:t>
            </a:r>
            <a:r>
              <a:rPr lang="en-US" baseline="0" dirty="0" smtClean="0">
                <a:latin typeface="Arial" pitchFamily="34" charset="0"/>
                <a:cs typeface="Arial" pitchFamily="34" charset="0"/>
              </a:rPr>
              <a:t> of its normal </a:t>
            </a:r>
            <a:r>
              <a:rPr lang="en-US" baseline="0" dirty="0" err="1" smtClean="0">
                <a:latin typeface="Arial" pitchFamily="34" charset="0"/>
                <a:cs typeface="Arial" pitchFamily="34" charset="0"/>
              </a:rPr>
              <a:t>Cachuma</a:t>
            </a:r>
            <a:r>
              <a:rPr lang="en-US" baseline="0" dirty="0" smtClean="0">
                <a:latin typeface="Arial" pitchFamily="34" charset="0"/>
                <a:cs typeface="Arial" pitchFamily="34" charset="0"/>
              </a:rPr>
              <a:t> supply available to it in the form of carryover water (0% allocation this year).  </a:t>
            </a:r>
            <a:r>
              <a:rPr lang="en-US" dirty="0" smtClean="0">
                <a:latin typeface="Arial" pitchFamily="34" charset="0"/>
                <a:cs typeface="Arial" pitchFamily="34" charset="0"/>
              </a:rPr>
              <a:t> </a:t>
            </a:r>
            <a:r>
              <a:rPr lang="en-US" dirty="0" err="1" smtClean="0">
                <a:solidFill>
                  <a:srgbClr val="FF0000"/>
                </a:solidFill>
                <a:latin typeface="Arial" pitchFamily="34" charset="0"/>
                <a:cs typeface="Arial" pitchFamily="34" charset="0"/>
              </a:rPr>
              <a:t>Cachuma</a:t>
            </a:r>
            <a:r>
              <a:rPr lang="en-US" dirty="0" smtClean="0">
                <a:solidFill>
                  <a:srgbClr val="FF0000"/>
                </a:solidFill>
                <a:latin typeface="Arial" pitchFamily="34" charset="0"/>
                <a:cs typeface="Arial" pitchFamily="34" charset="0"/>
              </a:rPr>
              <a:t> water available the </a:t>
            </a:r>
            <a:r>
              <a:rPr lang="en-US" dirty="0">
                <a:solidFill>
                  <a:srgbClr val="FF0000"/>
                </a:solidFill>
                <a:latin typeface="Arial" pitchFamily="34" charset="0"/>
                <a:cs typeface="Arial" pitchFamily="34" charset="0"/>
              </a:rPr>
              <a:t>District is using approximately 4,000 AF of stored State Water, 3,000 AF of groundwater, and roughly 6,500 AF to meet the higher than normal demand we have seen during this extended dry period.  </a:t>
            </a:r>
            <a:r>
              <a:rPr lang="en-US" dirty="0">
                <a:solidFill>
                  <a:srgbClr val="FF0000"/>
                </a:solidFill>
                <a:latin typeface="Arial" pitchFamily="34" charset="0"/>
                <a:cs typeface="Arial" pitchFamily="34" charset="0"/>
              </a:rPr>
              <a:t>The unused portion of our Cachuma entitlement (almost 3,000 AF) will be available to the District in the next water year. </a:t>
            </a:r>
          </a:p>
        </p:txBody>
      </p:sp>
      <p:sp>
        <p:nvSpPr>
          <p:cNvPr id="4" name="Slide Number Placeholder 3"/>
          <p:cNvSpPr>
            <a:spLocks noGrp="1"/>
          </p:cNvSpPr>
          <p:nvPr>
            <p:ph type="sldNum" sz="quarter" idx="10"/>
          </p:nvPr>
        </p:nvSpPr>
        <p:spPr/>
        <p:txBody>
          <a:bodyPr/>
          <a:lstStyle/>
          <a:p>
            <a:fld id="{C679F163-F6F6-45F6-8615-F928257CBC9F}" type="slidenum">
              <a:rPr lang="en-US" smtClean="0"/>
              <a:pPr/>
              <a:t>3</a:t>
            </a:fld>
            <a:endParaRPr lang="en-US"/>
          </a:p>
        </p:txBody>
      </p:sp>
      <p:sp>
        <p:nvSpPr>
          <p:cNvPr id="5" name="Header Placeholder 4"/>
          <p:cNvSpPr>
            <a:spLocks noGrp="1"/>
          </p:cNvSpPr>
          <p:nvPr>
            <p:ph type="hdr" sz="quarter" idx="1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314325"/>
            <a:ext cx="5621338" cy="4214813"/>
          </a:xfrm>
        </p:spPr>
      </p:sp>
      <p:sp>
        <p:nvSpPr>
          <p:cNvPr id="3" name="Notes Placeholder 2"/>
          <p:cNvSpPr>
            <a:spLocks noGrp="1"/>
          </p:cNvSpPr>
          <p:nvPr>
            <p:ph type="body" idx="1"/>
          </p:nvPr>
        </p:nvSpPr>
        <p:spPr>
          <a:xfrm>
            <a:off x="715617" y="4721902"/>
            <a:ext cx="5852160" cy="4320540"/>
          </a:xfrm>
        </p:spPr>
        <p:txBody>
          <a:bodyPr>
            <a:normAutofit/>
          </a:bodyPr>
          <a:lstStyle/>
          <a:p>
            <a:pPr defTabSz="948507">
              <a:defRPr/>
            </a:pPr>
            <a:r>
              <a:rPr lang="en-US" dirty="0">
                <a:latin typeface="Arial" pitchFamily="34" charset="0"/>
                <a:cs typeface="Arial" pitchFamily="34" charset="0"/>
              </a:rPr>
              <a:t>Snapshot of District </a:t>
            </a:r>
            <a:r>
              <a:rPr lang="en-US" dirty="0" smtClean="0">
                <a:latin typeface="Arial" pitchFamily="34" charset="0"/>
                <a:cs typeface="Arial" pitchFamily="34" charset="0"/>
              </a:rPr>
              <a:t>water</a:t>
            </a:r>
            <a:r>
              <a:rPr lang="en-US" baseline="0" dirty="0" smtClean="0">
                <a:latin typeface="Arial" pitchFamily="34" charset="0"/>
                <a:cs typeface="Arial" pitchFamily="34" charset="0"/>
              </a:rPr>
              <a:t> Use</a:t>
            </a:r>
          </a:p>
          <a:p>
            <a:pPr defTabSz="948507">
              <a:defRPr/>
            </a:pPr>
            <a:endParaRPr lang="en-US" baseline="0" dirty="0" smtClean="0">
              <a:latin typeface="Arial" pitchFamily="34" charset="0"/>
              <a:cs typeface="Arial" pitchFamily="34" charset="0"/>
            </a:endParaRPr>
          </a:p>
          <a:p>
            <a:pPr defTabSz="948507">
              <a:defRPr/>
            </a:pPr>
            <a:r>
              <a:rPr lang="en-US" baseline="0" dirty="0" smtClean="0">
                <a:latin typeface="Arial" pitchFamily="34" charset="0"/>
                <a:cs typeface="Arial" pitchFamily="34" charset="0"/>
              </a:rPr>
              <a:t>The District primarily serves Urban customers (residential, commercial, and institutional). The District also serves agriculture which makes up 21% of total water use primarily for avocados and citrus. Remaining use is for landscape and recreation irrigation for common space, local parks, and athletic fields. </a:t>
            </a:r>
            <a:endParaRPr lang="en-US" dirty="0">
              <a:latin typeface="Arial" pitchFamily="34" charset="0"/>
              <a:cs typeface="Arial" pitchFamily="34" charset="0"/>
            </a:endParaRPr>
          </a:p>
          <a:p>
            <a:pPr defTabSz="948507">
              <a:defRPr/>
            </a:pPr>
            <a:endParaRPr lang="en-US" dirty="0">
              <a:latin typeface="Arial" pitchFamily="34" charset="0"/>
              <a:cs typeface="Arial" pitchFamily="34" charset="0"/>
            </a:endParaRPr>
          </a:p>
          <a:p>
            <a:pPr defTabSz="948507">
              <a:defRPr/>
            </a:pPr>
            <a:r>
              <a:rPr lang="en-US" dirty="0">
                <a:latin typeface="Arial" pitchFamily="34" charset="0"/>
                <a:cs typeface="Arial" pitchFamily="34" charset="0"/>
              </a:rPr>
              <a:t>The District’s water supply portfolio is made comprised of 4 sources: Lake Cachuma, Groundwater, State Water, Recycled Water, and exceeds normal demand which can range from approximately 12,000 AF to 14,000 AF in normal years. </a:t>
            </a:r>
          </a:p>
          <a:p>
            <a:pPr marL="237127" indent="-237127" defTabSz="948507">
              <a:defRPr/>
            </a:pPr>
            <a:endParaRPr lang="en-US" dirty="0">
              <a:latin typeface="Arial" pitchFamily="34" charset="0"/>
              <a:cs typeface="Arial" pitchFamily="34" charset="0"/>
            </a:endParaRPr>
          </a:p>
          <a:p>
            <a:pPr marL="237127" indent="-237127" defTabSz="948507">
              <a:defRPr/>
            </a:pPr>
            <a:r>
              <a:rPr lang="en-US" dirty="0">
                <a:latin typeface="Arial" pitchFamily="34" charset="0"/>
                <a:cs typeface="Arial" pitchFamily="34" charset="0"/>
              </a:rPr>
              <a:t>The numbers you see here are normal year supply numbers which can vary in wet or dry </a:t>
            </a:r>
            <a:r>
              <a:rPr lang="en-US" dirty="0" smtClean="0">
                <a:latin typeface="Arial" pitchFamily="34" charset="0"/>
                <a:cs typeface="Arial" pitchFamily="34" charset="0"/>
              </a:rPr>
              <a:t>years.</a:t>
            </a:r>
            <a:r>
              <a:rPr lang="en-US" baseline="0" dirty="0" smtClean="0">
                <a:latin typeface="Arial" pitchFamily="34" charset="0"/>
                <a:cs typeface="Arial" pitchFamily="34" charset="0"/>
              </a:rPr>
              <a:t> </a:t>
            </a:r>
            <a:r>
              <a:rPr lang="en-US" i="1" baseline="0" dirty="0" smtClean="0">
                <a:latin typeface="Arial" pitchFamily="34" charset="0"/>
                <a:cs typeface="Arial" pitchFamily="34" charset="0"/>
              </a:rPr>
              <a:t>Note how the District is shifting to majority Groundwater with little Lake Cachuma and State Water. </a:t>
            </a:r>
            <a:endParaRPr lang="en-US" i="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679F163-F6F6-45F6-8615-F928257CBC9F}" type="slidenum">
              <a:rPr lang="en-US" smtClean="0"/>
              <a:pPr/>
              <a:t>4</a:t>
            </a:fld>
            <a:endParaRPr lang="en-US"/>
          </a:p>
        </p:txBody>
      </p:sp>
      <p:sp>
        <p:nvSpPr>
          <p:cNvPr id="5" name="Header Placeholder 4"/>
          <p:cNvSpPr>
            <a:spLocks noGrp="1"/>
          </p:cNvSpPr>
          <p:nvPr>
            <p:ph type="hdr" sz="quarter" idx="1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56592" y="4485807"/>
            <a:ext cx="6281530" cy="4800600"/>
          </a:xfrm>
        </p:spPr>
        <p:txBody>
          <a:bodyPr>
            <a:noAutofit/>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Since 1995 the Goleta Water District, in partnership with Goleta Sanitary District, has delivered approximately 1,000 AF of recycled water per year.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partnership began as a result of the devastating drought in the early 1990s.  Recognizing the need for a source of drought proof water supply, Goleta Water District built and agreed to pay to maintain the recycled water plant.  Goleta Sanitary District operates the plant, and the Goleta Water District handles the distribution system that serves recycled water to customers.  </a:t>
            </a:r>
          </a:p>
          <a:p>
            <a:endParaRPr lang="en-US" sz="11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679F163-F6F6-45F6-8615-F928257CBC9F}" type="slidenum">
              <a:rPr lang="en-US" smtClean="0"/>
              <a:pPr/>
              <a:t>5</a:t>
            </a:fld>
            <a:endParaRPr lang="en-US"/>
          </a:p>
        </p:txBody>
      </p:sp>
      <p:sp>
        <p:nvSpPr>
          <p:cNvPr id="5" name="Header Placeholder 4"/>
          <p:cNvSpPr>
            <a:spLocks noGrp="1"/>
          </p:cNvSpPr>
          <p:nvPr>
            <p:ph type="hdr" sz="quarter" idx="1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679F163-F6F6-45F6-8615-F928257CBC9F}" type="slidenum">
              <a:rPr lang="en-US" smtClean="0"/>
              <a:pPr/>
              <a:t>6</a:t>
            </a:fld>
            <a:endParaRPr lang="en-US"/>
          </a:p>
        </p:txBody>
      </p:sp>
    </p:spTree>
    <p:extLst>
      <p:ext uri="{BB962C8B-B14F-4D97-AF65-F5344CB8AC3E}">
        <p14:creationId xmlns:p14="http://schemas.microsoft.com/office/powerpoint/2010/main" val="2853005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314325"/>
            <a:ext cx="5621338" cy="4214813"/>
          </a:xfrm>
        </p:spPr>
      </p:sp>
      <p:sp>
        <p:nvSpPr>
          <p:cNvPr id="3" name="Notes Placeholder 2"/>
          <p:cNvSpPr>
            <a:spLocks noGrp="1"/>
          </p:cNvSpPr>
          <p:nvPr>
            <p:ph type="body" idx="1"/>
          </p:nvPr>
        </p:nvSpPr>
        <p:spPr>
          <a:xfrm>
            <a:off x="715617" y="4721902"/>
            <a:ext cx="5852160" cy="4320540"/>
          </a:xfrm>
        </p:spPr>
        <p:txBody>
          <a:bodyPr>
            <a:normAutofit/>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Since 1995 the Goleta Water District, in partnership with Goleta Sanitary District, has delivered approximately 1,000 AF of recycled water per year.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partnership began as a result of the devastating drought in the early 1990s.  Recognizing the need for a source of drought proof water supply, Goleta Water District built and agreed to pay to maintain the recycled water plant.  Goleta Sanitary District operates the plant, and the Goleta Water District handles the distribution system that serves recycled water to customers.  </a:t>
            </a:r>
          </a:p>
          <a:p>
            <a:pPr eaLnBrk="1" hangingPunct="1"/>
            <a:endParaRPr lang="en-US" dirty="0" smtClean="0"/>
          </a:p>
          <a:p>
            <a:pPr eaLnBrk="1" hangingPunct="1"/>
            <a:r>
              <a:rPr lang="en-US" dirty="0" smtClean="0"/>
              <a:t>Today:</a:t>
            </a:r>
          </a:p>
          <a:p>
            <a:pPr eaLnBrk="1" hangingPunct="1"/>
            <a:r>
              <a:rPr lang="en-US" dirty="0" smtClean="0"/>
              <a:t>Over </a:t>
            </a:r>
            <a:r>
              <a:rPr lang="en-US" dirty="0" smtClean="0"/>
              <a:t>9.5 miles of steel RW</a:t>
            </a:r>
            <a:r>
              <a:rPr lang="en-US" baseline="0" dirty="0" smtClean="0"/>
              <a:t> mains</a:t>
            </a:r>
          </a:p>
          <a:p>
            <a:pPr eaLnBrk="1" hangingPunct="1"/>
            <a:r>
              <a:rPr lang="en-US" baseline="0" dirty="0" smtClean="0"/>
              <a:t>Delivers approximately 1,000 AFY of water to 30 customers, including UCSB, golf courses, parks, primarily for landscape irrigation</a:t>
            </a:r>
          </a:p>
          <a:p>
            <a:pPr eaLnBrk="1" hangingPunct="1"/>
            <a:r>
              <a:rPr lang="en-US" baseline="0" dirty="0" smtClean="0"/>
              <a:t>Treatment train by Goleta Sanitary District, including 3.3 mg reservoir</a:t>
            </a:r>
          </a:p>
          <a:p>
            <a:pPr eaLnBrk="1" hangingPunct="1"/>
            <a:r>
              <a:rPr lang="en-US" baseline="0" dirty="0" smtClean="0"/>
              <a:t>2 RW booster pump stations to distribute water</a:t>
            </a:r>
          </a:p>
          <a:p>
            <a:pPr eaLnBrk="1" hangingPunct="1"/>
            <a:r>
              <a:rPr lang="en-US" baseline="0" dirty="0" smtClean="0"/>
              <a:t>System originally constructed in the 1990s</a:t>
            </a:r>
          </a:p>
          <a:p>
            <a:pPr eaLnBrk="1" hangingPunct="1"/>
            <a:r>
              <a:rPr lang="en-US" baseline="0" dirty="0" smtClean="0"/>
              <a:t>Currently delivers approximately 1,000 AFY</a:t>
            </a:r>
            <a:endParaRPr lang="en-US" dirty="0" smtClean="0"/>
          </a:p>
        </p:txBody>
      </p:sp>
      <p:sp>
        <p:nvSpPr>
          <p:cNvPr id="4" name="Slide Number Placeholder 3"/>
          <p:cNvSpPr>
            <a:spLocks noGrp="1"/>
          </p:cNvSpPr>
          <p:nvPr>
            <p:ph type="sldNum" sz="quarter" idx="10"/>
          </p:nvPr>
        </p:nvSpPr>
        <p:spPr/>
        <p:txBody>
          <a:bodyPr/>
          <a:lstStyle/>
          <a:p>
            <a:fld id="{C679F163-F6F6-45F6-8615-F928257CBC9F}" type="slidenum">
              <a:rPr lang="en-US" smtClean="0"/>
              <a:pPr/>
              <a:t>7</a:t>
            </a:fld>
            <a:endParaRPr lang="en-US"/>
          </a:p>
        </p:txBody>
      </p:sp>
      <p:sp>
        <p:nvSpPr>
          <p:cNvPr id="5" name="Header Placeholder 4"/>
          <p:cNvSpPr>
            <a:spLocks noGrp="1"/>
          </p:cNvSpPr>
          <p:nvPr>
            <p:ph type="hdr" sz="quarter" idx="1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314325"/>
            <a:ext cx="5621338" cy="4214813"/>
          </a:xfrm>
        </p:spPr>
      </p:sp>
      <p:sp>
        <p:nvSpPr>
          <p:cNvPr id="3" name="Notes Placeholder 2"/>
          <p:cNvSpPr>
            <a:spLocks noGrp="1"/>
          </p:cNvSpPr>
          <p:nvPr>
            <p:ph type="body" idx="1"/>
          </p:nvPr>
        </p:nvSpPr>
        <p:spPr>
          <a:xfrm>
            <a:off x="715617" y="4721902"/>
            <a:ext cx="5852160" cy="4320540"/>
          </a:xfrm>
        </p:spPr>
        <p:txBody>
          <a:bodyPr>
            <a:normAutofit/>
          </a:bodyPr>
          <a:lstStyle/>
          <a:p>
            <a:pPr marL="237093" marR="0" lvl="0" indent="-237093" algn="l" defTabSz="948368" rtl="0" eaLnBrk="1" fontAlgn="auto" latinLnBrk="0" hangingPunct="1">
              <a:lnSpc>
                <a:spcPct val="100000"/>
              </a:lnSpc>
              <a:spcBef>
                <a:spcPts val="0"/>
              </a:spcBef>
              <a:spcAft>
                <a:spcPts val="0"/>
              </a:spcAft>
              <a:buClrTx/>
              <a:buSzTx/>
              <a:buFont typeface="+mj-lt"/>
              <a:buNone/>
              <a:tabLst/>
              <a:defRPr/>
            </a:pPr>
            <a:r>
              <a:rPr lang="en-US" sz="1200" dirty="0" smtClean="0"/>
              <a:t>This relationship serves as an example of how agencies can work together to reduce waste and increase water supplies to serve a parched state.  </a:t>
            </a:r>
          </a:p>
          <a:p>
            <a:pPr marL="237093" indent="-237093" defTabSz="948368">
              <a:buFont typeface="+mj-lt"/>
              <a:buAutoNum type="arabicPeriod"/>
              <a:defRPr/>
            </a:pP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679F163-F6F6-45F6-8615-F928257CBC9F}" type="slidenum">
              <a:rPr lang="en-US" smtClean="0"/>
              <a:pPr/>
              <a:t>8</a:t>
            </a:fld>
            <a:endParaRPr lang="en-US"/>
          </a:p>
        </p:txBody>
      </p:sp>
      <p:sp>
        <p:nvSpPr>
          <p:cNvPr id="5" name="Header Placeholder 4"/>
          <p:cNvSpPr>
            <a:spLocks noGrp="1"/>
          </p:cNvSpPr>
          <p:nvPr>
            <p:ph type="hdr" sz="quarter" idx="1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Char char="•"/>
            </a:pPr>
            <a:r>
              <a:rPr lang="en-US" sz="1200" dirty="0" smtClean="0"/>
              <a:t> The recycled water project currently has a seasonal treatment and distribution capacity of approximately 3,000 AFY, of which 1000 AF is used each year. Recycled water costs $707 per acre-foot. </a:t>
            </a:r>
          </a:p>
          <a:p>
            <a:pPr>
              <a:buFont typeface="Arial" pitchFamily="34" charset="0"/>
              <a:buChar char="•"/>
            </a:pPr>
            <a:r>
              <a:rPr lang="en-US" sz="1200" dirty="0" smtClean="0"/>
              <a:t> Current capacity: The recycled water project (treatment and distribution) currently has a seasonal treatment and distribution capacity of approximately 3,000 AFY. The recycled water plant has a design capacity of 3 million gallons per day (</a:t>
            </a:r>
            <a:r>
              <a:rPr lang="en-US" sz="1200" dirty="0" err="1" smtClean="0"/>
              <a:t>mgd</a:t>
            </a:r>
            <a:r>
              <a:rPr lang="en-US" sz="1200" dirty="0" smtClean="0"/>
              <a:t>), which is about 9 acre-feet per day.</a:t>
            </a:r>
          </a:p>
          <a:p>
            <a:pPr lvl="0">
              <a:buFont typeface="Arial" pitchFamily="34" charset="0"/>
              <a:buChar char="•"/>
            </a:pPr>
            <a:r>
              <a:rPr lang="en-US" sz="1200" dirty="0" smtClean="0"/>
              <a:t> Every gallon of recycled water is a gallon of potable water that we’ve been able to save for essential uses, improving supply reliability and keeping costs lower for customers.  </a:t>
            </a:r>
          </a:p>
          <a:p>
            <a:pPr>
              <a:buFont typeface="Arial" pitchFamily="34" charset="0"/>
              <a:buChar char="•"/>
            </a:pPr>
            <a:r>
              <a:rPr lang="en-US" sz="1200" dirty="0" smtClean="0"/>
              <a:t> The largest customers are UCSB, Sandpiper Golf Course, and Glen Annie Golf Course.  UCSB uses recycled water for 90% of its campus irrigation, which saves approximately 19.5 million gallons of potable water every year.</a:t>
            </a:r>
          </a:p>
          <a:p>
            <a:pPr defTabSz="948507">
              <a:defRPr/>
            </a:pPr>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679F163-F6F6-45F6-8615-F928257CBC9F}" type="slidenum">
              <a:rPr lang="en-US" smtClean="0"/>
              <a:pPr/>
              <a:t>9</a:t>
            </a:fld>
            <a:endParaRPr lang="en-US"/>
          </a:p>
        </p:txBody>
      </p:sp>
    </p:spTree>
    <p:extLst>
      <p:ext uri="{BB962C8B-B14F-4D97-AF65-F5344CB8AC3E}">
        <p14:creationId xmlns:p14="http://schemas.microsoft.com/office/powerpoint/2010/main" val="2853005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10EA5E-1D9C-4D3E-AFA7-0C5C3E9E67CA}" type="datetimeFigureOut">
              <a:rPr lang="en-US" smtClean="0"/>
              <a:pPr/>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A2504-618C-4731-A367-2EBFF637702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10EA5E-1D9C-4D3E-AFA7-0C5C3E9E67CA}" type="datetimeFigureOut">
              <a:rPr lang="en-US" smtClean="0"/>
              <a:pPr/>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A2504-618C-4731-A367-2EBFF63770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10EA5E-1D9C-4D3E-AFA7-0C5C3E9E67CA}" type="datetimeFigureOut">
              <a:rPr lang="en-US" smtClean="0"/>
              <a:pPr/>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A2504-618C-4731-A367-2EBFF637702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10EA5E-1D9C-4D3E-AFA7-0C5C3E9E67CA}" type="datetimeFigureOut">
              <a:rPr lang="en-US" smtClean="0"/>
              <a:pPr/>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A2504-618C-4731-A367-2EBFF637702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10EA5E-1D9C-4D3E-AFA7-0C5C3E9E67CA}" type="datetimeFigureOut">
              <a:rPr lang="en-US" smtClean="0"/>
              <a:pPr/>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A2504-618C-4731-A367-2EBFF637702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10EA5E-1D9C-4D3E-AFA7-0C5C3E9E67CA}" type="datetimeFigureOut">
              <a:rPr lang="en-US" smtClean="0"/>
              <a:pPr/>
              <a:t>9/18/2015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A2504-618C-4731-A367-2EBFF637702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10EA5E-1D9C-4D3E-AFA7-0C5C3E9E67CA}" type="datetimeFigureOut">
              <a:rPr lang="en-US" smtClean="0"/>
              <a:pPr/>
              <a:t>9/18/2015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A2504-618C-4731-A367-2EBFF637702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10EA5E-1D9C-4D3E-AFA7-0C5C3E9E67CA}" type="datetimeFigureOut">
              <a:rPr lang="en-US" smtClean="0"/>
              <a:pPr/>
              <a:t>9/18/2015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A2504-618C-4731-A367-2EBFF637702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10EA5E-1D9C-4D3E-AFA7-0C5C3E9E67CA}" type="datetimeFigureOut">
              <a:rPr lang="en-US" smtClean="0"/>
              <a:pPr/>
              <a:t>9/18/2015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A2504-618C-4731-A367-2EBFF637702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10EA5E-1D9C-4D3E-AFA7-0C5C3E9E67CA}" type="datetimeFigureOut">
              <a:rPr lang="en-US" smtClean="0"/>
              <a:pPr/>
              <a:t>9/18/2015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A2504-618C-4731-A367-2EBFF637702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10EA5E-1D9C-4D3E-AFA7-0C5C3E9E67CA}" type="datetimeFigureOut">
              <a:rPr lang="en-US" smtClean="0"/>
              <a:pPr/>
              <a:t>9/18/2015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A2504-618C-4731-A367-2EBFF637702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10EA5E-1D9C-4D3E-AFA7-0C5C3E9E67CA}" type="datetimeFigureOut">
              <a:rPr lang="en-US" smtClean="0"/>
              <a:pPr/>
              <a:t>9/18/2015</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A2504-618C-4731-A367-2EBFF637702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hyperlink" Target="http://www.waterwisesb.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goletasanitary.org/" TargetMode="External"/><Relationship Id="rId5" Type="http://schemas.openxmlformats.org/officeDocument/2006/relationships/hyperlink" Target="http://www.goletawater.com/" TargetMode="External"/><Relationship Id="rId10"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8.jpeg"/><Relationship Id="rId4" Type="http://schemas.microsoft.com/office/2007/relationships/hdphoto" Target="../media/hdphoto1.wdp"/><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png"/><Relationship Id="rId7" Type="http://schemas.openxmlformats.org/officeDocument/2006/relationships/hyperlink" Target="http://en.wikipedia.org/wiki/File:OldTownGoleta.jp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12.jpeg"/><Relationship Id="rId4" Type="http://schemas.microsoft.com/office/2007/relationships/hdphoto" Target="../media/hdphoto1.wdp"/><Relationship Id="rId9" Type="http://schemas.openxmlformats.org/officeDocument/2006/relationships/hyperlink" Target="http://www.glenanniegolf.com/golf/emailer2020/img/glenanniegolf/OldSite/18Hsoft.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a:gsLst>
              <a:gs pos="0">
                <a:schemeClr val="tx2">
                  <a:lumMod val="20000"/>
                  <a:lumOff val="80000"/>
                </a:schemeClr>
              </a:gs>
              <a:gs pos="25000">
                <a:schemeClr val="accent5">
                  <a:lumMod val="75000"/>
                  <a:tint val="44500"/>
                  <a:satMod val="160000"/>
                  <a:alpha val="26000"/>
                </a:schemeClr>
              </a:gs>
              <a:gs pos="100000">
                <a:schemeClr val="accent5">
                  <a:tint val="23500"/>
                  <a:satMod val="160000"/>
                  <a:lumMod val="81000"/>
                  <a:lumOff val="19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066800"/>
            <a:ext cx="9144000" cy="2286000"/>
          </a:xfrm>
          <a:solidFill>
            <a:schemeClr val="tx2"/>
          </a:solidFill>
        </p:spPr>
        <p:txBody>
          <a:bodyPr>
            <a:normAutofit fontScale="90000"/>
          </a:bodyPr>
          <a:lstStyle/>
          <a:p>
            <a:pPr>
              <a:spcAft>
                <a:spcPts val="1200"/>
              </a:spcAft>
            </a:pPr>
            <a:r>
              <a:rPr lang="en-US" sz="3550" b="1" dirty="0" smtClean="0">
                <a:solidFill>
                  <a:schemeClr val="bg1"/>
                </a:solidFill>
                <a:latin typeface="Candara" pitchFamily="34" charset="0"/>
              </a:rPr>
              <a:t/>
            </a:r>
            <a:br>
              <a:rPr lang="en-US" sz="3550" b="1" dirty="0" smtClean="0">
                <a:solidFill>
                  <a:schemeClr val="bg1"/>
                </a:solidFill>
                <a:latin typeface="Candara" pitchFamily="34" charset="0"/>
              </a:rPr>
            </a:br>
            <a:r>
              <a:rPr lang="en-US" dirty="0" smtClean="0">
                <a:solidFill>
                  <a:schemeClr val="bg1"/>
                </a:solidFill>
                <a:latin typeface="Candara" pitchFamily="34" charset="0"/>
              </a:rPr>
              <a:t>Maximizing</a:t>
            </a:r>
            <a:r>
              <a:rPr lang="en-US" dirty="0" smtClean="0">
                <a:solidFill>
                  <a:schemeClr val="bg1"/>
                </a:solidFill>
                <a:latin typeface="Candara" pitchFamily="34" charset="0"/>
              </a:rPr>
              <a:t> Water Supply Sustainability </a:t>
            </a:r>
            <a:br>
              <a:rPr lang="en-US" dirty="0" smtClean="0">
                <a:solidFill>
                  <a:schemeClr val="bg1"/>
                </a:solidFill>
                <a:latin typeface="Candara" pitchFamily="34" charset="0"/>
              </a:rPr>
            </a:br>
            <a:r>
              <a:rPr lang="en-US" dirty="0" smtClean="0">
                <a:solidFill>
                  <a:schemeClr val="bg1"/>
                </a:solidFill>
                <a:latin typeface="Candara" pitchFamily="34" charset="0"/>
              </a:rPr>
              <a:t>for the Goleta Valley</a:t>
            </a:r>
            <a:r>
              <a:rPr lang="en-US" sz="3550" i="1" dirty="0" smtClean="0">
                <a:solidFill>
                  <a:schemeClr val="bg1"/>
                </a:solidFill>
                <a:latin typeface="Candara" pitchFamily="34" charset="0"/>
              </a:rPr>
              <a:t/>
            </a:r>
            <a:br>
              <a:rPr lang="en-US" sz="3550" i="1" dirty="0" smtClean="0">
                <a:solidFill>
                  <a:schemeClr val="bg1"/>
                </a:solidFill>
                <a:latin typeface="Candara" pitchFamily="34" charset="0"/>
              </a:rPr>
            </a:br>
            <a:r>
              <a:rPr lang="en-US" sz="3550" i="1" dirty="0" smtClean="0">
                <a:solidFill>
                  <a:schemeClr val="bg1"/>
                </a:solidFill>
                <a:latin typeface="Candara" pitchFamily="34" charset="0"/>
              </a:rPr>
              <a:t> </a:t>
            </a:r>
            <a:endParaRPr lang="en-US" sz="2800" i="1" dirty="0">
              <a:solidFill>
                <a:schemeClr val="bg1"/>
              </a:solidFill>
              <a:latin typeface="Candara" pitchFamily="34" charset="0"/>
            </a:endParaRPr>
          </a:p>
        </p:txBody>
      </p:sp>
      <p:cxnSp>
        <p:nvCxnSpPr>
          <p:cNvPr id="9" name="Straight Connector 8"/>
          <p:cNvCxnSpPr/>
          <p:nvPr/>
        </p:nvCxnSpPr>
        <p:spPr>
          <a:xfrm>
            <a:off x="0" y="1066800"/>
            <a:ext cx="91440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3352800"/>
            <a:ext cx="91440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descr="C:\Users\manderson\AppData\Local\Microsoft\Windows\Temporary Internet Files\Content.Outlook\GN7MNUM5\GWD_logo_200ppi_2.png"/>
          <p:cNvPicPr/>
          <p:nvPr/>
        </p:nvPicPr>
        <p:blipFill>
          <a:blip r:embed="rId3" cstate="print"/>
          <a:srcRect/>
          <a:stretch>
            <a:fillRect/>
          </a:stretch>
        </p:blipFill>
        <p:spPr bwMode="auto">
          <a:xfrm>
            <a:off x="7162800" y="4800600"/>
            <a:ext cx="1600200" cy="1676400"/>
          </a:xfrm>
          <a:prstGeom prst="rect">
            <a:avLst/>
          </a:prstGeom>
          <a:noFill/>
          <a:ln w="9525">
            <a:noFill/>
            <a:miter lim="800000"/>
            <a:headEnd/>
            <a:tailEnd/>
          </a:ln>
        </p:spPr>
      </p:pic>
      <p:sp>
        <p:nvSpPr>
          <p:cNvPr id="3" name="TextBox 2"/>
          <p:cNvSpPr txBox="1"/>
          <p:nvPr/>
        </p:nvSpPr>
        <p:spPr>
          <a:xfrm>
            <a:off x="304800" y="5670116"/>
            <a:ext cx="5486400" cy="830997"/>
          </a:xfrm>
          <a:prstGeom prst="rect">
            <a:avLst/>
          </a:prstGeom>
          <a:noFill/>
        </p:spPr>
        <p:txBody>
          <a:bodyPr wrap="square" rtlCol="0">
            <a:spAutoFit/>
          </a:bodyPr>
          <a:lstStyle/>
          <a:p>
            <a:r>
              <a:rPr lang="en-US" sz="2400" b="1" dirty="0" smtClean="0">
                <a:solidFill>
                  <a:schemeClr val="tx2"/>
                </a:solidFill>
              </a:rPr>
              <a:t>Ryan Drake </a:t>
            </a:r>
          </a:p>
          <a:p>
            <a:r>
              <a:rPr lang="en-US" sz="2400" b="1" dirty="0" smtClean="0">
                <a:solidFill>
                  <a:schemeClr val="tx2"/>
                </a:solidFill>
              </a:rPr>
              <a:t>Water Supply and Conservation </a:t>
            </a:r>
            <a:r>
              <a:rPr lang="en-US" sz="2400" b="1" dirty="0" smtClean="0">
                <a:solidFill>
                  <a:schemeClr val="tx2"/>
                </a:solidFill>
              </a:rPr>
              <a:t>Manager</a:t>
            </a:r>
          </a:p>
        </p:txBody>
      </p:sp>
      <p:sp>
        <p:nvSpPr>
          <p:cNvPr id="5" name="TextBox 4"/>
          <p:cNvSpPr txBox="1"/>
          <p:nvPr/>
        </p:nvSpPr>
        <p:spPr>
          <a:xfrm>
            <a:off x="1807866" y="3440668"/>
            <a:ext cx="5638800" cy="677108"/>
          </a:xfrm>
          <a:prstGeom prst="rect">
            <a:avLst/>
          </a:prstGeom>
          <a:noFill/>
        </p:spPr>
        <p:txBody>
          <a:bodyPr wrap="square" rtlCol="0">
            <a:spAutoFit/>
          </a:bodyPr>
          <a:lstStyle/>
          <a:p>
            <a:pPr algn="ctr"/>
            <a:r>
              <a:rPr lang="en-US" sz="2000" b="1" i="1" dirty="0" smtClean="0">
                <a:solidFill>
                  <a:schemeClr val="tx2"/>
                </a:solidFill>
              </a:rPr>
              <a:t>2015 Central Coast Sustainability Summit</a:t>
            </a:r>
          </a:p>
          <a:p>
            <a:pPr algn="ctr"/>
            <a:r>
              <a:rPr lang="en-US" dirty="0" smtClean="0">
                <a:solidFill>
                  <a:schemeClr val="tx2"/>
                </a:solidFill>
              </a:rPr>
              <a:t>October 2015</a:t>
            </a:r>
            <a:endParaRPr lang="en-US" dirty="0">
              <a:solidFill>
                <a:schemeClr val="tx2"/>
              </a:solidFill>
            </a:endParaRPr>
          </a:p>
        </p:txBody>
      </p:sp>
    </p:spTree>
    <p:extLst>
      <p:ext uri="{BB962C8B-B14F-4D97-AF65-F5344CB8AC3E}">
        <p14:creationId xmlns:p14="http://schemas.microsoft.com/office/powerpoint/2010/main" val="12522660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gradFill>
            <a:gsLst>
              <a:gs pos="0">
                <a:schemeClr val="tx2">
                  <a:lumMod val="20000"/>
                  <a:lumOff val="80000"/>
                </a:schemeClr>
              </a:gs>
              <a:gs pos="25000">
                <a:schemeClr val="accent5">
                  <a:lumMod val="75000"/>
                  <a:tint val="44500"/>
                  <a:satMod val="160000"/>
                  <a:alpha val="26000"/>
                </a:schemeClr>
              </a:gs>
              <a:gs pos="100000">
                <a:schemeClr val="accent5">
                  <a:tint val="23500"/>
                  <a:satMod val="160000"/>
                  <a:lumMod val="81000"/>
                  <a:lumOff val="19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0" y="0"/>
            <a:ext cx="9144000" cy="990600"/>
          </a:xfrm>
          <a:solidFill>
            <a:schemeClr val="tx2"/>
          </a:solidFill>
        </p:spPr>
        <p:txBody>
          <a:bodyPr>
            <a:normAutofit/>
          </a:bodyPr>
          <a:lstStyle/>
          <a:p>
            <a:r>
              <a:rPr lang="en-US" sz="3500" dirty="0" smtClean="0">
                <a:solidFill>
                  <a:schemeClr val="bg1"/>
                </a:solidFill>
                <a:latin typeface="Candara" pitchFamily="34" charset="0"/>
              </a:rPr>
              <a:t>Future of Recycled Water Use</a:t>
            </a:r>
            <a:endParaRPr lang="en-US" sz="3500" dirty="0">
              <a:solidFill>
                <a:schemeClr val="bg1"/>
              </a:solidFill>
              <a:latin typeface="Candara" pitchFamily="34" charset="0"/>
            </a:endParaRPr>
          </a:p>
        </p:txBody>
      </p:sp>
      <p:sp>
        <p:nvSpPr>
          <p:cNvPr id="6146" name="AutoShape 2" descr="data:image/jpeg;base64,/9j/4AAQSkZJRgABAQAAAQABAAD/2wCEAAkGBhQQEBEQEBQQEBQQEBcSFxAQEhUQEBcUFRUVFRQSFhIXHCYgGRojGRUVHy8gIycqLCwsFx8xNTA2NSYrLCkBCQoKDgwOGg8PGi4lHyU1LC8pLCwuLCwpLC0sKSksLCksLCk1LC8sKiksKSksNCwsKSksLC0pLSwsLCwpKSovKf/AABEIAMUA/wMBIgACEQEDEQH/xAAcAAEAAgMBAQEAAAAAAAAAAAAABAYCAwUHAQj/xABFEAACAQIEAwUCCAwFBQEAAAABAgADEQQSITEFE0EGIlFhcTKxFBUjUlNygZEHJUJic5KTobKz0dMkMzTS8BeCo8HDVP/EABoBAQADAQEBAAAAAAAAAAAAAAACAwQBBQb/xAAvEQACAgEDAgMGBgMAAAAAAAAAAQIRAwQhMRJBEzJRYZGhscHRFSJCcYHwBRRS/9oADAMBAAIRAxEAPwD3GImt3nG6BmWmPMkZ6018yUyzJHaJweZXkBa03U6s7HKmKJMT4pn2XHBERAEREAREQBERAEREAREQBERAEREAREQBERAEREAREQD4xkSq8kVZCrTNnn0rclFWa3fW3/D6TWXsVHiT7p87raXBtrodRbrIr8Qa/dsB4WvPltXr1j2lLa9q34dtM148TlwiZmtv/wA9JuV5Fp1Aw5hsD7Op0+ybaeuxB9DN2l1XiO7W/C9nqVzhXY6FJ5vkOgZLE+gxu0Z2fYiJYcEREAREQBERAEREAREQBERAEREAREQBERAEREAREQDCqJCqyeRI1WnKMsbR1MgM9tTrfSwGpkapw/XQi1+u8nOmuk1mncqfmkn90+Y1eh8Xea7qktuXTNePL08MwRQtk3vrcjQmbUM+BZuVJu0umeN1W3b7Fc53ubqIkoTVSSbp7kFSKGIiJYcEREAREQBERAEREAREQBERAEREAREQBERAEREAREQBMWS8yiARnozXyZMtGWVPEmdsiCjIXD8YK4r0iRTqU6lSkVVvlFW5FOpbcZlswO02cVxDUHSvccnSnUVjly5nUCsDtYX1vbTW+msHtBiBR5fEEyOtBHSoFPeak5W+VgCCVZBZTpqdRI9KiacWPqpevD9vp/P2JfCuJZWOGrsvOQ5RuhqqFDCqqsSTpe9ibFTOxONww0MatDHLT7wDct20qBSWQg2Ox1013kTtN23o4IFbipV6U1OgNvyz09N5djTlxv6FedKMqqn3Xo+9FknN452go4OnzK7hB0Uaux8FXcn/AIZ5nhPwi4rmVWzK7OvcpsLU1a9lAA/rqbXlT4jjamJqGrWdqjt1boPmgbKPISGok8OzRDHHrPXOzX4SsPjHNJgcPULWRapFnHSzjTN+b915bp+bORLt2U/CNVw2Wlic1ekNA171kHkT7Q8jr59Jnx6jtIsli9D12JF4dxOniKYq0XWop6jx8CNwfIyVNhQIiIAiIgCIiAIiIAiIgCInL7QcfTBU1qVFdw9QUwEy3uVZr94gW7pgHUiU3/qfQ+ir/wDi/uSJV/Cd8smSmeTYZg2XnX19kh8tvZ385HrRLpZfYlN/6n0PosR/4v8AfOr2f7XU8a7pTSohRc3fyWIvbTKxhSTOdLR3YiJI4IiIAiIgGFWkGUqdQwII8iLGQMNhKGBw+RbUqNPMe8xIAYliLnW1ydJj2j44MFh2rsrPlsMq+J2ueg854n2j7T1se96zWQXy0VJFNdD06nzvLceHrdhzaXTe3oXbi3ayo9MUeGUuXRbMBUQ00ZvlMrGnTvdVztYtYancTzrE0nAV6gcZ2cAsdSUuH89CbHcSQvF35CUEsiorglcuZg9TPbPlzKL27t7G2sy41xA4mqrMgD5dMPSN9WLvUqOxFkzVKjvtfUAaC80prCt9kQdzftICroWJyqtruxAUajr4+S6nwkzD1ObdgrAWHeewLnq+X8m+nnuetpuwvBbkPWsxHsoBamnoOp8zc+c6PInkavVeN+VLY1YsXTuzn/B4+DzocmOTPPLzDhHE6uEfmUGKnqu6MPBl6z0/s322pYqyPalV+YT3WP5jdfQ6zzPkxyZdjyyh+xCUFI9xied9nu2z0rU8Reqmwfeovr84fvl+wmMSqgemwdTsR/zQzfDJGa2M0ouPJuiIlhEREQBERAERMK1dUUsxCqouSTYAesAyZgASdANbnQSrcdptxFfg9BmpqHVzVAN7DW51FlIOg3a4Oi95pNWs2LfIPk6QaxzAXJHip9pvzDou73PcHbw2GWmuVBYb7kkk6lix1JPUnUwCFwrgaUaKUmC1SgsajoMzak3N7++VjjuGUcXwihVClEuAoAPerdLa7e6XqecdpsYavF8KlHXuKuYMVBIeqDZxsAdCw13A72qxkSiWXiTK55FCmmZrqXVVBBGjBWsQLH2nsQuwBYgDPst2V+A8z5RqpqZd1y2te9tTvf8AdOnw3hy0VsLFiBdrBdtlCj2VFzZRt6kkzJKiIiIgCIiAJoxmOSipeowVR1PuA6nykfi+Pekl6dJ6zHYKLqPNrayjY/DYuu+erTrMegyEKB4AdJVkm48KycY3yzb2i7UNiQaVMZKZ8QCzevgPIffKBjeFZCSLKliczEBV0NwzHTqN9TcS01sM6HK6sh8GFj90iYnh61Mudc2U5gCdLjYkddzKcOqnik29yyWOMlsV3B4NqmtG6L9Ows5HhSU6qPzjr4ATqcH4etNDlFruxJOrE36k6kzqFLDbpttI3DU7ml/bbc3O/jKcuaeV3IuhCMY2uTZyo5U35TGUyg7Zo5Ucqb8pjKYFmjlRypvymMpnaFmjlSZwziVTDNmpNbxU6q3qJqymfCs6rTtHHT5PQ+Cdp6eIsp+TqfMJ0P1T19N52p5eODV9xRreuQyz8C4riVIp16NZ12FTIcw+t4jz3m7Hkk9pIzyguUy0xETQVCIiAcHttiHp4OpUp1DRKMhLg2NswBAPneU3hOAx2PpiqmIYIGNuZVZTmFwSAqnUePjtteensoIsQCD0OonPHDjR/wBNlC/QNpS88hGtP7AV/N6yLVkk6PN+M8GxNGthadWorObCiwYkU++oFiVGXUqdB0nfPZzif/6x+1f/AGSP2q4mlTF4N9V5TAuDrl+VQ3LLcEWDbE/fLfRxTYkXpMKdO5GcENVaxsQBqE/7rtuLA6yKjuzrlsiidmeJ4nEYh6BrVagCG6s10PeAJLDZRpqpuc1h1InY/ACjxXBqNe4hLHS5BrAWA0AAFgo0Al5wuDSkLILXNydSxJ3LMdWPmTKhx4/jnB/o0/irTrVIJ2y7RESZAREQBERAEREAona1f8U31F9043Lnf7UJfEt9VfdOTy552TzMvjwRWp6H0kXhdK1O1ye+2p3PmZ03p6H06byJwql8nuW7x1NrnbXSVl36P5+jM+XJHwAlQya+I6ibKWHudLfbO5h8OqoGYC7bKug06kynLNx4IJHGp8LsTm1A/fIb0CNSCB5y02RtCMt+oJP3gzk8SpWYqb3BtbpKsOSUpb7nWlRyeXHLknlxy5sIkblwUknlz41PQ+k6uTh6Umw9JlMU2HpMp6ZnEREAREjcQrFUuLaui666M6qf3EwdSt0SM0+ZpVMBw1HH+H5YdCCaQ5aimrFihzNSdibC9yfG1hpJHDOzLIxDBKSpY0zT5NR73Ja5bDjrsZGyxwVN38vufnPiuIbn1e83+Yfyj4z3f8Cx/FFL9NX/AJzzyzj34NcbTxKK/wAFzYlzly1nIF2CjMeWOrCez/g57OVeH8Pp4auaZqLUqMeWxZLPUZxYkA7Hwkios0pPHh+OMH9RP4q0u0pHHj+OcH+jT+KtIyJRLvERJERERAEREAREQCodo0viG+qvunM5c7XHU+Wb0X3Tn8uedk8zNEeCHUpXBHiD7pE4RS+T1OY5j3rAX0GthOq9PQ+h232kPg1I8vU5iG9qwF+6uthtK+5b+j+fozYKc7OArKVAtfla69VO/wBxN5A5ck8PYK4zeybhvQzko2VnRq1Kd8oGigVCbeOwB87icLGMWYlvEn751uN1V5dqOQsbX0JGVRoN99pXKNaswB5YW/zgAR6jmXhwUZWjsItqzdy45c0piKtrsioL2JcBba2uflNpKwjF6aOQAWUEgbAyR2UXHk18uY1Keh9D7pM5cwq0+631T7p1ckGXlNh6TKYpsPSZT0zOIiIAkHjKBqWVlVw1WkpVhcG9VBt4+HnJ0g8aoq9LK4LKalIWDFT/AJqWsRrv9+04+CePzr9yF2fYEtZlJFKmCoPeXWqQSOgN9Pt8p25w+z9MAswC60aYJFr3DVtwNdiNT/6nchCfPu+RSO2w/wAdw/ycfzacu8pPbX/XcP8Arj+dTl2nFyzj4QlJ48Pxxg/qJ/FWl2lI48fxzg/qJ/FWiQiXeIiSIiIiAIiIAiIgFd4wnyzeg90hcudPiS3qH0HukblzzsnmZfHg5NbiNHvKatJTqurrcHbxkLhGPppTK1KtDMH1KuAp7qi6gnbQyrY/DfK1f0r/AMRmj4NMXjP0PXWjTjVl++NaH01H9ov9ZKQAgEWIIuCNRb1nm4w0vXZFb4Snfxb+Iy3HPruzLqMCxJU+Sfy5oq4umpytUpKR+Szqp+4mdHlzzvtTwpqmKxDqBZOXc+tMEaf9rfdNEI9To8vU5nhipJWWniGLovSdeZQa6numohueml972nzhuPpCjTBq0RZRoaiA++UCpwOopINN+7m2Ukdw5WII3APvE+1OAVVJU03uGK2yk3IzA2tvbK2vlLPBMH4nkrp6Pn/ex6dTIYBlIYHYqQQfQifK6dxvqn3GcbsEh+DsDfu1WFj020lhxKdx/qN7jKqp0erCXVBS9UWhNh6TKYpsPSQeLceoYVQa9QJfZdWc+ijUz00m3SKG0lbOhEqlL8JeDZrE1UHzmpnL+65/dLLhMYlVBUpMrq2zKbiSljlDzKiEMkJ+V2bpA40gallYEhqlIaMUOtVBcMNdN/OT5B41SDUSGLqM9M5qZysCKiEEHpqBfyvK3wX4/OiD2eogFmAUFqVK5Frkhqu/XYjU9PSdycLs9hgrO4W2ejSu1rZirVhqepAt+6d2EJ8+75FI7bf67h/1x/Npy7ykdtf9dgPrj+dTl3M4uWcfCErnE+z1Srj8PilKZKSqCCSH0NQ6C1vyh18ZDpYniHyd0awWmjgrSuagyc11IbRDdrG2ttAJjR4nxCnk5iKxqcqmAyi/MfOHfNTbZe4xFvZD2NxOtWcTouMRE6cEREAREQBERAORjl+UP2e4TRkkzFjvn7PcJqyzzsnmZfHgotddagFIPleoc1r2zZ/I21ym/wCbMXQDagBmJK5hfQqFW1xr39bbHNboJPrXVnsFuahYEgmxGcAgX/PM165swCA3LXsfaIYZva8Wvp1AmNTVbv4HsvHLsviRK9iCwogXuM5UWDWyjYW0uNPzR4mdTspjaa4VFNSmCGcWLqD7bdCZGrAubkIDfcA3sWLW3t7TE7dZP7N8NSphAHzkM1QECrUUWztpYMBLIStuvsZtRDpS6tvidH4xpfS0f2if1lT4vhzVr4jlvTKnI1sqVcxWmbZbg6jv+zrr62uVbhSOCG5lmFiBWqgWIsRYNa0rPEsF/iTSUsiNkpmzN7OVRYknvC3jNWLzHh/5DpWOPPP7dn7TlVsFiGurkMTdcp5TEm4LaW3B6/k20tMfg1dm9pSai3IIpWKnmNcqRYrerU3G7Hyk4YHMDUDtl1OZi99ad3t1OxXpfToYrYJkBvUa42Cs1tSFJB22NtPAiazyGmt/ze9H3stxJaNJ10YnEMCOZSTL3QczZmGnoJ2cZxxBTbQG4y2FagTYggsflNh9u/rbT2QwoalVBLjLXPsO6fkr80i862I4Yq06ljW1DOflqupy21722g0mKXmPpNO4eFG12Xr9ycO0lMU3clBkS4Xm0mLEA6AIx1uLfbPM6h+EYjm4klg7Xcg2svzVPQAaCem4jgi8iuqGozVk15lV6lyFsLBiQNhtKXh6dNVOdCzXuNL9MuU6/nFvVB4z6HR0oSff2cnja/fJFJ7e3j6nIqcIoC9qmbumwFhdhRDa5tr1NPAbXvJHZni7YKrmueU3trfS3ztdiPGThQpbZX0O/eudDpoNOnjr5bQOI0gFIUEF8tNVOrF2AHvzH0E1cwkpXVd0YlanFwrnsy/4btUrhSUCX6NXw9wL2uQKn26TTi+OrWpsnepXcWdauHZxkcEOqBze+UEAAk38Z0BwVXphXNbVQCBXqoNhsFYW18JnieCpUDBmr2cEEDEVVFiLEABtJ4VM+lUoXdV9PiReBYMozsVZS1Kle99waungCAVuB5TtTCjSCqFF7KABcljYaasdT6mZySVFUnbKR22H+O4f9cfzacs3H8JUq4d0okq5K2K1DSNg6lhnAO4BFut7XF7jbi+E0qrpUqIrtSN1Y3uNQenmAfskyEjjexUqGH4jbIHpjlNQW7bOOWDXs7qzEBrAMdT3r3Inyjw3iapk59O4pgBjldiwpkXJNPW9QXNx7JHUG9uidOEXhtOotMCswdwz94WF1zty72AF8mW9hveSoiAIiIAiIgCIiAc/Ee2fs9wmubsVh6hYlAhB+c5U/cFM0/Bq3zaX7Rv9kxTxScm0i5SVFNx3EaSVHV6lNGDG6s6g7+BM0fHFD6aj+0X+suT8IZjdqWHJPUsSf5c+fEp+hw36x/tzN/pv+0b1r2lwU/44ofTUf2i/1nf7JG+FQjUF3IPQguxBnR+JT9Dhv1j/AG5uTBVVFlSiAOgqMB/LlkNNKHBTm1Xi1ZlKZ2kxKJiHFRkTMARmIFxlA6y5/Bq3zaX7Rv7c1VOGOxu1Ogx8S5P/AM5bHHOLujztRijnj0t0eefGNH6Sl+ssfGND6Sj+ss9B+Jz9Dhv1j/bj4nP0OG/WP9uW/n9DD+HY/wDpnF7FuGpVmUgg1yQRqD3V2M7eM/y6n6Nv4TM6eBqKLKlFR4CowH8ufauCqsrLakMylb8xja4te2SVeHNu6PUhUYqN8HUTYekrnG+zbFjUoZSTqabHLr4q3T0MsijSfZ6EJyg7iyieOORVJHnT8PxV8q4WoT4s6Kn6wJ906/Z7se61VxOLKs6+xST/AC6d9zr7Tect0SzJqMmRVJlWPTY8buK3EREoNAiIgCIiAIiIAiIgCIiAIiIAiIgCIiAIiIAiIgCIiAIiIAiIgCIiAIiIAiIgCIiAIiIAiIgCIiAIiIAiIgCIiAIiIAiIgCIiAIiIAiIgCIiAIiIAiIgCIiAIiIAiIgCIiAIiIAiIgH//2Q=="/>
          <p:cNvSpPr>
            <a:spLocks noChangeAspect="1" noChangeArrowheads="1"/>
          </p:cNvSpPr>
          <p:nvPr/>
        </p:nvSpPr>
        <p:spPr bwMode="auto">
          <a:xfrm>
            <a:off x="84667" y="-534591"/>
            <a:ext cx="2527300" cy="110013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8" name="AutoShape 4" descr="data:image/jpeg;base64,/9j/4AAQSkZJRgABAQAAAQABAAD/2wCEAAkGBhQQEBEQEBQQEBQQEBcSFxAQEhUQEBcUFRUVFRQSFhIXHCYgGRojGRUVHy8gIycqLCwsFx8xNTA2NSYrLCkBCQoKDgwOGg8PGi4lHyU1LC8pLCwuLCwpLC0sKSksLCksLCk1LC8sKiksKSksNCwsKSksLC0pLSwsLCwpKSovKf/AABEIAMUA/wMBIgACEQEDEQH/xAAcAAEAAgMBAQEAAAAAAAAAAAAABAYCAwUHAQj/xABFEAACAQIEAwUCCAwFBQEAAAABAgADEQQSITEFE0EGIlFhcTKxFBUjUlNygZEHJUJic5KTobKz0dMkMzTS8BeCo8HDVP/EABoBAQADAQEBAAAAAAAAAAAAAAACAwQBBQb/xAAvEQACAgEDAgMGBgMAAAAAAAAAAQIRAwQhMRJBEzJRYZGhscHRFSJCcYHwBRRS/9oADAMBAAIRAxEAPwD3GImt3nG6BmWmPMkZ6018yUyzJHaJweZXkBa03U6s7HKmKJMT4pn2XHBERAEREAREQBERAEREAREQBERAEREAREQBERAEREAREQD4xkSq8kVZCrTNnn0rclFWa3fW3/D6TWXsVHiT7p87raXBtrodRbrIr8Qa/dsB4WvPltXr1j2lLa9q34dtM148TlwiZmtv/wA9JuV5Fp1Aw5hsD7Op0+ybaeuxB9DN2l1XiO7W/C9nqVzhXY6FJ5vkOgZLE+gxu0Z2fYiJYcEREAREQBERAEREAREQBERAEREAREQBERAEREAREQDCqJCqyeRI1WnKMsbR1MgM9tTrfSwGpkapw/XQi1+u8nOmuk1mncqfmkn90+Y1eh8Xea7qktuXTNePL08MwRQtk3vrcjQmbUM+BZuVJu0umeN1W3b7Fc53ubqIkoTVSSbp7kFSKGIiJYcEREAREQBERAEREAREQBERAEREAREQBERAEREAREQBMWS8yiARnozXyZMtGWVPEmdsiCjIXD8YK4r0iRTqU6lSkVVvlFW5FOpbcZlswO02cVxDUHSvccnSnUVjly5nUCsDtYX1vbTW+msHtBiBR5fEEyOtBHSoFPeak5W+VgCCVZBZTpqdRI9KiacWPqpevD9vp/P2JfCuJZWOGrsvOQ5RuhqqFDCqqsSTpe9ibFTOxONww0MatDHLT7wDct20qBSWQg2Ox1013kTtN23o4IFbipV6U1OgNvyz09N5djTlxv6FedKMqqn3Xo+9FknN452go4OnzK7hB0Uaux8FXcn/AIZ5nhPwi4rmVWzK7OvcpsLU1a9lAA/rqbXlT4jjamJqGrWdqjt1boPmgbKPISGok8OzRDHHrPXOzX4SsPjHNJgcPULWRapFnHSzjTN+b915bp+bORLt2U/CNVw2Wlic1ekNA171kHkT7Q8jr59Jnx6jtIsli9D12JF4dxOniKYq0XWop6jx8CNwfIyVNhQIiIAiIgCIiAIiIAiIgCInL7QcfTBU1qVFdw9QUwEy3uVZr94gW7pgHUiU3/qfQ+ir/wDi/uSJV/Cd8smSmeTYZg2XnX19kh8tvZ385HrRLpZfYlN/6n0PosR/4v8AfOr2f7XU8a7pTSohRc3fyWIvbTKxhSTOdLR3YiJI4IiIAiIgGFWkGUqdQwII8iLGQMNhKGBw+RbUqNPMe8xIAYliLnW1ydJj2j44MFh2rsrPlsMq+J2ueg854n2j7T1se96zWQXy0VJFNdD06nzvLceHrdhzaXTe3oXbi3ayo9MUeGUuXRbMBUQ00ZvlMrGnTvdVztYtYancTzrE0nAV6gcZ2cAsdSUuH89CbHcSQvF35CUEsiorglcuZg9TPbPlzKL27t7G2sy41xA4mqrMgD5dMPSN9WLvUqOxFkzVKjvtfUAaC80prCt9kQdzftICroWJyqtruxAUajr4+S6nwkzD1ObdgrAWHeewLnq+X8m+nnuetpuwvBbkPWsxHsoBamnoOp8zc+c6PInkavVeN+VLY1YsXTuzn/B4+DzocmOTPPLzDhHE6uEfmUGKnqu6MPBl6z0/s322pYqyPalV+YT3WP5jdfQ6zzPkxyZdjyyh+xCUFI9xied9nu2z0rU8Reqmwfeovr84fvl+wmMSqgemwdTsR/zQzfDJGa2M0ouPJuiIlhEREQBERAERMK1dUUsxCqouSTYAesAyZgASdANbnQSrcdptxFfg9BmpqHVzVAN7DW51FlIOg3a4Oi95pNWs2LfIPk6QaxzAXJHip9pvzDou73PcHbw2GWmuVBYb7kkk6lix1JPUnUwCFwrgaUaKUmC1SgsajoMzak3N7++VjjuGUcXwihVClEuAoAPerdLa7e6XqecdpsYavF8KlHXuKuYMVBIeqDZxsAdCw13A72qxkSiWXiTK55FCmmZrqXVVBBGjBWsQLH2nsQuwBYgDPst2V+A8z5RqpqZd1y2te9tTvf8AdOnw3hy0VsLFiBdrBdtlCj2VFzZRt6kkzJKiIiIgCIiAJoxmOSipeowVR1PuA6nykfi+Pekl6dJ6zHYKLqPNrayjY/DYuu+erTrMegyEKB4AdJVkm48KycY3yzb2i7UNiQaVMZKZ8QCzevgPIffKBjeFZCSLKliczEBV0NwzHTqN9TcS01sM6HK6sh8GFj90iYnh61Mudc2U5gCdLjYkddzKcOqnik29yyWOMlsV3B4NqmtG6L9Ows5HhSU6qPzjr4ATqcH4etNDlFruxJOrE36k6kzqFLDbpttI3DU7ml/bbc3O/jKcuaeV3IuhCMY2uTZyo5U35TGUyg7Zo5Ucqb8pjKYFmjlRypvymMpnaFmjlSZwziVTDNmpNbxU6q3qJqymfCs6rTtHHT5PQ+Cdp6eIsp+TqfMJ0P1T19N52p5eODV9xRreuQyz8C4riVIp16NZ12FTIcw+t4jz3m7Hkk9pIzyguUy0xETQVCIiAcHttiHp4OpUp1DRKMhLg2NswBAPneU3hOAx2PpiqmIYIGNuZVZTmFwSAqnUePjtteensoIsQCD0OonPHDjR/wBNlC/QNpS88hGtP7AV/N6yLVkk6PN+M8GxNGthadWorObCiwYkU++oFiVGXUqdB0nfPZzif/6x+1f/AGSP2q4mlTF4N9V5TAuDrl+VQ3LLcEWDbE/fLfRxTYkXpMKdO5GcENVaxsQBqE/7rtuLA6yKjuzrlsiidmeJ4nEYh6BrVagCG6s10PeAJLDZRpqpuc1h1InY/ACjxXBqNe4hLHS5BrAWA0AAFgo0Al5wuDSkLILXNydSxJ3LMdWPmTKhx4/jnB/o0/irTrVIJ2y7RESZAREQBERAEREAona1f8U31F9043Lnf7UJfEt9VfdOTy552TzMvjwRWp6H0kXhdK1O1ye+2p3PmZ03p6H06byJwql8nuW7x1NrnbXSVl36P5+jM+XJHwAlQya+I6ibKWHudLfbO5h8OqoGYC7bKug06kynLNx4IJHGp8LsTm1A/fIb0CNSCB5y02RtCMt+oJP3gzk8SpWYqb3BtbpKsOSUpb7nWlRyeXHLknlxy5sIkblwUknlz41PQ+k6uTh6Umw9JlMU2HpMp6ZnEREAREjcQrFUuLaui666M6qf3EwdSt0SM0+ZpVMBw1HH+H5YdCCaQ5aimrFihzNSdibC9yfG1hpJHDOzLIxDBKSpY0zT5NR73Ja5bDjrsZGyxwVN38vufnPiuIbn1e83+Yfyj4z3f8Cx/FFL9NX/AJzzyzj34NcbTxKK/wAFzYlzly1nIF2CjMeWOrCez/g57OVeH8Pp4auaZqLUqMeWxZLPUZxYkA7Hwkios0pPHh+OMH9RP4q0u0pHHj+OcH+jT+KtIyJRLvERJERERAEREAREQCodo0viG+qvunM5c7XHU+Wb0X3Tn8uedk8zNEeCHUpXBHiD7pE4RS+T1OY5j3rAX0GthOq9PQ+h232kPg1I8vU5iG9qwF+6uthtK+5b+j+fozYKc7OArKVAtfla69VO/wBxN5A5ck8PYK4zeybhvQzko2VnRq1Kd8oGigVCbeOwB87icLGMWYlvEn751uN1V5dqOQsbX0JGVRoN99pXKNaswB5YW/zgAR6jmXhwUZWjsItqzdy45c0piKtrsioL2JcBba2uflNpKwjF6aOQAWUEgbAyR2UXHk18uY1Keh9D7pM5cwq0+631T7p1ckGXlNh6TKYpsPSZT0zOIiIAkHjKBqWVlVw1WkpVhcG9VBt4+HnJ0g8aoq9LK4LKalIWDFT/AJqWsRrv9+04+CePzr9yF2fYEtZlJFKmCoPeXWqQSOgN9Pt8p25w+z9MAswC60aYJFr3DVtwNdiNT/6nchCfPu+RSO2w/wAdw/ycfzacu8pPbX/XcP8Arj+dTl2nFyzj4QlJ48Pxxg/qJ/FWl2lI48fxzg/qJ/FWiQiXeIiSIiIiAIiIAiIgFd4wnyzeg90hcudPiS3qH0HukblzzsnmZfHg5NbiNHvKatJTqurrcHbxkLhGPppTK1KtDMH1KuAp7qi6gnbQyrY/DfK1f0r/AMRmj4NMXjP0PXWjTjVl++NaH01H9ov9ZKQAgEWIIuCNRb1nm4w0vXZFb4Snfxb+Iy3HPruzLqMCxJU+Sfy5oq4umpytUpKR+Szqp+4mdHlzzvtTwpqmKxDqBZOXc+tMEaf9rfdNEI9To8vU5nhipJWWniGLovSdeZQa6numohueml972nzhuPpCjTBq0RZRoaiA++UCpwOopINN+7m2Ukdw5WII3APvE+1OAVVJU03uGK2yk3IzA2tvbK2vlLPBMH4nkrp6Pn/ex6dTIYBlIYHYqQQfQifK6dxvqn3GcbsEh+DsDfu1WFj020lhxKdx/qN7jKqp0erCXVBS9UWhNh6TKYpsPSQeLceoYVQa9QJfZdWc+ijUz00m3SKG0lbOhEqlL8JeDZrE1UHzmpnL+65/dLLhMYlVBUpMrq2zKbiSljlDzKiEMkJ+V2bpA40gallYEhqlIaMUOtVBcMNdN/OT5B41SDUSGLqM9M5qZysCKiEEHpqBfyvK3wX4/OiD2eogFmAUFqVK5Frkhqu/XYjU9PSdycLs9hgrO4W2ejSu1rZirVhqepAt+6d2EJ8+75FI7bf67h/1x/Npy7ykdtf9dgPrj+dTl3M4uWcfCErnE+z1Srj8PilKZKSqCCSH0NQ6C1vyh18ZDpYniHyd0awWmjgrSuagyc11IbRDdrG2ttAJjR4nxCnk5iKxqcqmAyi/MfOHfNTbZe4xFvZD2NxOtWcTouMRE6cEREAREQBERAORjl+UP2e4TRkkzFjvn7PcJqyzzsnmZfHgotddagFIPleoc1r2zZ/I21ym/wCbMXQDagBmJK5hfQqFW1xr39bbHNboJPrXVnsFuahYEgmxGcAgX/PM165swCA3LXsfaIYZva8Wvp1AmNTVbv4HsvHLsviRK9iCwogXuM5UWDWyjYW0uNPzR4mdTspjaa4VFNSmCGcWLqD7bdCZGrAubkIDfcA3sWLW3t7TE7dZP7N8NSphAHzkM1QECrUUWztpYMBLIStuvsZtRDpS6tvidH4xpfS0f2if1lT4vhzVr4jlvTKnI1sqVcxWmbZbg6jv+zrr62uVbhSOCG5lmFiBWqgWIsRYNa0rPEsF/iTSUsiNkpmzN7OVRYknvC3jNWLzHh/5DpWOPPP7dn7TlVsFiGurkMTdcp5TEm4LaW3B6/k20tMfg1dm9pSai3IIpWKnmNcqRYrerU3G7Hyk4YHMDUDtl1OZi99ad3t1OxXpfToYrYJkBvUa42Cs1tSFJB22NtPAiazyGmt/ze9H3stxJaNJ10YnEMCOZSTL3QczZmGnoJ2cZxxBTbQG4y2FagTYggsflNh9u/rbT2QwoalVBLjLXPsO6fkr80i862I4Yq06ljW1DOflqupy21722g0mKXmPpNO4eFG12Xr9ycO0lMU3clBkS4Xm0mLEA6AIx1uLfbPM6h+EYjm4klg7Xcg2svzVPQAaCem4jgi8iuqGozVk15lV6lyFsLBiQNhtKXh6dNVOdCzXuNL9MuU6/nFvVB4z6HR0oSff2cnja/fJFJ7e3j6nIqcIoC9qmbumwFhdhRDa5tr1NPAbXvJHZni7YKrmueU3trfS3ztdiPGThQpbZX0O/eudDpoNOnjr5bQOI0gFIUEF8tNVOrF2AHvzH0E1cwkpXVd0YlanFwrnsy/4btUrhSUCX6NXw9wL2uQKn26TTi+OrWpsnepXcWdauHZxkcEOqBze+UEAAk38Z0BwVXphXNbVQCBXqoNhsFYW18JnieCpUDBmr2cEEDEVVFiLEABtJ4VM+lUoXdV9PiReBYMozsVZS1Kle99waungCAVuB5TtTCjSCqFF7KABcljYaasdT6mZySVFUnbKR22H+O4f9cfzacs3H8JUq4d0okq5K2K1DSNg6lhnAO4BFut7XF7jbi+E0qrpUqIrtSN1Y3uNQenmAfskyEjjexUqGH4jbIHpjlNQW7bOOWDXs7qzEBrAMdT3r3Inyjw3iapk59O4pgBjldiwpkXJNPW9QXNx7JHUG9uidOEXhtOotMCswdwz94WF1zty72AF8mW9hveSoiAIiIAiIgCIiAc/Ee2fs9wmubsVh6hYlAhB+c5U/cFM0/Bq3zaX7Rv9kxTxScm0i5SVFNx3EaSVHV6lNGDG6s6g7+BM0fHFD6aj+0X+suT8IZjdqWHJPUsSf5c+fEp+hw36x/tzN/pv+0b1r2lwU/44ofTUf2i/1nf7JG+FQjUF3IPQguxBnR+JT9Dhv1j/AG5uTBVVFlSiAOgqMB/LlkNNKHBTm1Xi1ZlKZ2kxKJiHFRkTMARmIFxlA6y5/Bq3zaX7Rv7c1VOGOxu1Ogx8S5P/AM5bHHOLujztRijnj0t0eefGNH6Sl+ssfGND6Sj+ss9B+Jz9Dhv1j/bj4nP0OG/WP9uW/n9DD+HY/wDpnF7FuGpVmUgg1yQRqD3V2M7eM/y6n6Nv4TM6eBqKLKlFR4CowH8ufauCqsrLakMylb8xja4te2SVeHNu6PUhUYqN8HUTYekrnG+zbFjUoZSTqabHLr4q3T0MsijSfZ6EJyg7iyieOORVJHnT8PxV8q4WoT4s6Kn6wJ906/Z7se61VxOLKs6+xST/AC6d9zr7Tect0SzJqMmRVJlWPTY8buK3EREoNAiIgCIiAIiIAiIgCIiAIiIAiIgCIiAIiIAiIgCIiAIiIAiIgCIiAIiIAiIgCIiAIiIAiIgCIiAIiIAiIgCIiAIiIAiIgCIiAIiIAiIgCIiAIiIAiIgCIiAIiIAiIgCIiAIiIAiIgH//2Q=="/>
          <p:cNvSpPr>
            <a:spLocks noChangeAspect="1" noChangeArrowheads="1"/>
          </p:cNvSpPr>
          <p:nvPr/>
        </p:nvSpPr>
        <p:spPr bwMode="auto">
          <a:xfrm>
            <a:off x="1524000" y="-381000"/>
            <a:ext cx="2527300" cy="1100138"/>
          </a:xfrm>
          <a:prstGeom prst="rect">
            <a:avLst/>
          </a:prstGeom>
          <a:noFill/>
        </p:spPr>
        <p:txBody>
          <a:bodyPr vert="horz" wrap="square" lIns="91440" tIns="45720" rIns="91440" bIns="45720" numCol="1" anchor="t" anchorCtr="0" compatLnSpc="1">
            <a:prstTxWarp prst="textNoShape">
              <a:avLst/>
            </a:prstTxWarp>
          </a:bodyPr>
          <a:lstStyle/>
          <a:p>
            <a:endParaRPr lang="en-US"/>
          </a:p>
        </p:txBody>
      </p:sp>
      <p:cxnSp>
        <p:nvCxnSpPr>
          <p:cNvPr id="14" name="Straight Connector 13"/>
          <p:cNvCxnSpPr/>
          <p:nvPr/>
        </p:nvCxnSpPr>
        <p:spPr>
          <a:xfrm>
            <a:off x="0" y="990600"/>
            <a:ext cx="91440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2" name="Picture 11" descr="cid:image001.png@01CD0DD6.DDC8F6F0"/>
          <p:cNvPicPr/>
          <p:nvPr/>
        </p:nvPicPr>
        <p:blipFill>
          <a:blip r:embed="rId3" cstate="print">
            <a:extLst>
              <a:ext uri="{BEBA8EAE-BF5A-486C-A8C5-ECC9F3942E4B}">
                <a14:imgProps xmlns:a14="http://schemas.microsoft.com/office/drawing/2010/main">
                  <a14:imgLayer r:embed="rId4">
                    <a14:imgEffect>
                      <a14:backgroundRemoval t="0" b="99273" l="0" r="100000">
                        <a14:foregroundMark x1="57282" y1="22364" x2="57282" y2="22364"/>
                        <a14:foregroundMark x1="26019" y1="32182" x2="26019" y2="32182"/>
                        <a14:foregroundMark x1="30097" y1="22727" x2="30097" y2="22727"/>
                        <a14:foregroundMark x1="37670" y1="18545" x2="37670" y2="18545"/>
                        <a14:foregroundMark x1="30097" y1="54182" x2="30097" y2="54182"/>
                        <a14:foregroundMark x1="24272" y1="42545" x2="24272" y2="42545"/>
                        <a14:foregroundMark x1="14175" y1="36364" x2="67767" y2="48182"/>
                        <a14:foregroundMark x1="26019" y1="21455" x2="36311" y2="17091"/>
                        <a14:foregroundMark x1="33204" y1="1636" x2="34563" y2="1636"/>
                        <a14:foregroundMark x1="47767" y1="6909" x2="47767" y2="6909"/>
                        <a14:foregroundMark x1="32816" y1="5455" x2="32816" y2="5455"/>
                        <a14:foregroundMark x1="47379" y1="9091" x2="47379" y2="9091"/>
                        <a14:foregroundMark x1="42524" y1="55636" x2="42524" y2="55636"/>
                        <a14:foregroundMark x1="21748" y1="54182" x2="64272" y2="54727"/>
                        <a14:foregroundMark x1="5631" y1="56000" x2="11845" y2="55636"/>
                        <a14:foregroundMark x1="3495" y1="57455" x2="3495" y2="57455"/>
                        <a14:foregroundMark x1="97087" y1="57091" x2="94563" y2="55636"/>
                        <a14:foregroundMark x1="29126" y1="64545" x2="70485" y2="63636"/>
                        <a14:foregroundMark x1="26990" y1="75273" x2="74951" y2="73818"/>
                        <a14:foregroundMark x1="26990" y1="88000" x2="74951" y2="86000"/>
                        <a14:foregroundMark x1="67379" y1="56545" x2="96699" y2="56000"/>
                        <a14:foregroundMark x1="77087" y1="33636" x2="86602" y2="38182"/>
                      </a14:backgroundRemoval>
                    </a14:imgEffect>
                  </a14:imgLayer>
                </a14:imgProps>
              </a:ext>
            </a:extLst>
          </a:blip>
          <a:srcRect/>
          <a:stretch>
            <a:fillRect/>
          </a:stretch>
        </p:blipFill>
        <p:spPr bwMode="auto">
          <a:xfrm>
            <a:off x="8010144" y="5671458"/>
            <a:ext cx="905256" cy="987552"/>
          </a:xfrm>
          <a:prstGeom prst="rect">
            <a:avLst/>
          </a:prstGeom>
          <a:noFill/>
        </p:spPr>
      </p:pic>
      <p:sp>
        <p:nvSpPr>
          <p:cNvPr id="19" name="Content Placeholder 17"/>
          <p:cNvSpPr>
            <a:spLocks noGrp="1"/>
          </p:cNvSpPr>
          <p:nvPr>
            <p:ph sz="quarter" idx="4294967295"/>
          </p:nvPr>
        </p:nvSpPr>
        <p:spPr>
          <a:xfrm>
            <a:off x="304800" y="1295400"/>
            <a:ext cx="8382000" cy="2971800"/>
          </a:xfrm>
          <a:prstGeom prst="rect">
            <a:avLst/>
          </a:prstGeom>
        </p:spPr>
        <p:txBody>
          <a:bodyPr>
            <a:noAutofit/>
          </a:bodyPr>
          <a:lstStyle/>
          <a:p>
            <a:pPr marL="0" indent="0">
              <a:spcAft>
                <a:spcPts val="1200"/>
              </a:spcAft>
            </a:pPr>
            <a:r>
              <a:rPr lang="en-US" sz="2600" dirty="0" smtClean="0">
                <a:solidFill>
                  <a:schemeClr val="tx2">
                    <a:lumMod val="75000"/>
                  </a:schemeClr>
                </a:solidFill>
              </a:rPr>
              <a:t> As the drought continues, wastewater not currently being used represents a significant drought-proof source of potential water supply.</a:t>
            </a:r>
          </a:p>
          <a:p>
            <a:pPr marL="0" indent="0">
              <a:spcAft>
                <a:spcPts val="1200"/>
              </a:spcAft>
            </a:pPr>
            <a:r>
              <a:rPr lang="en-US" sz="2600" dirty="0" smtClean="0">
                <a:solidFill>
                  <a:schemeClr val="tx2">
                    <a:lumMod val="75000"/>
                  </a:schemeClr>
                </a:solidFill>
              </a:rPr>
              <a:t> Increasing focus on advanced treatment rather than distribution build out</a:t>
            </a:r>
            <a:r>
              <a:rPr lang="en-US" sz="2600" dirty="0" smtClean="0"/>
              <a:t>. </a:t>
            </a:r>
            <a:endParaRPr lang="en-US" sz="2600" i="1" dirty="0">
              <a:solidFill>
                <a:schemeClr val="tx2">
                  <a:lumMod val="75000"/>
                </a:schemeClr>
              </a:solidFill>
            </a:endParaRPr>
          </a:p>
          <a:p>
            <a:pPr marL="0" indent="0" algn="ctr">
              <a:spcAft>
                <a:spcPts val="1200"/>
              </a:spcAft>
              <a:buNone/>
            </a:pPr>
            <a:r>
              <a:rPr lang="en-US" sz="2200" i="1" u="sng" dirty="0" smtClean="0">
                <a:solidFill>
                  <a:schemeClr val="tx2"/>
                </a:solidFill>
              </a:rPr>
              <a:t>Potential o</a:t>
            </a:r>
            <a:r>
              <a:rPr lang="en-US" sz="2200" i="1" u="sng" dirty="0" smtClean="0">
                <a:solidFill>
                  <a:schemeClr val="tx2"/>
                </a:solidFill>
              </a:rPr>
              <a:t>pportunities </a:t>
            </a:r>
            <a:r>
              <a:rPr lang="en-US" sz="2200" i="1" u="sng" dirty="0" smtClean="0">
                <a:solidFill>
                  <a:schemeClr val="tx2"/>
                </a:solidFill>
              </a:rPr>
              <a:t>for</a:t>
            </a:r>
            <a:r>
              <a:rPr lang="en-US" sz="2200" i="1" u="sng" dirty="0" smtClean="0">
                <a:solidFill>
                  <a:schemeClr val="tx2">
                    <a:lumMod val="75000"/>
                  </a:schemeClr>
                </a:solidFill>
              </a:rPr>
              <a:t>: </a:t>
            </a:r>
          </a:p>
          <a:p>
            <a:pPr marL="0" indent="0">
              <a:spcAft>
                <a:spcPts val="1200"/>
              </a:spcAft>
              <a:buNone/>
            </a:pPr>
            <a:endParaRPr lang="en-US" sz="2400" dirty="0" smtClean="0"/>
          </a:p>
          <a:p>
            <a:pPr marL="0" lvl="0" indent="0">
              <a:spcAft>
                <a:spcPts val="1200"/>
              </a:spcAft>
              <a:buNone/>
            </a:pPr>
            <a:endParaRPr lang="en-US" sz="2400" dirty="0" smtClean="0"/>
          </a:p>
          <a:p>
            <a:pPr marL="0" indent="0">
              <a:spcAft>
                <a:spcPts val="1200"/>
              </a:spcAft>
              <a:buNone/>
            </a:pPr>
            <a:endParaRPr lang="en-US" sz="2400" dirty="0" smtClean="0">
              <a:solidFill>
                <a:schemeClr val="tx2"/>
              </a:solidFill>
            </a:endParaRPr>
          </a:p>
        </p:txBody>
      </p:sp>
      <p:sp>
        <p:nvSpPr>
          <p:cNvPr id="10" name="TextBox 9"/>
          <p:cNvSpPr txBox="1"/>
          <p:nvPr/>
        </p:nvSpPr>
        <p:spPr>
          <a:xfrm>
            <a:off x="973454" y="4171889"/>
            <a:ext cx="3505200" cy="400110"/>
          </a:xfrm>
          <a:prstGeom prst="rect">
            <a:avLst/>
          </a:prstGeom>
          <a:noFill/>
        </p:spPr>
        <p:txBody>
          <a:bodyPr wrap="square" rtlCol="0">
            <a:spAutoFit/>
          </a:bodyPr>
          <a:lstStyle/>
          <a:p>
            <a:pPr algn="ctr"/>
            <a:r>
              <a:rPr lang="en-US" sz="2000" b="1" i="1" dirty="0" smtClean="0">
                <a:solidFill>
                  <a:schemeClr val="accent4"/>
                </a:solidFill>
              </a:rPr>
              <a:t>Direct Potable Reuse </a:t>
            </a:r>
            <a:endParaRPr lang="en-US" sz="2000" b="1" i="1" dirty="0">
              <a:solidFill>
                <a:schemeClr val="accent4"/>
              </a:solidFill>
            </a:endParaRPr>
          </a:p>
        </p:txBody>
      </p:sp>
      <p:sp>
        <p:nvSpPr>
          <p:cNvPr id="13" name="TextBox 12"/>
          <p:cNvSpPr txBox="1"/>
          <p:nvPr/>
        </p:nvSpPr>
        <p:spPr>
          <a:xfrm>
            <a:off x="4990887" y="4171890"/>
            <a:ext cx="3505200" cy="400110"/>
          </a:xfrm>
          <a:prstGeom prst="rect">
            <a:avLst/>
          </a:prstGeom>
          <a:noFill/>
        </p:spPr>
        <p:txBody>
          <a:bodyPr wrap="square" rtlCol="0">
            <a:spAutoFit/>
          </a:bodyPr>
          <a:lstStyle/>
          <a:p>
            <a:pPr algn="ctr"/>
            <a:r>
              <a:rPr lang="en-US" sz="2000" b="1" i="1" dirty="0" smtClean="0">
                <a:solidFill>
                  <a:schemeClr val="accent4"/>
                </a:solidFill>
              </a:rPr>
              <a:t>Indirect Potable Reuse </a:t>
            </a:r>
            <a:endParaRPr lang="en-US" sz="2000" b="1" i="1" dirty="0">
              <a:solidFill>
                <a:schemeClr val="accent4"/>
              </a:solidFill>
            </a:endParaRPr>
          </a:p>
        </p:txBody>
      </p:sp>
      <p:pic>
        <p:nvPicPr>
          <p:cNvPr id="5122" name="Picture 2"/>
          <p:cNvPicPr>
            <a:picLocks noChangeAspect="1" noChangeArrowheads="1"/>
          </p:cNvPicPr>
          <p:nvPr/>
        </p:nvPicPr>
        <p:blipFill>
          <a:blip r:embed="rId5" cstate="print"/>
          <a:srcRect l="17500" t="42188" r="48125" b="16406"/>
          <a:stretch>
            <a:fillRect/>
          </a:stretch>
        </p:blipFill>
        <p:spPr bwMode="auto">
          <a:xfrm>
            <a:off x="5675968" y="4572000"/>
            <a:ext cx="2135038" cy="2057400"/>
          </a:xfrm>
          <a:prstGeom prst="rect">
            <a:avLst/>
          </a:prstGeom>
          <a:noFill/>
          <a:ln w="9525">
            <a:solidFill>
              <a:schemeClr val="accent4"/>
            </a:solidFill>
            <a:miter lim="800000"/>
            <a:headEnd/>
            <a:tailEnd/>
          </a:ln>
        </p:spPr>
      </p:pic>
      <p:pic>
        <p:nvPicPr>
          <p:cNvPr id="5123" name="Picture 3"/>
          <p:cNvPicPr>
            <a:picLocks noChangeAspect="1" noChangeArrowheads="1"/>
          </p:cNvPicPr>
          <p:nvPr/>
        </p:nvPicPr>
        <p:blipFill>
          <a:blip r:embed="rId6" cstate="print"/>
          <a:srcRect l="23125" t="55469" r="55000" b="23437"/>
          <a:stretch>
            <a:fillRect/>
          </a:stretch>
        </p:blipFill>
        <p:spPr bwMode="auto">
          <a:xfrm>
            <a:off x="1508578" y="4581445"/>
            <a:ext cx="2324705" cy="2047955"/>
          </a:xfrm>
          <a:prstGeom prst="rect">
            <a:avLst/>
          </a:prstGeom>
          <a:noFill/>
          <a:ln w="9525">
            <a:solidFill>
              <a:schemeClr val="accent4"/>
            </a:solidFill>
            <a:miter lim="800000"/>
            <a:headEnd/>
            <a:tailEnd/>
          </a:ln>
        </p:spPr>
      </p:pic>
    </p:spTree>
    <p:extLst>
      <p:ext uri="{BB962C8B-B14F-4D97-AF65-F5344CB8AC3E}">
        <p14:creationId xmlns:p14="http://schemas.microsoft.com/office/powerpoint/2010/main" val="11077650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073" y="0"/>
            <a:ext cx="9144000" cy="6858000"/>
          </a:xfrm>
          <a:prstGeom prst="rect">
            <a:avLst/>
          </a:prstGeom>
          <a:gradFill>
            <a:gsLst>
              <a:gs pos="0">
                <a:schemeClr val="tx2">
                  <a:lumMod val="20000"/>
                  <a:lumOff val="80000"/>
                </a:schemeClr>
              </a:gs>
              <a:gs pos="25000">
                <a:schemeClr val="accent5">
                  <a:lumMod val="75000"/>
                  <a:tint val="44500"/>
                  <a:satMod val="160000"/>
                  <a:alpha val="26000"/>
                </a:schemeClr>
              </a:gs>
              <a:gs pos="100000">
                <a:schemeClr val="accent5">
                  <a:tint val="23500"/>
                  <a:satMod val="160000"/>
                  <a:lumMod val="81000"/>
                  <a:lumOff val="19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0" y="0"/>
            <a:ext cx="9144000" cy="990600"/>
          </a:xfrm>
          <a:solidFill>
            <a:schemeClr val="tx2"/>
          </a:solidFill>
        </p:spPr>
        <p:txBody>
          <a:bodyPr>
            <a:normAutofit/>
          </a:bodyPr>
          <a:lstStyle/>
          <a:p>
            <a:r>
              <a:rPr lang="en-US" sz="3500" dirty="0" smtClean="0">
                <a:solidFill>
                  <a:schemeClr val="bg1"/>
                </a:solidFill>
                <a:latin typeface="Candara" pitchFamily="34" charset="0"/>
              </a:rPr>
              <a:t>Direct Potable Reuse (DPR)</a:t>
            </a:r>
            <a:endParaRPr lang="en-US" sz="3500" dirty="0">
              <a:solidFill>
                <a:schemeClr val="bg1"/>
              </a:solidFill>
              <a:latin typeface="Candara" pitchFamily="34" charset="0"/>
            </a:endParaRPr>
          </a:p>
        </p:txBody>
      </p:sp>
      <p:sp>
        <p:nvSpPr>
          <p:cNvPr id="6146" name="AutoShape 2" descr="data:image/jpeg;base64,/9j/4AAQSkZJRgABAQAAAQABAAD/2wCEAAkGBhQQEBEQEBQQEBQQEBcSFxAQEhUQEBcUFRUVFRQSFhIXHCYgGRojGRUVHy8gIycqLCwsFx8xNTA2NSYrLCkBCQoKDgwOGg8PGi4lHyU1LC8pLCwuLCwpLC0sKSksLCksLCk1LC8sKiksKSksNCwsKSksLC0pLSwsLCwpKSovKf/AABEIAMUA/wMBIgACEQEDEQH/xAAcAAEAAgMBAQEAAAAAAAAAAAAABAYCAwUHAQj/xABFEAACAQIEAwUCCAwFBQEAAAABAgADEQQSITEFE0EGIlFhcTKxFBUjUlNygZEHJUJic5KTobKz0dMkMzTS8BeCo8HDVP/EABoBAQADAQEBAAAAAAAAAAAAAAACAwQBBQb/xAAvEQACAgEDAgMGBgMAAAAAAAAAAQIRAwQhMRJBEzJRYZGhscHRFSJCcYHwBRRS/9oADAMBAAIRAxEAPwD3GImt3nG6BmWmPMkZ6018yUyzJHaJweZXkBa03U6s7HKmKJMT4pn2XHBERAEREAREQBERAEREAREQBERAEREAREQBERAEREAREQD4xkSq8kVZCrTNnn0rclFWa3fW3/D6TWXsVHiT7p87raXBtrodRbrIr8Qa/dsB4WvPltXr1j2lLa9q34dtM148TlwiZmtv/wA9JuV5Fp1Aw5hsD7Op0+ybaeuxB9DN2l1XiO7W/C9nqVzhXY6FJ5vkOgZLE+gxu0Z2fYiJYcEREAREQBERAEREAREQBERAEREAREQBERAEREAREQDCqJCqyeRI1WnKMsbR1MgM9tTrfSwGpkapw/XQi1+u8nOmuk1mncqfmkn90+Y1eh8Xea7qktuXTNePL08MwRQtk3vrcjQmbUM+BZuVJu0umeN1W3b7Fc53ubqIkoTVSSbp7kFSKGIiJYcEREAREQBERAEREAREQBERAEREAREQBERAEREAREQBMWS8yiARnozXyZMtGWVPEmdsiCjIXD8YK4r0iRTqU6lSkVVvlFW5FOpbcZlswO02cVxDUHSvccnSnUVjly5nUCsDtYX1vbTW+msHtBiBR5fEEyOtBHSoFPeak5W+VgCCVZBZTpqdRI9KiacWPqpevD9vp/P2JfCuJZWOGrsvOQ5RuhqqFDCqqsSTpe9ibFTOxONww0MatDHLT7wDct20qBSWQg2Ox1013kTtN23o4IFbipV6U1OgNvyz09N5djTlxv6FedKMqqn3Xo+9FknN452go4OnzK7hB0Uaux8FXcn/AIZ5nhPwi4rmVWzK7OvcpsLU1a9lAA/rqbXlT4jjamJqGrWdqjt1boPmgbKPISGok8OzRDHHrPXOzX4SsPjHNJgcPULWRapFnHSzjTN+b915bp+bORLt2U/CNVw2Wlic1ekNA171kHkT7Q8jr59Jnx6jtIsli9D12JF4dxOniKYq0XWop6jx8CNwfIyVNhQIiIAiIgCIiAIiIAiIgCInL7QcfTBU1qVFdw9QUwEy3uVZr94gW7pgHUiU3/qfQ+ir/wDi/uSJV/Cd8smSmeTYZg2XnX19kh8tvZ385HrRLpZfYlN/6n0PosR/4v8AfOr2f7XU8a7pTSohRc3fyWIvbTKxhSTOdLR3YiJI4IiIAiIgGFWkGUqdQwII8iLGQMNhKGBw+RbUqNPMe8xIAYliLnW1ydJj2j44MFh2rsrPlsMq+J2ueg854n2j7T1se96zWQXy0VJFNdD06nzvLceHrdhzaXTe3oXbi3ayo9MUeGUuXRbMBUQ00ZvlMrGnTvdVztYtYancTzrE0nAV6gcZ2cAsdSUuH89CbHcSQvF35CUEsiorglcuZg9TPbPlzKL27t7G2sy41xA4mqrMgD5dMPSN9WLvUqOxFkzVKjvtfUAaC80prCt9kQdzftICroWJyqtruxAUajr4+S6nwkzD1ObdgrAWHeewLnq+X8m+nnuetpuwvBbkPWsxHsoBamnoOp8zc+c6PInkavVeN+VLY1YsXTuzn/B4+DzocmOTPPLzDhHE6uEfmUGKnqu6MPBl6z0/s322pYqyPalV+YT3WP5jdfQ6zzPkxyZdjyyh+xCUFI9xied9nu2z0rU8Reqmwfeovr84fvl+wmMSqgemwdTsR/zQzfDJGa2M0ouPJuiIlhEREQBERAERMK1dUUsxCqouSTYAesAyZgASdANbnQSrcdptxFfg9BmpqHVzVAN7DW51FlIOg3a4Oi95pNWs2LfIPk6QaxzAXJHip9pvzDou73PcHbw2GWmuVBYb7kkk6lix1JPUnUwCFwrgaUaKUmC1SgsajoMzak3N7++VjjuGUcXwihVClEuAoAPerdLa7e6XqecdpsYavF8KlHXuKuYMVBIeqDZxsAdCw13A72qxkSiWXiTK55FCmmZrqXVVBBGjBWsQLH2nsQuwBYgDPst2V+A8z5RqpqZd1y2te9tTvf8AdOnw3hy0VsLFiBdrBdtlCj2VFzZRt6kkzJKiIiIgCIiAJoxmOSipeowVR1PuA6nykfi+Pekl6dJ6zHYKLqPNrayjY/DYuu+erTrMegyEKB4AdJVkm48KycY3yzb2i7UNiQaVMZKZ8QCzevgPIffKBjeFZCSLKliczEBV0NwzHTqN9TcS01sM6HK6sh8GFj90iYnh61Mudc2U5gCdLjYkddzKcOqnik29yyWOMlsV3B4NqmtG6L9Ows5HhSU6qPzjr4ATqcH4etNDlFruxJOrE36k6kzqFLDbpttI3DU7ml/bbc3O/jKcuaeV3IuhCMY2uTZyo5U35TGUyg7Zo5Ucqb8pjKYFmjlRypvymMpnaFmjlSZwziVTDNmpNbxU6q3qJqymfCs6rTtHHT5PQ+Cdp6eIsp+TqfMJ0P1T19N52p5eODV9xRreuQyz8C4riVIp16NZ12FTIcw+t4jz3m7Hkk9pIzyguUy0xETQVCIiAcHttiHp4OpUp1DRKMhLg2NswBAPneU3hOAx2PpiqmIYIGNuZVZTmFwSAqnUePjtteensoIsQCD0OonPHDjR/wBNlC/QNpS88hGtP7AV/N6yLVkk6PN+M8GxNGthadWorObCiwYkU++oFiVGXUqdB0nfPZzif/6x+1f/AGSP2q4mlTF4N9V5TAuDrl+VQ3LLcEWDbE/fLfRxTYkXpMKdO5GcENVaxsQBqE/7rtuLA6yKjuzrlsiidmeJ4nEYh6BrVagCG6s10PeAJLDZRpqpuc1h1InY/ACjxXBqNe4hLHS5BrAWA0AAFgo0Al5wuDSkLILXNydSxJ3LMdWPmTKhx4/jnB/o0/irTrVIJ2y7RESZAREQBERAEREAona1f8U31F9043Lnf7UJfEt9VfdOTy552TzMvjwRWp6H0kXhdK1O1ye+2p3PmZ03p6H06byJwql8nuW7x1NrnbXSVl36P5+jM+XJHwAlQya+I6ibKWHudLfbO5h8OqoGYC7bKug06kynLNx4IJHGp8LsTm1A/fIb0CNSCB5y02RtCMt+oJP3gzk8SpWYqb3BtbpKsOSUpb7nWlRyeXHLknlxy5sIkblwUknlz41PQ+k6uTh6Umw9JlMU2HpMp6ZnEREAREjcQrFUuLaui666M6qf3EwdSt0SM0+ZpVMBw1HH+H5YdCCaQ5aimrFihzNSdibC9yfG1hpJHDOzLIxDBKSpY0zT5NR73Ja5bDjrsZGyxwVN38vufnPiuIbn1e83+Yfyj4z3f8Cx/FFL9NX/AJzzyzj34NcbTxKK/wAFzYlzly1nIF2CjMeWOrCez/g57OVeH8Pp4auaZqLUqMeWxZLPUZxYkA7Hwkios0pPHh+OMH9RP4q0u0pHHj+OcH+jT+KtIyJRLvERJERERAEREAREQCodo0viG+qvunM5c7XHU+Wb0X3Tn8uedk8zNEeCHUpXBHiD7pE4RS+T1OY5j3rAX0GthOq9PQ+h232kPg1I8vU5iG9qwF+6uthtK+5b+j+fozYKc7OArKVAtfla69VO/wBxN5A5ck8PYK4zeybhvQzko2VnRq1Kd8oGigVCbeOwB87icLGMWYlvEn751uN1V5dqOQsbX0JGVRoN99pXKNaswB5YW/zgAR6jmXhwUZWjsItqzdy45c0piKtrsioL2JcBba2uflNpKwjF6aOQAWUEgbAyR2UXHk18uY1Keh9D7pM5cwq0+631T7p1ckGXlNh6TKYpsPSZT0zOIiIAkHjKBqWVlVw1WkpVhcG9VBt4+HnJ0g8aoq9LK4LKalIWDFT/AJqWsRrv9+04+CePzr9yF2fYEtZlJFKmCoPeXWqQSOgN9Pt8p25w+z9MAswC60aYJFr3DVtwNdiNT/6nchCfPu+RSO2w/wAdw/ycfzacu8pPbX/XcP8Arj+dTl2nFyzj4QlJ48Pxxg/qJ/FWl2lI48fxzg/qJ/FWiQiXeIiSIiIiAIiIAiIgFd4wnyzeg90hcudPiS3qH0HukblzzsnmZfHg5NbiNHvKatJTqurrcHbxkLhGPppTK1KtDMH1KuAp7qi6gnbQyrY/DfK1f0r/AMRmj4NMXjP0PXWjTjVl++NaH01H9ov9ZKQAgEWIIuCNRb1nm4w0vXZFb4Snfxb+Iy3HPruzLqMCxJU+Sfy5oq4umpytUpKR+Szqp+4mdHlzzvtTwpqmKxDqBZOXc+tMEaf9rfdNEI9To8vU5nhipJWWniGLovSdeZQa6numohueml972nzhuPpCjTBq0RZRoaiA++UCpwOopINN+7m2Ukdw5WII3APvE+1OAVVJU03uGK2yk3IzA2tvbK2vlLPBMH4nkrp6Pn/ex6dTIYBlIYHYqQQfQifK6dxvqn3GcbsEh+DsDfu1WFj020lhxKdx/qN7jKqp0erCXVBS9UWhNh6TKYpsPSQeLceoYVQa9QJfZdWc+ijUz00m3SKG0lbOhEqlL8JeDZrE1UHzmpnL+65/dLLhMYlVBUpMrq2zKbiSljlDzKiEMkJ+V2bpA40gallYEhqlIaMUOtVBcMNdN/OT5B41SDUSGLqM9M5qZysCKiEEHpqBfyvK3wX4/OiD2eogFmAUFqVK5Frkhqu/XYjU9PSdycLs9hgrO4W2ejSu1rZirVhqepAt+6d2EJ8+75FI7bf67h/1x/Npy7ykdtf9dgPrj+dTl3M4uWcfCErnE+z1Srj8PilKZKSqCCSH0NQ6C1vyh18ZDpYniHyd0awWmjgrSuagyc11IbRDdrG2ttAJjR4nxCnk5iKxqcqmAyi/MfOHfNTbZe4xFvZD2NxOtWcTouMRE6cEREAREQBERAORjl+UP2e4TRkkzFjvn7PcJqyzzsnmZfHgotddagFIPleoc1r2zZ/I21ym/wCbMXQDagBmJK5hfQqFW1xr39bbHNboJPrXVnsFuahYEgmxGcAgX/PM165swCA3LXsfaIYZva8Wvp1AmNTVbv4HsvHLsviRK9iCwogXuM5UWDWyjYW0uNPzR4mdTspjaa4VFNSmCGcWLqD7bdCZGrAubkIDfcA3sWLW3t7TE7dZP7N8NSphAHzkM1QECrUUWztpYMBLIStuvsZtRDpS6tvidH4xpfS0f2if1lT4vhzVr4jlvTKnI1sqVcxWmbZbg6jv+zrr62uVbhSOCG5lmFiBWqgWIsRYNa0rPEsF/iTSUsiNkpmzN7OVRYknvC3jNWLzHh/5DpWOPPP7dn7TlVsFiGurkMTdcp5TEm4LaW3B6/k20tMfg1dm9pSai3IIpWKnmNcqRYrerU3G7Hyk4YHMDUDtl1OZi99ad3t1OxXpfToYrYJkBvUa42Cs1tSFJB22NtPAiazyGmt/ze9H3stxJaNJ10YnEMCOZSTL3QczZmGnoJ2cZxxBTbQG4y2FagTYggsflNh9u/rbT2QwoalVBLjLXPsO6fkr80i862I4Yq06ljW1DOflqupy21722g0mKXmPpNO4eFG12Xr9ycO0lMU3clBkS4Xm0mLEA6AIx1uLfbPM6h+EYjm4klg7Xcg2svzVPQAaCem4jgi8iuqGozVk15lV6lyFsLBiQNhtKXh6dNVOdCzXuNL9MuU6/nFvVB4z6HR0oSff2cnja/fJFJ7e3j6nIqcIoC9qmbumwFhdhRDa5tr1NPAbXvJHZni7YKrmueU3trfS3ztdiPGThQpbZX0O/eudDpoNOnjr5bQOI0gFIUEF8tNVOrF2AHvzH0E1cwkpXVd0YlanFwrnsy/4btUrhSUCX6NXw9wL2uQKn26TTi+OrWpsnepXcWdauHZxkcEOqBze+UEAAk38Z0BwVXphXNbVQCBXqoNhsFYW18JnieCpUDBmr2cEEDEVVFiLEABtJ4VM+lUoXdV9PiReBYMozsVZS1Kle99waungCAVuB5TtTCjSCqFF7KABcljYaasdT6mZySVFUnbKR22H+O4f9cfzacs3H8JUq4d0okq5K2K1DSNg6lhnAO4BFut7XF7jbi+E0qrpUqIrtSN1Y3uNQenmAfskyEjjexUqGH4jbIHpjlNQW7bOOWDXs7qzEBrAMdT3r3Inyjw3iapk59O4pgBjldiwpkXJNPW9QXNx7JHUG9uidOEXhtOotMCswdwz94WF1zty72AF8mW9hveSoiAIiIAiIgCIiAc/Ee2fs9wmubsVh6hYlAhB+c5U/cFM0/Bq3zaX7Rv9kxTxScm0i5SVFNx3EaSVHV6lNGDG6s6g7+BM0fHFD6aj+0X+suT8IZjdqWHJPUsSf5c+fEp+hw36x/tzN/pv+0b1r2lwU/44ofTUf2i/1nf7JG+FQjUF3IPQguxBnR+JT9Dhv1j/AG5uTBVVFlSiAOgqMB/LlkNNKHBTm1Xi1ZlKZ2kxKJiHFRkTMARmIFxlA6y5/Bq3zaX7Rv7c1VOGOxu1Ogx8S5P/AM5bHHOLujztRijnj0t0eefGNH6Sl+ssfGND6Sj+ss9B+Jz9Dhv1j/bj4nP0OG/WP9uW/n9DD+HY/wDpnF7FuGpVmUgg1yQRqD3V2M7eM/y6n6Nv4TM6eBqKLKlFR4CowH8ufauCqsrLakMylb8xja4te2SVeHNu6PUhUYqN8HUTYekrnG+zbFjUoZSTqabHLr4q3T0MsijSfZ6EJyg7iyieOORVJHnT8PxV8q4WoT4s6Kn6wJ906/Z7se61VxOLKs6+xST/AC6d9zr7Tect0SzJqMmRVJlWPTY8buK3EREoNAiIgCIiAIiIAiIgCIiAIiIAiIgCIiAIiIAiIgCIiAIiIAiIgCIiAIiIAiIgCIiAIiIAiIgCIiAIiIAiIgCIiAIiIAiIgCIiAIiIAiIgCIiAIiIAiIgCIiAIiIAiIgCIiAIiIAiIgH//2Q=="/>
          <p:cNvSpPr>
            <a:spLocks noChangeAspect="1" noChangeArrowheads="1"/>
          </p:cNvSpPr>
          <p:nvPr/>
        </p:nvSpPr>
        <p:spPr bwMode="auto">
          <a:xfrm>
            <a:off x="84667" y="-534591"/>
            <a:ext cx="2527300" cy="110013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8" name="AutoShape 4" descr="data:image/jpeg;base64,/9j/4AAQSkZJRgABAQAAAQABAAD/2wCEAAkGBhQQEBEQEBQQEBQQEBcSFxAQEhUQEBcUFRUVFRQSFhIXHCYgGRojGRUVHy8gIycqLCwsFx8xNTA2NSYrLCkBCQoKDgwOGg8PGi4lHyU1LC8pLCwuLCwpLC0sKSksLCksLCk1LC8sKiksKSksNCwsKSksLC0pLSwsLCwpKSovKf/AABEIAMUA/wMBIgACEQEDEQH/xAAcAAEAAgMBAQEAAAAAAAAAAAAABAYCAwUHAQj/xABFEAACAQIEAwUCCAwFBQEAAAABAgADEQQSITEFE0EGIlFhcTKxFBUjUlNygZEHJUJic5KTobKz0dMkMzTS8BeCo8HDVP/EABoBAQADAQEBAAAAAAAAAAAAAAACAwQBBQb/xAAvEQACAgEDAgMGBgMAAAAAAAAAAQIRAwQhMRJBEzJRYZGhscHRFSJCcYHwBRRS/9oADAMBAAIRAxEAPwD3GImt3nG6BmWmPMkZ6018yUyzJHaJweZXkBa03U6s7HKmKJMT4pn2XHBERAEREAREQBERAEREAREQBERAEREAREQBERAEREAREQD4xkSq8kVZCrTNnn0rclFWa3fW3/D6TWXsVHiT7p87raXBtrodRbrIr8Qa/dsB4WvPltXr1j2lLa9q34dtM148TlwiZmtv/wA9JuV5Fp1Aw5hsD7Op0+ybaeuxB9DN2l1XiO7W/C9nqVzhXY6FJ5vkOgZLE+gxu0Z2fYiJYcEREAREQBERAEREAREQBERAEREAREQBERAEREAREQDCqJCqyeRI1WnKMsbR1MgM9tTrfSwGpkapw/XQi1+u8nOmuk1mncqfmkn90+Y1eh8Xea7qktuXTNePL08MwRQtk3vrcjQmbUM+BZuVJu0umeN1W3b7Fc53ubqIkoTVSSbp7kFSKGIiJYcEREAREQBERAEREAREQBERAEREAREQBERAEREAREQBMWS8yiARnozXyZMtGWVPEmdsiCjIXD8YK4r0iRTqU6lSkVVvlFW5FOpbcZlswO02cVxDUHSvccnSnUVjly5nUCsDtYX1vbTW+msHtBiBR5fEEyOtBHSoFPeak5W+VgCCVZBZTpqdRI9KiacWPqpevD9vp/P2JfCuJZWOGrsvOQ5RuhqqFDCqqsSTpe9ibFTOxONww0MatDHLT7wDct20qBSWQg2Ox1013kTtN23o4IFbipV6U1OgNvyz09N5djTlxv6FedKMqqn3Xo+9FknN452go4OnzK7hB0Uaux8FXcn/AIZ5nhPwi4rmVWzK7OvcpsLU1a9lAA/rqbXlT4jjamJqGrWdqjt1boPmgbKPISGok8OzRDHHrPXOzX4SsPjHNJgcPULWRapFnHSzjTN+b915bp+bORLt2U/CNVw2Wlic1ekNA171kHkT7Q8jr59Jnx6jtIsli9D12JF4dxOniKYq0XWop6jx8CNwfIyVNhQIiIAiIgCIiAIiIAiIgCInL7QcfTBU1qVFdw9QUwEy3uVZr94gW7pgHUiU3/qfQ+ir/wDi/uSJV/Cd8smSmeTYZg2XnX19kh8tvZ385HrRLpZfYlN/6n0PosR/4v8AfOr2f7XU8a7pTSohRc3fyWIvbTKxhSTOdLR3YiJI4IiIAiIgGFWkGUqdQwII8iLGQMNhKGBw+RbUqNPMe8xIAYliLnW1ydJj2j44MFh2rsrPlsMq+J2ueg854n2j7T1se96zWQXy0VJFNdD06nzvLceHrdhzaXTe3oXbi3ayo9MUeGUuXRbMBUQ00ZvlMrGnTvdVztYtYancTzrE0nAV6gcZ2cAsdSUuH89CbHcSQvF35CUEsiorglcuZg9TPbPlzKL27t7G2sy41xA4mqrMgD5dMPSN9WLvUqOxFkzVKjvtfUAaC80prCt9kQdzftICroWJyqtruxAUajr4+S6nwkzD1ObdgrAWHeewLnq+X8m+nnuetpuwvBbkPWsxHsoBamnoOp8zc+c6PInkavVeN+VLY1YsXTuzn/B4+DzocmOTPPLzDhHE6uEfmUGKnqu6MPBl6z0/s322pYqyPalV+YT3WP5jdfQ6zzPkxyZdjyyh+xCUFI9xied9nu2z0rU8Reqmwfeovr84fvl+wmMSqgemwdTsR/zQzfDJGa2M0ouPJuiIlhEREQBERAERMK1dUUsxCqouSTYAesAyZgASdANbnQSrcdptxFfg9BmpqHVzVAN7DW51FlIOg3a4Oi95pNWs2LfIPk6QaxzAXJHip9pvzDou73PcHbw2GWmuVBYb7kkk6lix1JPUnUwCFwrgaUaKUmC1SgsajoMzak3N7++VjjuGUcXwihVClEuAoAPerdLa7e6XqecdpsYavF8KlHXuKuYMVBIeqDZxsAdCw13A72qxkSiWXiTK55FCmmZrqXVVBBGjBWsQLH2nsQuwBYgDPst2V+A8z5RqpqZd1y2te9tTvf8AdOnw3hy0VsLFiBdrBdtlCj2VFzZRt6kkzJKiIiIgCIiAJoxmOSipeowVR1PuA6nykfi+Pekl6dJ6zHYKLqPNrayjY/DYuu+erTrMegyEKB4AdJVkm48KycY3yzb2i7UNiQaVMZKZ8QCzevgPIffKBjeFZCSLKliczEBV0NwzHTqN9TcS01sM6HK6sh8GFj90iYnh61Mudc2U5gCdLjYkddzKcOqnik29yyWOMlsV3B4NqmtG6L9Ows5HhSU6qPzjr4ATqcH4etNDlFruxJOrE36k6kzqFLDbpttI3DU7ml/bbc3O/jKcuaeV3IuhCMY2uTZyo5U35TGUyg7Zo5Ucqb8pjKYFmjlRypvymMpnaFmjlSZwziVTDNmpNbxU6q3qJqymfCs6rTtHHT5PQ+Cdp6eIsp+TqfMJ0P1T19N52p5eODV9xRreuQyz8C4riVIp16NZ12FTIcw+t4jz3m7Hkk9pIzyguUy0xETQVCIiAcHttiHp4OpUp1DRKMhLg2NswBAPneU3hOAx2PpiqmIYIGNuZVZTmFwSAqnUePjtteensoIsQCD0OonPHDjR/wBNlC/QNpS88hGtP7AV/N6yLVkk6PN+M8GxNGthadWorObCiwYkU++oFiVGXUqdB0nfPZzif/6x+1f/AGSP2q4mlTF4N9V5TAuDrl+VQ3LLcEWDbE/fLfRxTYkXpMKdO5GcENVaxsQBqE/7rtuLA6yKjuzrlsiidmeJ4nEYh6BrVagCG6s10PeAJLDZRpqpuc1h1InY/ACjxXBqNe4hLHS5BrAWA0AAFgo0Al5wuDSkLILXNydSxJ3LMdWPmTKhx4/jnB/o0/irTrVIJ2y7RESZAREQBERAEREAona1f8U31F9043Lnf7UJfEt9VfdOTy552TzMvjwRWp6H0kXhdK1O1ye+2p3PmZ03p6H06byJwql8nuW7x1NrnbXSVl36P5+jM+XJHwAlQya+I6ibKWHudLfbO5h8OqoGYC7bKug06kynLNx4IJHGp8LsTm1A/fIb0CNSCB5y02RtCMt+oJP3gzk8SpWYqb3BtbpKsOSUpb7nWlRyeXHLknlxy5sIkblwUknlz41PQ+k6uTh6Umw9JlMU2HpMp6ZnEREAREjcQrFUuLaui666M6qf3EwdSt0SM0+ZpVMBw1HH+H5YdCCaQ5aimrFihzNSdibC9yfG1hpJHDOzLIxDBKSpY0zT5NR73Ja5bDjrsZGyxwVN38vufnPiuIbn1e83+Yfyj4z3f8Cx/FFL9NX/AJzzyzj34NcbTxKK/wAFzYlzly1nIF2CjMeWOrCez/g57OVeH8Pp4auaZqLUqMeWxZLPUZxYkA7Hwkios0pPHh+OMH9RP4q0u0pHHj+OcH+jT+KtIyJRLvERJERERAEREAREQCodo0viG+qvunM5c7XHU+Wb0X3Tn8uedk8zNEeCHUpXBHiD7pE4RS+T1OY5j3rAX0GthOq9PQ+h232kPg1I8vU5iG9qwF+6uthtK+5b+j+fozYKc7OArKVAtfla69VO/wBxN5A5ck8PYK4zeybhvQzko2VnRq1Kd8oGigVCbeOwB87icLGMWYlvEn751uN1V5dqOQsbX0JGVRoN99pXKNaswB5YW/zgAR6jmXhwUZWjsItqzdy45c0piKtrsioL2JcBba2uflNpKwjF6aOQAWUEgbAyR2UXHk18uY1Keh9D7pM5cwq0+631T7p1ckGXlNh6TKYpsPSZT0zOIiIAkHjKBqWVlVw1WkpVhcG9VBt4+HnJ0g8aoq9LK4LKalIWDFT/AJqWsRrv9+04+CePzr9yF2fYEtZlJFKmCoPeXWqQSOgN9Pt8p25w+z9MAswC60aYJFr3DVtwNdiNT/6nchCfPu+RSO2w/wAdw/ycfzacu8pPbX/XcP8Arj+dTl2nFyzj4QlJ48Pxxg/qJ/FWl2lI48fxzg/qJ/FWiQiXeIiSIiIiAIiIAiIgFd4wnyzeg90hcudPiS3qH0HukblzzsnmZfHg5NbiNHvKatJTqurrcHbxkLhGPppTK1KtDMH1KuAp7qi6gnbQyrY/DfK1f0r/AMRmj4NMXjP0PXWjTjVl++NaH01H9ov9ZKQAgEWIIuCNRb1nm4w0vXZFb4Snfxb+Iy3HPruzLqMCxJU+Sfy5oq4umpytUpKR+Szqp+4mdHlzzvtTwpqmKxDqBZOXc+tMEaf9rfdNEI9To8vU5nhipJWWniGLovSdeZQa6numohueml972nzhuPpCjTBq0RZRoaiA++UCpwOopINN+7m2Ukdw5WII3APvE+1OAVVJU03uGK2yk3IzA2tvbK2vlLPBMH4nkrp6Pn/ex6dTIYBlIYHYqQQfQifK6dxvqn3GcbsEh+DsDfu1WFj020lhxKdx/qN7jKqp0erCXVBS9UWhNh6TKYpsPSQeLceoYVQa9QJfZdWc+ijUz00m3SKG0lbOhEqlL8JeDZrE1UHzmpnL+65/dLLhMYlVBUpMrq2zKbiSljlDzKiEMkJ+V2bpA40gallYEhqlIaMUOtVBcMNdN/OT5B41SDUSGLqM9M5qZysCKiEEHpqBfyvK3wX4/OiD2eogFmAUFqVK5Frkhqu/XYjU9PSdycLs9hgrO4W2ejSu1rZirVhqepAt+6d2EJ8+75FI7bf67h/1x/Npy7ykdtf9dgPrj+dTl3M4uWcfCErnE+z1Srj8PilKZKSqCCSH0NQ6C1vyh18ZDpYniHyd0awWmjgrSuagyc11IbRDdrG2ttAJjR4nxCnk5iKxqcqmAyi/MfOHfNTbZe4xFvZD2NxOtWcTouMRE6cEREAREQBERAORjl+UP2e4TRkkzFjvn7PcJqyzzsnmZfHgotddagFIPleoc1r2zZ/I21ym/wCbMXQDagBmJK5hfQqFW1xr39bbHNboJPrXVnsFuahYEgmxGcAgX/PM165swCA3LXsfaIYZva8Wvp1AmNTVbv4HsvHLsviRK9iCwogXuM5UWDWyjYW0uNPzR4mdTspjaa4VFNSmCGcWLqD7bdCZGrAubkIDfcA3sWLW3t7TE7dZP7N8NSphAHzkM1QECrUUWztpYMBLIStuvsZtRDpS6tvidH4xpfS0f2if1lT4vhzVr4jlvTKnI1sqVcxWmbZbg6jv+zrr62uVbhSOCG5lmFiBWqgWIsRYNa0rPEsF/iTSUsiNkpmzN7OVRYknvC3jNWLzHh/5DpWOPPP7dn7TlVsFiGurkMTdcp5TEm4LaW3B6/k20tMfg1dm9pSai3IIpWKnmNcqRYrerU3G7Hyk4YHMDUDtl1OZi99ad3t1OxXpfToYrYJkBvUa42Cs1tSFJB22NtPAiazyGmt/ze9H3stxJaNJ10YnEMCOZSTL3QczZmGnoJ2cZxxBTbQG4y2FagTYggsflNh9u/rbT2QwoalVBLjLXPsO6fkr80i862I4Yq06ljW1DOflqupy21722g0mKXmPpNO4eFG12Xr9ycO0lMU3clBkS4Xm0mLEA6AIx1uLfbPM6h+EYjm4klg7Xcg2svzVPQAaCem4jgi8iuqGozVk15lV6lyFsLBiQNhtKXh6dNVOdCzXuNL9MuU6/nFvVB4z6HR0oSff2cnja/fJFJ7e3j6nIqcIoC9qmbumwFhdhRDa5tr1NPAbXvJHZni7YKrmueU3trfS3ztdiPGThQpbZX0O/eudDpoNOnjr5bQOI0gFIUEF8tNVOrF2AHvzH0E1cwkpXVd0YlanFwrnsy/4btUrhSUCX6NXw9wL2uQKn26TTi+OrWpsnepXcWdauHZxkcEOqBze+UEAAk38Z0BwVXphXNbVQCBXqoNhsFYW18JnieCpUDBmr2cEEDEVVFiLEABtJ4VM+lUoXdV9PiReBYMozsVZS1Kle99waungCAVuB5TtTCjSCqFF7KABcljYaasdT6mZySVFUnbKR22H+O4f9cfzacs3H8JUq4d0okq5K2K1DSNg6lhnAO4BFut7XF7jbi+E0qrpUqIrtSN1Y3uNQenmAfskyEjjexUqGH4jbIHpjlNQW7bOOWDXs7qzEBrAMdT3r3Inyjw3iapk59O4pgBjldiwpkXJNPW9QXNx7JHUG9uidOEXhtOotMCswdwz94WF1zty72AF8mW9hveSoiAIiIAiIgCIiAc/Ee2fs9wmubsVh6hYlAhB+c5U/cFM0/Bq3zaX7Rv9kxTxScm0i5SVFNx3EaSVHV6lNGDG6s6g7+BM0fHFD6aj+0X+suT8IZjdqWHJPUsSf5c+fEp+hw36x/tzN/pv+0b1r2lwU/44ofTUf2i/1nf7JG+FQjUF3IPQguxBnR+JT9Dhv1j/AG5uTBVVFlSiAOgqMB/LlkNNKHBTm1Xi1ZlKZ2kxKJiHFRkTMARmIFxlA6y5/Bq3zaX7Rv7c1VOGOxu1Ogx8S5P/AM5bHHOLujztRijnj0t0eefGNH6Sl+ssfGND6Sj+ss9B+Jz9Dhv1j/bj4nP0OG/WP9uW/n9DD+HY/wDpnF7FuGpVmUgg1yQRqD3V2M7eM/y6n6Nv4TM6eBqKLKlFR4CowH8ufauCqsrLakMylb8xja4te2SVeHNu6PUhUYqN8HUTYekrnG+zbFjUoZSTqabHLr4q3T0MsijSfZ6EJyg7iyieOORVJHnT8PxV8q4WoT4s6Kn6wJ906/Z7se61VxOLKs6+xST/AC6d9zr7Tect0SzJqMmRVJlWPTY8buK3EREoNAiIgCIiAIiIAiIgCIiAIiIAiIgCIiAIiIAiIgCIiAIiIAiIgCIiAIiIAiIgCIiAIiIAiIgCIiAIiIAiIgCIiAIiIAiIgCIiAIiIAiIgCIiAIiIAiIgCIiAIiIAiIgCIiAIiIAiIgH//2Q=="/>
          <p:cNvSpPr>
            <a:spLocks noChangeAspect="1" noChangeArrowheads="1"/>
          </p:cNvSpPr>
          <p:nvPr/>
        </p:nvSpPr>
        <p:spPr bwMode="auto">
          <a:xfrm>
            <a:off x="84667" y="-534591"/>
            <a:ext cx="2527300" cy="1100138"/>
          </a:xfrm>
          <a:prstGeom prst="rect">
            <a:avLst/>
          </a:prstGeom>
          <a:noFill/>
        </p:spPr>
        <p:txBody>
          <a:bodyPr vert="horz" wrap="square" lIns="91440" tIns="45720" rIns="91440" bIns="45720" numCol="1" anchor="t" anchorCtr="0" compatLnSpc="1">
            <a:prstTxWarp prst="textNoShape">
              <a:avLst/>
            </a:prstTxWarp>
          </a:bodyPr>
          <a:lstStyle/>
          <a:p>
            <a:endParaRPr lang="en-US"/>
          </a:p>
        </p:txBody>
      </p:sp>
      <p:cxnSp>
        <p:nvCxnSpPr>
          <p:cNvPr id="14" name="Straight Connector 13"/>
          <p:cNvCxnSpPr/>
          <p:nvPr/>
        </p:nvCxnSpPr>
        <p:spPr>
          <a:xfrm>
            <a:off x="0" y="990600"/>
            <a:ext cx="91440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2" name="Picture 11" descr="cid:image001.png@01CD0DD6.DDC8F6F0"/>
          <p:cNvPicPr/>
          <p:nvPr/>
        </p:nvPicPr>
        <p:blipFill>
          <a:blip r:embed="rId3" cstate="print">
            <a:extLst>
              <a:ext uri="{BEBA8EAE-BF5A-486C-A8C5-ECC9F3942E4B}">
                <a14:imgProps xmlns:a14="http://schemas.microsoft.com/office/drawing/2010/main">
                  <a14:imgLayer r:embed="rId4">
                    <a14:imgEffect>
                      <a14:backgroundRemoval t="0" b="99273" l="0" r="100000">
                        <a14:foregroundMark x1="57282" y1="22364" x2="57282" y2="22364"/>
                        <a14:foregroundMark x1="26019" y1="32182" x2="26019" y2="32182"/>
                        <a14:foregroundMark x1="30097" y1="22727" x2="30097" y2="22727"/>
                        <a14:foregroundMark x1="37670" y1="18545" x2="37670" y2="18545"/>
                        <a14:foregroundMark x1="30097" y1="54182" x2="30097" y2="54182"/>
                        <a14:foregroundMark x1="24272" y1="42545" x2="24272" y2="42545"/>
                        <a14:foregroundMark x1="14175" y1="36364" x2="67767" y2="48182"/>
                        <a14:foregroundMark x1="26019" y1="21455" x2="36311" y2="17091"/>
                        <a14:foregroundMark x1="33204" y1="1636" x2="34563" y2="1636"/>
                        <a14:foregroundMark x1="47767" y1="6909" x2="47767" y2="6909"/>
                        <a14:foregroundMark x1="32816" y1="5455" x2="32816" y2="5455"/>
                        <a14:foregroundMark x1="47379" y1="9091" x2="47379" y2="9091"/>
                        <a14:foregroundMark x1="42524" y1="55636" x2="42524" y2="55636"/>
                        <a14:foregroundMark x1="21748" y1="54182" x2="64272" y2="54727"/>
                        <a14:foregroundMark x1="5631" y1="56000" x2="11845" y2="55636"/>
                        <a14:foregroundMark x1="3495" y1="57455" x2="3495" y2="57455"/>
                        <a14:foregroundMark x1="97087" y1="57091" x2="94563" y2="55636"/>
                        <a14:foregroundMark x1="29126" y1="64545" x2="70485" y2="63636"/>
                        <a14:foregroundMark x1="26990" y1="75273" x2="74951" y2="73818"/>
                        <a14:foregroundMark x1="26990" y1="88000" x2="74951" y2="86000"/>
                        <a14:foregroundMark x1="67379" y1="56545" x2="96699" y2="56000"/>
                        <a14:foregroundMark x1="77087" y1="33636" x2="86602" y2="38182"/>
                      </a14:backgroundRemoval>
                    </a14:imgEffect>
                  </a14:imgLayer>
                </a14:imgProps>
              </a:ext>
            </a:extLst>
          </a:blip>
          <a:srcRect/>
          <a:stretch>
            <a:fillRect/>
          </a:stretch>
        </p:blipFill>
        <p:spPr bwMode="auto">
          <a:xfrm>
            <a:off x="8010144" y="5671458"/>
            <a:ext cx="905256" cy="987552"/>
          </a:xfrm>
          <a:prstGeom prst="rect">
            <a:avLst/>
          </a:prstGeom>
          <a:noFill/>
        </p:spPr>
      </p:pic>
      <p:sp>
        <p:nvSpPr>
          <p:cNvPr id="11" name="Content Placeholder 10"/>
          <p:cNvSpPr>
            <a:spLocks noGrp="1"/>
          </p:cNvSpPr>
          <p:nvPr>
            <p:ph idx="1"/>
          </p:nvPr>
        </p:nvSpPr>
        <p:spPr>
          <a:xfrm>
            <a:off x="304800" y="1219200"/>
            <a:ext cx="4953000" cy="5410200"/>
          </a:xfrm>
        </p:spPr>
        <p:txBody>
          <a:bodyPr>
            <a:normAutofit fontScale="92500" lnSpcReduction="10000"/>
          </a:bodyPr>
          <a:lstStyle/>
          <a:p>
            <a:r>
              <a:rPr lang="en-US" sz="2800" dirty="0" smtClean="0">
                <a:solidFill>
                  <a:schemeClr val="tx2"/>
                </a:solidFill>
              </a:rPr>
              <a:t>DPR introduces highly treated wastewater either </a:t>
            </a:r>
            <a:r>
              <a:rPr lang="en-US" sz="2800" dirty="0" smtClean="0">
                <a:solidFill>
                  <a:schemeClr val="tx2"/>
                </a:solidFill>
              </a:rPr>
              <a:t>to:</a:t>
            </a:r>
            <a:endParaRPr lang="en-US" sz="2800" dirty="0" smtClean="0">
              <a:solidFill>
                <a:schemeClr val="tx2"/>
              </a:solidFill>
            </a:endParaRPr>
          </a:p>
          <a:p>
            <a:pPr lvl="1">
              <a:buFont typeface="Courier New" pitchFamily="49" charset="0"/>
              <a:buChar char="o"/>
            </a:pPr>
            <a:r>
              <a:rPr lang="en-US" sz="2600" dirty="0" smtClean="0">
                <a:solidFill>
                  <a:schemeClr val="tx2"/>
                </a:solidFill>
              </a:rPr>
              <a:t>The potable </a:t>
            </a:r>
            <a:r>
              <a:rPr lang="en-US" sz="2600" dirty="0" smtClean="0">
                <a:solidFill>
                  <a:schemeClr val="tx2"/>
                </a:solidFill>
              </a:rPr>
              <a:t>water treatment </a:t>
            </a:r>
            <a:r>
              <a:rPr lang="en-US" sz="2600" dirty="0" smtClean="0">
                <a:solidFill>
                  <a:schemeClr val="tx2"/>
                </a:solidFill>
              </a:rPr>
              <a:t>plant, or</a:t>
            </a:r>
            <a:endParaRPr lang="en-US" sz="2600" dirty="0" smtClean="0">
              <a:solidFill>
                <a:schemeClr val="tx2"/>
              </a:solidFill>
            </a:endParaRPr>
          </a:p>
          <a:p>
            <a:pPr lvl="1">
              <a:spcAft>
                <a:spcPts val="1200"/>
              </a:spcAft>
              <a:buFont typeface="Courier New" pitchFamily="49" charset="0"/>
              <a:buChar char="o"/>
            </a:pPr>
            <a:r>
              <a:rPr lang="en-US" sz="2600" dirty="0" smtClean="0">
                <a:solidFill>
                  <a:schemeClr val="tx2"/>
                </a:solidFill>
              </a:rPr>
              <a:t>The</a:t>
            </a:r>
            <a:r>
              <a:rPr lang="en-US" sz="2600" dirty="0" smtClean="0">
                <a:solidFill>
                  <a:schemeClr val="tx2"/>
                </a:solidFill>
              </a:rPr>
              <a:t> </a:t>
            </a:r>
            <a:r>
              <a:rPr lang="en-US" sz="2600" dirty="0" smtClean="0">
                <a:solidFill>
                  <a:schemeClr val="tx2"/>
                </a:solidFill>
              </a:rPr>
              <a:t>distribution system (</a:t>
            </a:r>
            <a:r>
              <a:rPr lang="en-US" sz="2600" dirty="0" smtClean="0">
                <a:solidFill>
                  <a:schemeClr val="tx2"/>
                </a:solidFill>
              </a:rPr>
              <a:t>blending with potable)</a:t>
            </a:r>
            <a:endParaRPr lang="en-US" sz="2600" dirty="0" smtClean="0">
              <a:solidFill>
                <a:schemeClr val="tx2"/>
              </a:solidFill>
            </a:endParaRPr>
          </a:p>
          <a:p>
            <a:r>
              <a:rPr lang="en-US" sz="2800" dirty="0" smtClean="0">
                <a:solidFill>
                  <a:schemeClr val="tx2"/>
                </a:solidFill>
              </a:rPr>
              <a:t>Benefits: </a:t>
            </a:r>
          </a:p>
          <a:p>
            <a:pPr lvl="1">
              <a:buFont typeface="Courier New" pitchFamily="49" charset="0"/>
              <a:buChar char="o"/>
            </a:pPr>
            <a:r>
              <a:rPr lang="en-US" sz="2600" dirty="0" smtClean="0">
                <a:solidFill>
                  <a:schemeClr val="tx2"/>
                </a:solidFill>
              </a:rPr>
              <a:t>Reliable </a:t>
            </a:r>
            <a:r>
              <a:rPr lang="en-US" sz="2600" dirty="0" smtClean="0">
                <a:solidFill>
                  <a:schemeClr val="tx2"/>
                </a:solidFill>
              </a:rPr>
              <a:t>water </a:t>
            </a:r>
            <a:r>
              <a:rPr lang="en-US" sz="2600" dirty="0">
                <a:solidFill>
                  <a:schemeClr val="tx2"/>
                </a:solidFill>
              </a:rPr>
              <a:t>s</a:t>
            </a:r>
            <a:r>
              <a:rPr lang="en-US" sz="2600" dirty="0" smtClean="0">
                <a:solidFill>
                  <a:schemeClr val="tx2"/>
                </a:solidFill>
              </a:rPr>
              <a:t>upply</a:t>
            </a:r>
            <a:endParaRPr lang="en-US" sz="2600" dirty="0" smtClean="0">
              <a:solidFill>
                <a:schemeClr val="tx2"/>
              </a:solidFill>
            </a:endParaRPr>
          </a:p>
          <a:p>
            <a:pPr lvl="1">
              <a:buFont typeface="Courier New" pitchFamily="49" charset="0"/>
              <a:buChar char="o"/>
            </a:pPr>
            <a:r>
              <a:rPr lang="en-US" sz="2600" dirty="0" smtClean="0">
                <a:solidFill>
                  <a:schemeClr val="tx2"/>
                </a:solidFill>
              </a:rPr>
              <a:t>Less wastewater discharged into the ocean</a:t>
            </a:r>
          </a:p>
          <a:p>
            <a:pPr lvl="1">
              <a:buFont typeface="Courier New" pitchFamily="49" charset="0"/>
              <a:buChar char="o"/>
            </a:pPr>
            <a:r>
              <a:rPr lang="en-US" sz="2600" dirty="0" smtClean="0">
                <a:solidFill>
                  <a:schemeClr val="tx2"/>
                </a:solidFill>
              </a:rPr>
              <a:t>Less costly </a:t>
            </a:r>
            <a:r>
              <a:rPr lang="en-US" sz="2600" dirty="0" smtClean="0">
                <a:solidFill>
                  <a:schemeClr val="tx2"/>
                </a:solidFill>
              </a:rPr>
              <a:t>– Treatment system at existing Recycled </a:t>
            </a:r>
            <a:r>
              <a:rPr lang="en-US" sz="2600" dirty="0" smtClean="0">
                <a:solidFill>
                  <a:schemeClr val="tx2"/>
                </a:solidFill>
              </a:rPr>
              <a:t>Water Plant </a:t>
            </a:r>
            <a:r>
              <a:rPr lang="en-US" sz="2600" dirty="0" smtClean="0">
                <a:solidFill>
                  <a:schemeClr val="tx2"/>
                </a:solidFill>
              </a:rPr>
              <a:t>can be upgraded</a:t>
            </a:r>
            <a:endParaRPr lang="en-US" sz="2600" dirty="0">
              <a:solidFill>
                <a:schemeClr val="tx2"/>
              </a:solidFill>
            </a:endParaRPr>
          </a:p>
        </p:txBody>
      </p:sp>
      <p:pic>
        <p:nvPicPr>
          <p:cNvPr id="13" name="Picture 2"/>
          <p:cNvPicPr>
            <a:picLocks noChangeAspect="1" noChangeArrowheads="1"/>
          </p:cNvPicPr>
          <p:nvPr/>
        </p:nvPicPr>
        <p:blipFill>
          <a:blip r:embed="rId5" cstate="print"/>
          <a:srcRect/>
          <a:stretch>
            <a:fillRect/>
          </a:stretch>
        </p:blipFill>
        <p:spPr bwMode="auto">
          <a:xfrm>
            <a:off x="6210300" y="1295400"/>
            <a:ext cx="2476500" cy="3048000"/>
          </a:xfrm>
          <a:prstGeom prst="rect">
            <a:avLst/>
          </a:prstGeom>
          <a:noFill/>
          <a:ln w="19050">
            <a:solidFill>
              <a:schemeClr val="tx2"/>
            </a:solidFill>
            <a:miter lim="800000"/>
            <a:headEnd/>
            <a:tailEnd/>
          </a:ln>
        </p:spPr>
      </p:pic>
      <p:pic>
        <p:nvPicPr>
          <p:cNvPr id="17" name="Picture 2" descr="S:\Inter-Department Shared Folder\GWD Photo's\San Marcos Well.JPG"/>
          <p:cNvPicPr>
            <a:picLocks noChangeAspect="1" noChangeArrowheads="1"/>
          </p:cNvPicPr>
          <p:nvPr/>
        </p:nvPicPr>
        <p:blipFill>
          <a:blip r:embed="rId6" cstate="print"/>
          <a:srcRect/>
          <a:stretch>
            <a:fillRect/>
          </a:stretch>
        </p:blipFill>
        <p:spPr bwMode="auto">
          <a:xfrm>
            <a:off x="5334000" y="3886200"/>
            <a:ext cx="2590800" cy="2362200"/>
          </a:xfrm>
          <a:prstGeom prst="rect">
            <a:avLst/>
          </a:prstGeom>
          <a:noFill/>
          <a:ln w="19050">
            <a:solidFill>
              <a:schemeClr val="tx2"/>
            </a:solidFill>
            <a:miter lim="800000"/>
            <a:headEnd/>
            <a:tailEnd/>
          </a:ln>
        </p:spPr>
      </p:pic>
    </p:spTree>
    <p:extLst>
      <p:ext uri="{BB962C8B-B14F-4D97-AF65-F5344CB8AC3E}">
        <p14:creationId xmlns:p14="http://schemas.microsoft.com/office/powerpoint/2010/main" val="36695492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862"/>
            <a:ext cx="9144000" cy="6858000"/>
          </a:xfrm>
          <a:prstGeom prst="rect">
            <a:avLst/>
          </a:prstGeom>
          <a:gradFill>
            <a:gsLst>
              <a:gs pos="0">
                <a:schemeClr val="tx2">
                  <a:lumMod val="20000"/>
                  <a:lumOff val="80000"/>
                </a:schemeClr>
              </a:gs>
              <a:gs pos="25000">
                <a:schemeClr val="accent5">
                  <a:lumMod val="75000"/>
                  <a:tint val="44500"/>
                  <a:satMod val="160000"/>
                  <a:alpha val="26000"/>
                </a:schemeClr>
              </a:gs>
              <a:gs pos="100000">
                <a:schemeClr val="accent5">
                  <a:tint val="23500"/>
                  <a:satMod val="160000"/>
                  <a:lumMod val="81000"/>
                  <a:lumOff val="19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p:cNvSpPr>
            <a:spLocks noChangeArrowheads="1"/>
          </p:cNvSpPr>
          <p:nvPr/>
        </p:nvSpPr>
        <p:spPr bwMode="auto">
          <a:xfrm>
            <a:off x="0" y="0"/>
            <a:ext cx="9144000" cy="838200"/>
          </a:xfrm>
          <a:prstGeom prst="rect">
            <a:avLst/>
          </a:prstGeom>
          <a:gradFill flip="none" rotWithShape="1">
            <a:gsLst>
              <a:gs pos="0">
                <a:srgbClr val="729FDC">
                  <a:shade val="30000"/>
                  <a:satMod val="115000"/>
                </a:srgbClr>
              </a:gs>
              <a:gs pos="50000">
                <a:srgbClr val="729FDC">
                  <a:shade val="67500"/>
                  <a:satMod val="115000"/>
                </a:srgbClr>
              </a:gs>
              <a:gs pos="100000">
                <a:srgbClr val="729FDC">
                  <a:shade val="100000"/>
                  <a:satMod val="115000"/>
                </a:srgbClr>
              </a:gs>
            </a:gsLst>
            <a:lin ang="5400000" scaled="1"/>
            <a:tileRect/>
          </a:gradFill>
          <a:ln w="19050">
            <a:noFill/>
            <a:miter lim="800000"/>
            <a:headEnd/>
            <a:tailEnd/>
          </a:ln>
        </p:spPr>
        <p:txBody>
          <a:bodyPr/>
          <a:lstStyle/>
          <a:p>
            <a:pPr algn="ctr">
              <a:spcBef>
                <a:spcPct val="0"/>
              </a:spcBef>
              <a:spcAft>
                <a:spcPct val="0"/>
              </a:spcAft>
            </a:pPr>
            <a:r>
              <a:rPr lang="en-US" dirty="0" smtClean="0">
                <a:solidFill>
                  <a:srgbClr val="222876"/>
                </a:solidFill>
                <a:latin typeface="Candara" pitchFamily="34" charset="0"/>
              </a:rPr>
              <a:t/>
            </a:r>
            <a:br>
              <a:rPr lang="en-US" dirty="0" smtClean="0">
                <a:solidFill>
                  <a:srgbClr val="222876"/>
                </a:solidFill>
                <a:latin typeface="Candara" pitchFamily="34" charset="0"/>
              </a:rPr>
            </a:br>
            <a:endParaRPr lang="en-US" sz="3600" dirty="0">
              <a:solidFill>
                <a:schemeClr val="bg1"/>
              </a:solidFill>
              <a:latin typeface="Candara" pitchFamily="34" charset="0"/>
            </a:endParaRPr>
          </a:p>
        </p:txBody>
      </p:sp>
      <p:sp>
        <p:nvSpPr>
          <p:cNvPr id="7" name="Slide Number Placeholder 6"/>
          <p:cNvSpPr>
            <a:spLocks noGrp="1"/>
          </p:cNvSpPr>
          <p:nvPr>
            <p:ph type="sldNum" sz="quarter" idx="12"/>
          </p:nvPr>
        </p:nvSpPr>
        <p:spPr/>
        <p:txBody>
          <a:bodyPr/>
          <a:lstStyle/>
          <a:p>
            <a:fld id="{C4E7FF33-13FC-4AD8-B729-32275FAB9246}" type="slidenum">
              <a:rPr lang="en-US" smtClean="0"/>
              <a:pPr/>
              <a:t>12</a:t>
            </a:fld>
            <a:endParaRPr lang="en-US"/>
          </a:p>
        </p:txBody>
      </p:sp>
      <p:sp>
        <p:nvSpPr>
          <p:cNvPr id="2" name="Title 1"/>
          <p:cNvSpPr>
            <a:spLocks noGrp="1"/>
          </p:cNvSpPr>
          <p:nvPr>
            <p:ph type="title"/>
          </p:nvPr>
        </p:nvSpPr>
        <p:spPr>
          <a:xfrm>
            <a:off x="609600" y="0"/>
            <a:ext cx="8534400" cy="838200"/>
          </a:xfrm>
        </p:spPr>
        <p:txBody>
          <a:bodyPr>
            <a:normAutofit/>
          </a:bodyPr>
          <a:lstStyle/>
          <a:p>
            <a:r>
              <a:rPr lang="en-US" sz="4000" b="1" dirty="0" smtClean="0">
                <a:solidFill>
                  <a:schemeClr val="bg1"/>
                </a:solidFill>
                <a:latin typeface="Candara" pitchFamily="34" charset="0"/>
              </a:rPr>
              <a:t>    Stage II Demand Reduction Strategy</a:t>
            </a:r>
            <a:endParaRPr lang="en-US" sz="4000" b="1" dirty="0">
              <a:solidFill>
                <a:schemeClr val="bg1"/>
              </a:solidFill>
              <a:latin typeface="Candara" pitchFamily="34" charset="0"/>
            </a:endParaRPr>
          </a:p>
        </p:txBody>
      </p:sp>
      <p:sp>
        <p:nvSpPr>
          <p:cNvPr id="10" name="Title 1"/>
          <p:cNvSpPr txBox="1">
            <a:spLocks/>
          </p:cNvSpPr>
          <p:nvPr/>
        </p:nvSpPr>
        <p:spPr>
          <a:xfrm>
            <a:off x="0" y="0"/>
            <a:ext cx="9144000" cy="990600"/>
          </a:xfrm>
          <a:prstGeom prst="rect">
            <a:avLst/>
          </a:prstGeom>
          <a:solidFill>
            <a:schemeClr val="tx2"/>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dirty="0" smtClean="0">
                <a:solidFill>
                  <a:schemeClr val="bg1"/>
                </a:solidFill>
                <a:latin typeface="Candara" pitchFamily="34" charset="0"/>
              </a:rPr>
              <a:t>Indirect Potable Reuse (IPR)</a:t>
            </a:r>
            <a:endParaRPr lang="en-US" sz="3500" dirty="0">
              <a:solidFill>
                <a:schemeClr val="bg1"/>
              </a:solidFill>
              <a:latin typeface="Candara" pitchFamily="34" charset="0"/>
            </a:endParaRPr>
          </a:p>
        </p:txBody>
      </p:sp>
      <p:cxnSp>
        <p:nvCxnSpPr>
          <p:cNvPr id="11" name="Straight Connector 10"/>
          <p:cNvCxnSpPr/>
          <p:nvPr/>
        </p:nvCxnSpPr>
        <p:spPr>
          <a:xfrm>
            <a:off x="0" y="990600"/>
            <a:ext cx="91440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Content Placeholder 11"/>
          <p:cNvSpPr>
            <a:spLocks noGrp="1"/>
          </p:cNvSpPr>
          <p:nvPr>
            <p:ph idx="1"/>
          </p:nvPr>
        </p:nvSpPr>
        <p:spPr>
          <a:xfrm>
            <a:off x="304800" y="1371600"/>
            <a:ext cx="8458200" cy="1905000"/>
          </a:xfrm>
        </p:spPr>
        <p:txBody>
          <a:bodyPr>
            <a:normAutofit/>
          </a:bodyPr>
          <a:lstStyle/>
          <a:p>
            <a:r>
              <a:rPr lang="en-US" sz="2600" dirty="0">
                <a:solidFill>
                  <a:schemeClr val="tx2"/>
                </a:solidFill>
              </a:rPr>
              <a:t>H</a:t>
            </a:r>
            <a:r>
              <a:rPr lang="en-US" sz="2600" dirty="0" smtClean="0">
                <a:solidFill>
                  <a:schemeClr val="tx2"/>
                </a:solidFill>
              </a:rPr>
              <a:t>ighly-treated </a:t>
            </a:r>
            <a:r>
              <a:rPr lang="en-US" sz="2600" dirty="0" smtClean="0">
                <a:solidFill>
                  <a:schemeClr val="tx2"/>
                </a:solidFill>
              </a:rPr>
              <a:t>wastewater discharged directly into groundwater or a surface reservoir with the intent of being extracted for potable water supplies.</a:t>
            </a:r>
          </a:p>
        </p:txBody>
      </p:sp>
      <p:sp>
        <p:nvSpPr>
          <p:cNvPr id="13" name="TextBox 12"/>
          <p:cNvSpPr txBox="1"/>
          <p:nvPr/>
        </p:nvSpPr>
        <p:spPr>
          <a:xfrm>
            <a:off x="228600" y="2667000"/>
            <a:ext cx="4343400" cy="3247043"/>
          </a:xfrm>
          <a:prstGeom prst="rect">
            <a:avLst/>
          </a:prstGeom>
          <a:noFill/>
        </p:spPr>
        <p:txBody>
          <a:bodyPr wrap="square" rtlCol="0">
            <a:spAutoFit/>
          </a:bodyPr>
          <a:lstStyle/>
          <a:p>
            <a:endParaRPr lang="en-US" dirty="0" smtClean="0">
              <a:solidFill>
                <a:schemeClr val="tx2"/>
              </a:solidFill>
            </a:endParaRPr>
          </a:p>
          <a:p>
            <a:pPr>
              <a:spcAft>
                <a:spcPts val="600"/>
              </a:spcAft>
              <a:buFont typeface="Arial" pitchFamily="34" charset="0"/>
              <a:buChar char="•"/>
            </a:pPr>
            <a:r>
              <a:rPr lang="en-US" sz="2600" dirty="0" smtClean="0">
                <a:solidFill>
                  <a:schemeClr val="tx2"/>
                </a:solidFill>
              </a:rPr>
              <a:t>   Benefits:</a:t>
            </a:r>
          </a:p>
          <a:p>
            <a:pPr lvl="1">
              <a:spcAft>
                <a:spcPts val="600"/>
              </a:spcAft>
              <a:buFont typeface="Courier New" pitchFamily="49" charset="0"/>
              <a:buChar char="o"/>
            </a:pPr>
            <a:r>
              <a:rPr lang="en-US" sz="2600" dirty="0" smtClean="0">
                <a:solidFill>
                  <a:schemeClr val="tx2"/>
                </a:solidFill>
              </a:rPr>
              <a:t> </a:t>
            </a:r>
            <a:r>
              <a:rPr lang="en-US" sz="2600" dirty="0" smtClean="0">
                <a:solidFill>
                  <a:schemeClr val="tx2"/>
                </a:solidFill>
              </a:rPr>
              <a:t> </a:t>
            </a:r>
            <a:r>
              <a:rPr lang="en-US" sz="2400" dirty="0" smtClean="0">
                <a:solidFill>
                  <a:schemeClr val="tx2"/>
                </a:solidFill>
              </a:rPr>
              <a:t>Stored </a:t>
            </a:r>
            <a:r>
              <a:rPr lang="en-US" sz="2400" dirty="0" smtClean="0">
                <a:solidFill>
                  <a:schemeClr val="tx2"/>
                </a:solidFill>
              </a:rPr>
              <a:t>Water Supply</a:t>
            </a:r>
          </a:p>
          <a:p>
            <a:pPr lvl="1">
              <a:buFont typeface="Courier New" pitchFamily="49" charset="0"/>
              <a:buChar char="o"/>
            </a:pPr>
            <a:r>
              <a:rPr lang="en-US" sz="2400" dirty="0" smtClean="0">
                <a:solidFill>
                  <a:schemeClr val="tx2"/>
                </a:solidFill>
              </a:rPr>
              <a:t> </a:t>
            </a:r>
            <a:r>
              <a:rPr lang="en-US" sz="2400" dirty="0" smtClean="0">
                <a:solidFill>
                  <a:schemeClr val="tx2"/>
                </a:solidFill>
              </a:rPr>
              <a:t> Natural underground</a:t>
            </a:r>
          </a:p>
          <a:p>
            <a:pPr lvl="1">
              <a:spcAft>
                <a:spcPts val="600"/>
              </a:spcAft>
            </a:pPr>
            <a:r>
              <a:rPr lang="en-US" sz="2400" dirty="0" smtClean="0">
                <a:solidFill>
                  <a:schemeClr val="tx2"/>
                </a:solidFill>
              </a:rPr>
              <a:t>     treatment</a:t>
            </a:r>
            <a:endParaRPr lang="en-US" sz="2400" dirty="0" smtClean="0">
              <a:solidFill>
                <a:schemeClr val="tx2"/>
              </a:solidFill>
            </a:endParaRPr>
          </a:p>
          <a:p>
            <a:pPr lvl="1">
              <a:buFont typeface="Courier New" pitchFamily="49" charset="0"/>
              <a:buChar char="o"/>
            </a:pPr>
            <a:r>
              <a:rPr lang="en-US" sz="2400" dirty="0" smtClean="0">
                <a:solidFill>
                  <a:schemeClr val="tx2"/>
                </a:solidFill>
              </a:rPr>
              <a:t> </a:t>
            </a:r>
            <a:r>
              <a:rPr lang="en-US" sz="2400" dirty="0" smtClean="0">
                <a:solidFill>
                  <a:schemeClr val="tx2"/>
                </a:solidFill>
              </a:rPr>
              <a:t> Prevents groundwater</a:t>
            </a:r>
          </a:p>
          <a:p>
            <a:pPr lvl="1"/>
            <a:r>
              <a:rPr lang="en-US" sz="2400" dirty="0">
                <a:solidFill>
                  <a:schemeClr val="tx2"/>
                </a:solidFill>
              </a:rPr>
              <a:t> </a:t>
            </a:r>
            <a:r>
              <a:rPr lang="en-US" sz="2400" dirty="0" smtClean="0">
                <a:solidFill>
                  <a:schemeClr val="tx2"/>
                </a:solidFill>
              </a:rPr>
              <a:t>    </a:t>
            </a:r>
            <a:r>
              <a:rPr lang="en-US" sz="2400" dirty="0" smtClean="0">
                <a:solidFill>
                  <a:schemeClr val="tx2"/>
                </a:solidFill>
              </a:rPr>
              <a:t>overdraft </a:t>
            </a:r>
            <a:r>
              <a:rPr lang="en-US" sz="2400" dirty="0" smtClean="0">
                <a:solidFill>
                  <a:schemeClr val="tx2"/>
                </a:solidFill>
              </a:rPr>
              <a:t>or diversions </a:t>
            </a:r>
            <a:r>
              <a:rPr lang="en-US" sz="2400" dirty="0" smtClean="0">
                <a:solidFill>
                  <a:schemeClr val="tx2"/>
                </a:solidFill>
              </a:rPr>
              <a:t>of</a:t>
            </a:r>
          </a:p>
          <a:p>
            <a:pPr lvl="1"/>
            <a:r>
              <a:rPr lang="en-US" sz="2400" dirty="0">
                <a:solidFill>
                  <a:schemeClr val="tx2"/>
                </a:solidFill>
              </a:rPr>
              <a:t> </a:t>
            </a:r>
            <a:r>
              <a:rPr lang="en-US" sz="2400" dirty="0" smtClean="0">
                <a:solidFill>
                  <a:schemeClr val="tx2"/>
                </a:solidFill>
              </a:rPr>
              <a:t>    </a:t>
            </a:r>
            <a:r>
              <a:rPr lang="en-US" sz="2400" dirty="0" smtClean="0">
                <a:solidFill>
                  <a:schemeClr val="tx2"/>
                </a:solidFill>
              </a:rPr>
              <a:t>natural </a:t>
            </a:r>
            <a:r>
              <a:rPr lang="en-US" sz="2400" dirty="0" smtClean="0">
                <a:solidFill>
                  <a:schemeClr val="tx2"/>
                </a:solidFill>
              </a:rPr>
              <a:t>water sources</a:t>
            </a:r>
          </a:p>
        </p:txBody>
      </p:sp>
      <p:pic>
        <p:nvPicPr>
          <p:cNvPr id="14" name="Picture 2"/>
          <p:cNvPicPr>
            <a:picLocks noChangeAspect="1" noChangeArrowheads="1"/>
          </p:cNvPicPr>
          <p:nvPr/>
        </p:nvPicPr>
        <p:blipFill>
          <a:blip r:embed="rId3" cstate="print"/>
          <a:srcRect/>
          <a:stretch>
            <a:fillRect/>
          </a:stretch>
        </p:blipFill>
        <p:spPr bwMode="auto">
          <a:xfrm>
            <a:off x="4622661" y="2586796"/>
            <a:ext cx="4495800" cy="1681163"/>
          </a:xfrm>
          <a:prstGeom prst="rect">
            <a:avLst/>
          </a:prstGeom>
          <a:ln>
            <a:noFill/>
          </a:ln>
          <a:effectLst>
            <a:softEdge rad="127000"/>
          </a:effectLst>
        </p:spPr>
      </p:pic>
      <p:pic>
        <p:nvPicPr>
          <p:cNvPr id="15" name="Picture 4" descr="http://www.thinking50.com.au/images/Groundwater_Low-Res.jpg"/>
          <p:cNvPicPr>
            <a:picLocks noChangeAspect="1" noChangeArrowheads="1"/>
          </p:cNvPicPr>
          <p:nvPr/>
        </p:nvPicPr>
        <p:blipFill>
          <a:blip r:embed="rId4" cstate="print"/>
          <a:srcRect/>
          <a:stretch>
            <a:fillRect/>
          </a:stretch>
        </p:blipFill>
        <p:spPr bwMode="auto">
          <a:xfrm>
            <a:off x="4953000" y="4348163"/>
            <a:ext cx="3810000" cy="2346694"/>
          </a:xfrm>
          <a:prstGeom prst="rect">
            <a:avLst/>
          </a:prstGeom>
          <a:noFill/>
          <a:ln w="19050">
            <a:solidFill>
              <a:schemeClr val="tx2"/>
            </a:solidFill>
          </a:ln>
        </p:spPr>
      </p:pic>
    </p:spTree>
    <p:extLst>
      <p:ext uri="{BB962C8B-B14F-4D97-AF65-F5344CB8AC3E}">
        <p14:creationId xmlns:p14="http://schemas.microsoft.com/office/powerpoint/2010/main" val="31930141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gradFill>
            <a:gsLst>
              <a:gs pos="0">
                <a:schemeClr val="tx2">
                  <a:lumMod val="20000"/>
                  <a:lumOff val="80000"/>
                </a:schemeClr>
              </a:gs>
              <a:gs pos="25000">
                <a:schemeClr val="accent5">
                  <a:lumMod val="75000"/>
                  <a:tint val="44500"/>
                  <a:satMod val="160000"/>
                  <a:alpha val="26000"/>
                </a:schemeClr>
              </a:gs>
              <a:gs pos="100000">
                <a:schemeClr val="accent5">
                  <a:tint val="23500"/>
                  <a:satMod val="160000"/>
                  <a:lumMod val="81000"/>
                  <a:lumOff val="19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0" y="0"/>
            <a:ext cx="9144000" cy="990600"/>
          </a:xfrm>
          <a:solidFill>
            <a:schemeClr val="tx2"/>
          </a:solidFill>
        </p:spPr>
        <p:txBody>
          <a:bodyPr>
            <a:normAutofit/>
          </a:bodyPr>
          <a:lstStyle/>
          <a:p>
            <a:r>
              <a:rPr lang="en-US" sz="3500" dirty="0" smtClean="0">
                <a:solidFill>
                  <a:schemeClr val="bg1"/>
                </a:solidFill>
                <a:latin typeface="Candara" pitchFamily="34" charset="0"/>
              </a:rPr>
              <a:t>Recycled Water Expanded </a:t>
            </a:r>
            <a:r>
              <a:rPr lang="en-US" sz="3500" dirty="0" smtClean="0">
                <a:solidFill>
                  <a:schemeClr val="bg1"/>
                </a:solidFill>
                <a:latin typeface="Candara" pitchFamily="34" charset="0"/>
              </a:rPr>
              <a:t>Use </a:t>
            </a:r>
            <a:r>
              <a:rPr lang="en-US" sz="3500" dirty="0" smtClean="0">
                <a:solidFill>
                  <a:schemeClr val="bg1"/>
                </a:solidFill>
                <a:latin typeface="Candara" pitchFamily="34" charset="0"/>
              </a:rPr>
              <a:t>Feasibility </a:t>
            </a:r>
            <a:r>
              <a:rPr lang="en-US" sz="3500" dirty="0" smtClean="0">
                <a:solidFill>
                  <a:schemeClr val="bg1"/>
                </a:solidFill>
                <a:latin typeface="Candara" pitchFamily="34" charset="0"/>
              </a:rPr>
              <a:t>Study </a:t>
            </a:r>
            <a:endParaRPr lang="en-US" sz="3500" dirty="0">
              <a:solidFill>
                <a:schemeClr val="bg1"/>
              </a:solidFill>
              <a:latin typeface="Candara" pitchFamily="34" charset="0"/>
            </a:endParaRPr>
          </a:p>
        </p:txBody>
      </p:sp>
      <p:sp>
        <p:nvSpPr>
          <p:cNvPr id="6146" name="AutoShape 2" descr="data:image/jpeg;base64,/9j/4AAQSkZJRgABAQAAAQABAAD/2wCEAAkGBhQQEBEQEBQQEBQQEBcSFxAQEhUQEBcUFRUVFRQSFhIXHCYgGRojGRUVHy8gIycqLCwsFx8xNTA2NSYrLCkBCQoKDgwOGg8PGi4lHyU1LC8pLCwuLCwpLC0sKSksLCksLCk1LC8sKiksKSksNCwsKSksLC0pLSwsLCwpKSovKf/AABEIAMUA/wMBIgACEQEDEQH/xAAcAAEAAgMBAQEAAAAAAAAAAAAABAYCAwUHAQj/xABFEAACAQIEAwUCCAwFBQEAAAABAgADEQQSITEFE0EGIlFhcTKxFBUjUlNygZEHJUJic5KTobKz0dMkMzTS8BeCo8HDVP/EABoBAQADAQEBAAAAAAAAAAAAAAACAwQBBQb/xAAvEQACAgEDAgMGBgMAAAAAAAAAAQIRAwQhMRJBEzJRYZGhscHRFSJCcYHwBRRS/9oADAMBAAIRAxEAPwD3GImt3nG6BmWmPMkZ6018yUyzJHaJweZXkBa03U6s7HKmKJMT4pn2XHBERAEREAREQBERAEREAREQBERAEREAREQBERAEREAREQD4xkSq8kVZCrTNnn0rclFWa3fW3/D6TWXsVHiT7p87raXBtrodRbrIr8Qa/dsB4WvPltXr1j2lLa9q34dtM148TlwiZmtv/wA9JuV5Fp1Aw5hsD7Op0+ybaeuxB9DN2l1XiO7W/C9nqVzhXY6FJ5vkOgZLE+gxu0Z2fYiJYcEREAREQBERAEREAREQBERAEREAREQBERAEREAREQDCqJCqyeRI1WnKMsbR1MgM9tTrfSwGpkapw/XQi1+u8nOmuk1mncqfmkn90+Y1eh8Xea7qktuXTNePL08MwRQtk3vrcjQmbUM+BZuVJu0umeN1W3b7Fc53ubqIkoTVSSbp7kFSKGIiJYcEREAREQBERAEREAREQBERAEREAREQBERAEREAREQBMWS8yiARnozXyZMtGWVPEmdsiCjIXD8YK4r0iRTqU6lSkVVvlFW5FOpbcZlswO02cVxDUHSvccnSnUVjly5nUCsDtYX1vbTW+msHtBiBR5fEEyOtBHSoFPeak5W+VgCCVZBZTpqdRI9KiacWPqpevD9vp/P2JfCuJZWOGrsvOQ5RuhqqFDCqqsSTpe9ibFTOxONww0MatDHLT7wDct20qBSWQg2Ox1013kTtN23o4IFbipV6U1OgNvyz09N5djTlxv6FedKMqqn3Xo+9FknN452go4OnzK7hB0Uaux8FXcn/AIZ5nhPwi4rmVWzK7OvcpsLU1a9lAA/rqbXlT4jjamJqGrWdqjt1boPmgbKPISGok8OzRDHHrPXOzX4SsPjHNJgcPULWRapFnHSzjTN+b915bp+bORLt2U/CNVw2Wlic1ekNA171kHkT7Q8jr59Jnx6jtIsli9D12JF4dxOniKYq0XWop6jx8CNwfIyVNhQIiIAiIgCIiAIiIAiIgCInL7QcfTBU1qVFdw9QUwEy3uVZr94gW7pgHUiU3/qfQ+ir/wDi/uSJV/Cd8smSmeTYZg2XnX19kh8tvZ385HrRLpZfYlN/6n0PosR/4v8AfOr2f7XU8a7pTSohRc3fyWIvbTKxhSTOdLR3YiJI4IiIAiIgGFWkGUqdQwII8iLGQMNhKGBw+RbUqNPMe8xIAYliLnW1ydJj2j44MFh2rsrPlsMq+J2ueg854n2j7T1se96zWQXy0VJFNdD06nzvLceHrdhzaXTe3oXbi3ayo9MUeGUuXRbMBUQ00ZvlMrGnTvdVztYtYancTzrE0nAV6gcZ2cAsdSUuH89CbHcSQvF35CUEsiorglcuZg9TPbPlzKL27t7G2sy41xA4mqrMgD5dMPSN9WLvUqOxFkzVKjvtfUAaC80prCt9kQdzftICroWJyqtruxAUajr4+S6nwkzD1ObdgrAWHeewLnq+X8m+nnuetpuwvBbkPWsxHsoBamnoOp8zc+c6PInkavVeN+VLY1YsXTuzn/B4+DzocmOTPPLzDhHE6uEfmUGKnqu6MPBl6z0/s322pYqyPalV+YT3WP5jdfQ6zzPkxyZdjyyh+xCUFI9xied9nu2z0rU8Reqmwfeovr84fvl+wmMSqgemwdTsR/zQzfDJGa2M0ouPJuiIlhEREQBERAERMK1dUUsxCqouSTYAesAyZgASdANbnQSrcdptxFfg9BmpqHVzVAN7DW51FlIOg3a4Oi95pNWs2LfIPk6QaxzAXJHip9pvzDou73PcHbw2GWmuVBYb7kkk6lix1JPUnUwCFwrgaUaKUmC1SgsajoMzak3N7++VjjuGUcXwihVClEuAoAPerdLa7e6XqecdpsYavF8KlHXuKuYMVBIeqDZxsAdCw13A72qxkSiWXiTK55FCmmZrqXVVBBGjBWsQLH2nsQuwBYgDPst2V+A8z5RqpqZd1y2te9tTvf8AdOnw3hy0VsLFiBdrBdtlCj2VFzZRt6kkzJKiIiIgCIiAJoxmOSipeowVR1PuA6nykfi+Pekl6dJ6zHYKLqPNrayjY/DYuu+erTrMegyEKB4AdJVkm48KycY3yzb2i7UNiQaVMZKZ8QCzevgPIffKBjeFZCSLKliczEBV0NwzHTqN9TcS01sM6HK6sh8GFj90iYnh61Mudc2U5gCdLjYkddzKcOqnik29yyWOMlsV3B4NqmtG6L9Ows5HhSU6qPzjr4ATqcH4etNDlFruxJOrE36k6kzqFLDbpttI3DU7ml/bbc3O/jKcuaeV3IuhCMY2uTZyo5U35TGUyg7Zo5Ucqb8pjKYFmjlRypvymMpnaFmjlSZwziVTDNmpNbxU6q3qJqymfCs6rTtHHT5PQ+Cdp6eIsp+TqfMJ0P1T19N52p5eODV9xRreuQyz8C4riVIp16NZ12FTIcw+t4jz3m7Hkk9pIzyguUy0xETQVCIiAcHttiHp4OpUp1DRKMhLg2NswBAPneU3hOAx2PpiqmIYIGNuZVZTmFwSAqnUePjtteensoIsQCD0OonPHDjR/wBNlC/QNpS88hGtP7AV/N6yLVkk6PN+M8GxNGthadWorObCiwYkU++oFiVGXUqdB0nfPZzif/6x+1f/AGSP2q4mlTF4N9V5TAuDrl+VQ3LLcEWDbE/fLfRxTYkXpMKdO5GcENVaxsQBqE/7rtuLA6yKjuzrlsiidmeJ4nEYh6BrVagCG6s10PeAJLDZRpqpuc1h1InY/ACjxXBqNe4hLHS5BrAWA0AAFgo0Al5wuDSkLILXNydSxJ3LMdWPmTKhx4/jnB/o0/irTrVIJ2y7RESZAREQBERAEREAona1f8U31F9043Lnf7UJfEt9VfdOTy552TzMvjwRWp6H0kXhdK1O1ye+2p3PmZ03p6H06byJwql8nuW7x1NrnbXSVl36P5+jM+XJHwAlQya+I6ibKWHudLfbO5h8OqoGYC7bKug06kynLNx4IJHGp8LsTm1A/fIb0CNSCB5y02RtCMt+oJP3gzk8SpWYqb3BtbpKsOSUpb7nWlRyeXHLknlxy5sIkblwUknlz41PQ+k6uTh6Umw9JlMU2HpMp6ZnEREAREjcQrFUuLaui666M6qf3EwdSt0SM0+ZpVMBw1HH+H5YdCCaQ5aimrFihzNSdibC9yfG1hpJHDOzLIxDBKSpY0zT5NR73Ja5bDjrsZGyxwVN38vufnPiuIbn1e83+Yfyj4z3f8Cx/FFL9NX/AJzzyzj34NcbTxKK/wAFzYlzly1nIF2CjMeWOrCez/g57OVeH8Pp4auaZqLUqMeWxZLPUZxYkA7Hwkios0pPHh+OMH9RP4q0u0pHHj+OcH+jT+KtIyJRLvERJERERAEREAREQCodo0viG+qvunM5c7XHU+Wb0X3Tn8uedk8zNEeCHUpXBHiD7pE4RS+T1OY5j3rAX0GthOq9PQ+h232kPg1I8vU5iG9qwF+6uthtK+5b+j+fozYKc7OArKVAtfla69VO/wBxN5A5ck8PYK4zeybhvQzko2VnRq1Kd8oGigVCbeOwB87icLGMWYlvEn751uN1V5dqOQsbX0JGVRoN99pXKNaswB5YW/zgAR6jmXhwUZWjsItqzdy45c0piKtrsioL2JcBba2uflNpKwjF6aOQAWUEgbAyR2UXHk18uY1Keh9D7pM5cwq0+631T7p1ckGXlNh6TKYpsPSZT0zOIiIAkHjKBqWVlVw1WkpVhcG9VBt4+HnJ0g8aoq9LK4LKalIWDFT/AJqWsRrv9+04+CePzr9yF2fYEtZlJFKmCoPeXWqQSOgN9Pt8p25w+z9MAswC60aYJFr3DVtwNdiNT/6nchCfPu+RSO2w/wAdw/ycfzacu8pPbX/XcP8Arj+dTl2nFyzj4QlJ48Pxxg/qJ/FWl2lI48fxzg/qJ/FWiQiXeIiSIiIiAIiIAiIgFd4wnyzeg90hcudPiS3qH0HukblzzsnmZfHg5NbiNHvKatJTqurrcHbxkLhGPppTK1KtDMH1KuAp7qi6gnbQyrY/DfK1f0r/AMRmj4NMXjP0PXWjTjVl++NaH01H9ov9ZKQAgEWIIuCNRb1nm4w0vXZFb4Snfxb+Iy3HPruzLqMCxJU+Sfy5oq4umpytUpKR+Szqp+4mdHlzzvtTwpqmKxDqBZOXc+tMEaf9rfdNEI9To8vU5nhipJWWniGLovSdeZQa6numohueml972nzhuPpCjTBq0RZRoaiA++UCpwOopINN+7m2Ukdw5WII3APvE+1OAVVJU03uGK2yk3IzA2tvbK2vlLPBMH4nkrp6Pn/ex6dTIYBlIYHYqQQfQifK6dxvqn3GcbsEh+DsDfu1WFj020lhxKdx/qN7jKqp0erCXVBS9UWhNh6TKYpsPSQeLceoYVQa9QJfZdWc+ijUz00m3SKG0lbOhEqlL8JeDZrE1UHzmpnL+65/dLLhMYlVBUpMrq2zKbiSljlDzKiEMkJ+V2bpA40gallYEhqlIaMUOtVBcMNdN/OT5B41SDUSGLqM9M5qZysCKiEEHpqBfyvK3wX4/OiD2eogFmAUFqVK5Frkhqu/XYjU9PSdycLs9hgrO4W2ejSu1rZirVhqepAt+6d2EJ8+75FI7bf67h/1x/Npy7ykdtf9dgPrj+dTl3M4uWcfCErnE+z1Srj8PilKZKSqCCSH0NQ6C1vyh18ZDpYniHyd0awWmjgrSuagyc11IbRDdrG2ttAJjR4nxCnk5iKxqcqmAyi/MfOHfNTbZe4xFvZD2NxOtWcTouMRE6cEREAREQBERAORjl+UP2e4TRkkzFjvn7PcJqyzzsnmZfHgotddagFIPleoc1r2zZ/I21ym/wCbMXQDagBmJK5hfQqFW1xr39bbHNboJPrXVnsFuahYEgmxGcAgX/PM165swCA3LXsfaIYZva8Wvp1AmNTVbv4HsvHLsviRK9iCwogXuM5UWDWyjYW0uNPzR4mdTspjaa4VFNSmCGcWLqD7bdCZGrAubkIDfcA3sWLW3t7TE7dZP7N8NSphAHzkM1QECrUUWztpYMBLIStuvsZtRDpS6tvidH4xpfS0f2if1lT4vhzVr4jlvTKnI1sqVcxWmbZbg6jv+zrr62uVbhSOCG5lmFiBWqgWIsRYNa0rPEsF/iTSUsiNkpmzN7OVRYknvC3jNWLzHh/5DpWOPPP7dn7TlVsFiGurkMTdcp5TEm4LaW3B6/k20tMfg1dm9pSai3IIpWKnmNcqRYrerU3G7Hyk4YHMDUDtl1OZi99ad3t1OxXpfToYrYJkBvUa42Cs1tSFJB22NtPAiazyGmt/ze9H3stxJaNJ10YnEMCOZSTL3QczZmGnoJ2cZxxBTbQG4y2FagTYggsflNh9u/rbT2QwoalVBLjLXPsO6fkr80i862I4Yq06ljW1DOflqupy21722g0mKXmPpNO4eFG12Xr9ycO0lMU3clBkS4Xm0mLEA6AIx1uLfbPM6h+EYjm4klg7Xcg2svzVPQAaCem4jgi8iuqGozVk15lV6lyFsLBiQNhtKXh6dNVOdCzXuNL9MuU6/nFvVB4z6HR0oSff2cnja/fJFJ7e3j6nIqcIoC9qmbumwFhdhRDa5tr1NPAbXvJHZni7YKrmueU3trfS3ztdiPGThQpbZX0O/eudDpoNOnjr5bQOI0gFIUEF8tNVOrF2AHvzH0E1cwkpXVd0YlanFwrnsy/4btUrhSUCX6NXw9wL2uQKn26TTi+OrWpsnepXcWdauHZxkcEOqBze+UEAAk38Z0BwVXphXNbVQCBXqoNhsFYW18JnieCpUDBmr2cEEDEVVFiLEABtJ4VM+lUoXdV9PiReBYMozsVZS1Kle99waungCAVuB5TtTCjSCqFF7KABcljYaasdT6mZySVFUnbKR22H+O4f9cfzacs3H8JUq4d0okq5K2K1DSNg6lhnAO4BFut7XF7jbi+E0qrpUqIrtSN1Y3uNQenmAfskyEjjexUqGH4jbIHpjlNQW7bOOWDXs7qzEBrAMdT3r3Inyjw3iapk59O4pgBjldiwpkXJNPW9QXNx7JHUG9uidOEXhtOotMCswdwz94WF1zty72AF8mW9hveSoiAIiIAiIgCIiAc/Ee2fs9wmubsVh6hYlAhB+c5U/cFM0/Bq3zaX7Rv9kxTxScm0i5SVFNx3EaSVHV6lNGDG6s6g7+BM0fHFD6aj+0X+suT8IZjdqWHJPUsSf5c+fEp+hw36x/tzN/pv+0b1r2lwU/44ofTUf2i/1nf7JG+FQjUF3IPQguxBnR+JT9Dhv1j/AG5uTBVVFlSiAOgqMB/LlkNNKHBTm1Xi1ZlKZ2kxKJiHFRkTMARmIFxlA6y5/Bq3zaX7Rv7c1VOGOxu1Ogx8S5P/AM5bHHOLujztRijnj0t0eefGNH6Sl+ssfGND6Sj+ss9B+Jz9Dhv1j/bj4nP0OG/WP9uW/n9DD+HY/wDpnF7FuGpVmUgg1yQRqD3V2M7eM/y6n6Nv4TM6eBqKLKlFR4CowH8ufauCqsrLakMylb8xja4te2SVeHNu6PUhUYqN8HUTYekrnG+zbFjUoZSTqabHLr4q3T0MsijSfZ6EJyg7iyieOORVJHnT8PxV8q4WoT4s6Kn6wJ906/Z7se61VxOLKs6+xST/AC6d9zr7Tect0SzJqMmRVJlWPTY8buK3EREoNAiIgCIiAIiIAiIgCIiAIiIAiIgCIiAIiIAiIgCIiAIiIAiIgCIiAIiIAiIgCIiAIiIAiIgCIiAIiIAiIgCIiAIiIAiIgCIiAIiIAiIgCIiAIiIAiIgCIiAIiIAiIgCIiAIiIAiIgH//2Q=="/>
          <p:cNvSpPr>
            <a:spLocks noChangeAspect="1" noChangeArrowheads="1"/>
          </p:cNvSpPr>
          <p:nvPr/>
        </p:nvSpPr>
        <p:spPr bwMode="auto">
          <a:xfrm>
            <a:off x="84667" y="-534591"/>
            <a:ext cx="2527300" cy="110013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8" name="AutoShape 4" descr="data:image/jpeg;base64,/9j/4AAQSkZJRgABAQAAAQABAAD/2wCEAAkGBhQQEBEQEBQQEBQQEBcSFxAQEhUQEBcUFRUVFRQSFhIXHCYgGRojGRUVHy8gIycqLCwsFx8xNTA2NSYrLCkBCQoKDgwOGg8PGi4lHyU1LC8pLCwuLCwpLC0sKSksLCksLCk1LC8sKiksKSksNCwsKSksLC0pLSwsLCwpKSovKf/AABEIAMUA/wMBIgACEQEDEQH/xAAcAAEAAgMBAQEAAAAAAAAAAAAABAYCAwUHAQj/xABFEAACAQIEAwUCCAwFBQEAAAABAgADEQQSITEFE0EGIlFhcTKxFBUjUlNygZEHJUJic5KTobKz0dMkMzTS8BeCo8HDVP/EABoBAQADAQEBAAAAAAAAAAAAAAACAwQBBQb/xAAvEQACAgEDAgMGBgMAAAAAAAAAAQIRAwQhMRJBEzJRYZGhscHRFSJCcYHwBRRS/9oADAMBAAIRAxEAPwD3GImt3nG6BmWmPMkZ6018yUyzJHaJweZXkBa03U6s7HKmKJMT4pn2XHBERAEREAREQBERAEREAREQBERAEREAREQBERAEREAREQD4xkSq8kVZCrTNnn0rclFWa3fW3/D6TWXsVHiT7p87raXBtrodRbrIr8Qa/dsB4WvPltXr1j2lLa9q34dtM148TlwiZmtv/wA9JuV5Fp1Aw5hsD7Op0+ybaeuxB9DN2l1XiO7W/C9nqVzhXY6FJ5vkOgZLE+gxu0Z2fYiJYcEREAREQBERAEREAREQBERAEREAREQBERAEREAREQDCqJCqyeRI1WnKMsbR1MgM9tTrfSwGpkapw/XQi1+u8nOmuk1mncqfmkn90+Y1eh8Xea7qktuXTNePL08MwRQtk3vrcjQmbUM+BZuVJu0umeN1W3b7Fc53ubqIkoTVSSbp7kFSKGIiJYcEREAREQBERAEREAREQBERAEREAREQBERAEREAREQBMWS8yiARnozXyZMtGWVPEmdsiCjIXD8YK4r0iRTqU6lSkVVvlFW5FOpbcZlswO02cVxDUHSvccnSnUVjly5nUCsDtYX1vbTW+msHtBiBR5fEEyOtBHSoFPeak5W+VgCCVZBZTpqdRI9KiacWPqpevD9vp/P2JfCuJZWOGrsvOQ5RuhqqFDCqqsSTpe9ibFTOxONww0MatDHLT7wDct20qBSWQg2Ox1013kTtN23o4IFbipV6U1OgNvyz09N5djTlxv6FedKMqqn3Xo+9FknN452go4OnzK7hB0Uaux8FXcn/AIZ5nhPwi4rmVWzK7OvcpsLU1a9lAA/rqbXlT4jjamJqGrWdqjt1boPmgbKPISGok8OzRDHHrPXOzX4SsPjHNJgcPULWRapFnHSzjTN+b915bp+bORLt2U/CNVw2Wlic1ekNA171kHkT7Q8jr59Jnx6jtIsli9D12JF4dxOniKYq0XWop6jx8CNwfIyVNhQIiIAiIgCIiAIiIAiIgCInL7QcfTBU1qVFdw9QUwEy3uVZr94gW7pgHUiU3/qfQ+ir/wDi/uSJV/Cd8smSmeTYZg2XnX19kh8tvZ385HrRLpZfYlN/6n0PosR/4v8AfOr2f7XU8a7pTSohRc3fyWIvbTKxhSTOdLR3YiJI4IiIAiIgGFWkGUqdQwII8iLGQMNhKGBw+RbUqNPMe8xIAYliLnW1ydJj2j44MFh2rsrPlsMq+J2ueg854n2j7T1se96zWQXy0VJFNdD06nzvLceHrdhzaXTe3oXbi3ayo9MUeGUuXRbMBUQ00ZvlMrGnTvdVztYtYancTzrE0nAV6gcZ2cAsdSUuH89CbHcSQvF35CUEsiorglcuZg9TPbPlzKL27t7G2sy41xA4mqrMgD5dMPSN9WLvUqOxFkzVKjvtfUAaC80prCt9kQdzftICroWJyqtruxAUajr4+S6nwkzD1ObdgrAWHeewLnq+X8m+nnuetpuwvBbkPWsxHsoBamnoOp8zc+c6PInkavVeN+VLY1YsXTuzn/B4+DzocmOTPPLzDhHE6uEfmUGKnqu6MPBl6z0/s322pYqyPalV+YT3WP5jdfQ6zzPkxyZdjyyh+xCUFI9xied9nu2z0rU8Reqmwfeovr84fvl+wmMSqgemwdTsR/zQzfDJGa2M0ouPJuiIlhEREQBERAERMK1dUUsxCqouSTYAesAyZgASdANbnQSrcdptxFfg9BmpqHVzVAN7DW51FlIOg3a4Oi95pNWs2LfIPk6QaxzAXJHip9pvzDou73PcHbw2GWmuVBYb7kkk6lix1JPUnUwCFwrgaUaKUmC1SgsajoMzak3N7++VjjuGUcXwihVClEuAoAPerdLa7e6XqecdpsYavF8KlHXuKuYMVBIeqDZxsAdCw13A72qxkSiWXiTK55FCmmZrqXVVBBGjBWsQLH2nsQuwBYgDPst2V+A8z5RqpqZd1y2te9tTvf8AdOnw3hy0VsLFiBdrBdtlCj2VFzZRt6kkzJKiIiIgCIiAJoxmOSipeowVR1PuA6nykfi+Pekl6dJ6zHYKLqPNrayjY/DYuu+erTrMegyEKB4AdJVkm48KycY3yzb2i7UNiQaVMZKZ8QCzevgPIffKBjeFZCSLKliczEBV0NwzHTqN9TcS01sM6HK6sh8GFj90iYnh61Mudc2U5gCdLjYkddzKcOqnik29yyWOMlsV3B4NqmtG6L9Ows5HhSU6qPzjr4ATqcH4etNDlFruxJOrE36k6kzqFLDbpttI3DU7ml/bbc3O/jKcuaeV3IuhCMY2uTZyo5U35TGUyg7Zo5Ucqb8pjKYFmjlRypvymMpnaFmjlSZwziVTDNmpNbxU6q3qJqymfCs6rTtHHT5PQ+Cdp6eIsp+TqfMJ0P1T19N52p5eODV9xRreuQyz8C4riVIp16NZ12FTIcw+t4jz3m7Hkk9pIzyguUy0xETQVCIiAcHttiHp4OpUp1DRKMhLg2NswBAPneU3hOAx2PpiqmIYIGNuZVZTmFwSAqnUePjtteensoIsQCD0OonPHDjR/wBNlC/QNpS88hGtP7AV/N6yLVkk6PN+M8GxNGthadWorObCiwYkU++oFiVGXUqdB0nfPZzif/6x+1f/AGSP2q4mlTF4N9V5TAuDrl+VQ3LLcEWDbE/fLfRxTYkXpMKdO5GcENVaxsQBqE/7rtuLA6yKjuzrlsiidmeJ4nEYh6BrVagCG6s10PeAJLDZRpqpuc1h1InY/ACjxXBqNe4hLHS5BrAWA0AAFgo0Al5wuDSkLILXNydSxJ3LMdWPmTKhx4/jnB/o0/irTrVIJ2y7RESZAREQBERAEREAona1f8U31F9043Lnf7UJfEt9VfdOTy552TzMvjwRWp6H0kXhdK1O1ye+2p3PmZ03p6H06byJwql8nuW7x1NrnbXSVl36P5+jM+XJHwAlQya+I6ibKWHudLfbO5h8OqoGYC7bKug06kynLNx4IJHGp8LsTm1A/fIb0CNSCB5y02RtCMt+oJP3gzk8SpWYqb3BtbpKsOSUpb7nWlRyeXHLknlxy5sIkblwUknlz41PQ+k6uTh6Umw9JlMU2HpMp6ZnEREAREjcQrFUuLaui666M6qf3EwdSt0SM0+ZpVMBw1HH+H5YdCCaQ5aimrFihzNSdibC9yfG1hpJHDOzLIxDBKSpY0zT5NR73Ja5bDjrsZGyxwVN38vufnPiuIbn1e83+Yfyj4z3f8Cx/FFL9NX/AJzzyzj34NcbTxKK/wAFzYlzly1nIF2CjMeWOrCez/g57OVeH8Pp4auaZqLUqMeWxZLPUZxYkA7Hwkios0pPHh+OMH9RP4q0u0pHHj+OcH+jT+KtIyJRLvERJERERAEREAREQCodo0viG+qvunM5c7XHU+Wb0X3Tn8uedk8zNEeCHUpXBHiD7pE4RS+T1OY5j3rAX0GthOq9PQ+h232kPg1I8vU5iG9qwF+6uthtK+5b+j+fozYKc7OArKVAtfla69VO/wBxN5A5ck8PYK4zeybhvQzko2VnRq1Kd8oGigVCbeOwB87icLGMWYlvEn751uN1V5dqOQsbX0JGVRoN99pXKNaswB5YW/zgAR6jmXhwUZWjsItqzdy45c0piKtrsioL2JcBba2uflNpKwjF6aOQAWUEgbAyR2UXHk18uY1Keh9D7pM5cwq0+631T7p1ckGXlNh6TKYpsPSZT0zOIiIAkHjKBqWVlVw1WkpVhcG9VBt4+HnJ0g8aoq9LK4LKalIWDFT/AJqWsRrv9+04+CePzr9yF2fYEtZlJFKmCoPeXWqQSOgN9Pt8p25w+z9MAswC60aYJFr3DVtwNdiNT/6nchCfPu+RSO2w/wAdw/ycfzacu8pPbX/XcP8Arj+dTl2nFyzj4QlJ48Pxxg/qJ/FWl2lI48fxzg/qJ/FWiQiXeIiSIiIiAIiIAiIgFd4wnyzeg90hcudPiS3qH0HukblzzsnmZfHg5NbiNHvKatJTqurrcHbxkLhGPppTK1KtDMH1KuAp7qi6gnbQyrY/DfK1f0r/AMRmj4NMXjP0PXWjTjVl++NaH01H9ov9ZKQAgEWIIuCNRb1nm4w0vXZFb4Snfxb+Iy3HPruzLqMCxJU+Sfy5oq4umpytUpKR+Szqp+4mdHlzzvtTwpqmKxDqBZOXc+tMEaf9rfdNEI9To8vU5nhipJWWniGLovSdeZQa6numohueml972nzhuPpCjTBq0RZRoaiA++UCpwOopINN+7m2Ukdw5WII3APvE+1OAVVJU03uGK2yk3IzA2tvbK2vlLPBMH4nkrp6Pn/ex6dTIYBlIYHYqQQfQifK6dxvqn3GcbsEh+DsDfu1WFj020lhxKdx/qN7jKqp0erCXVBS9UWhNh6TKYpsPSQeLceoYVQa9QJfZdWc+ijUz00m3SKG0lbOhEqlL8JeDZrE1UHzmpnL+65/dLLhMYlVBUpMrq2zKbiSljlDzKiEMkJ+V2bpA40gallYEhqlIaMUOtVBcMNdN/OT5B41SDUSGLqM9M5qZysCKiEEHpqBfyvK3wX4/OiD2eogFmAUFqVK5Frkhqu/XYjU9PSdycLs9hgrO4W2ejSu1rZirVhqepAt+6d2EJ8+75FI7bf67h/1x/Npy7ykdtf9dgPrj+dTl3M4uWcfCErnE+z1Srj8PilKZKSqCCSH0NQ6C1vyh18ZDpYniHyd0awWmjgrSuagyc11IbRDdrG2ttAJjR4nxCnk5iKxqcqmAyi/MfOHfNTbZe4xFvZD2NxOtWcTouMRE6cEREAREQBERAORjl+UP2e4TRkkzFjvn7PcJqyzzsnmZfHgotddagFIPleoc1r2zZ/I21ym/wCbMXQDagBmJK5hfQqFW1xr39bbHNboJPrXVnsFuahYEgmxGcAgX/PM165swCA3LXsfaIYZva8Wvp1AmNTVbv4HsvHLsviRK9iCwogXuM5UWDWyjYW0uNPzR4mdTspjaa4VFNSmCGcWLqD7bdCZGrAubkIDfcA3sWLW3t7TE7dZP7N8NSphAHzkM1QECrUUWztpYMBLIStuvsZtRDpS6tvidH4xpfS0f2if1lT4vhzVr4jlvTKnI1sqVcxWmbZbg6jv+zrr62uVbhSOCG5lmFiBWqgWIsRYNa0rPEsF/iTSUsiNkpmzN7OVRYknvC3jNWLzHh/5DpWOPPP7dn7TlVsFiGurkMTdcp5TEm4LaW3B6/k20tMfg1dm9pSai3IIpWKnmNcqRYrerU3G7Hyk4YHMDUDtl1OZi99ad3t1OxXpfToYrYJkBvUa42Cs1tSFJB22NtPAiazyGmt/ze9H3stxJaNJ10YnEMCOZSTL3QczZmGnoJ2cZxxBTbQG4y2FagTYggsflNh9u/rbT2QwoalVBLjLXPsO6fkr80i862I4Yq06ljW1DOflqupy21722g0mKXmPpNO4eFG12Xr9ycO0lMU3clBkS4Xm0mLEA6AIx1uLfbPM6h+EYjm4klg7Xcg2svzVPQAaCem4jgi8iuqGozVk15lV6lyFsLBiQNhtKXh6dNVOdCzXuNL9MuU6/nFvVB4z6HR0oSff2cnja/fJFJ7e3j6nIqcIoC9qmbumwFhdhRDa5tr1NPAbXvJHZni7YKrmueU3trfS3ztdiPGThQpbZX0O/eudDpoNOnjr5bQOI0gFIUEF8tNVOrF2AHvzH0E1cwkpXVd0YlanFwrnsy/4btUrhSUCX6NXw9wL2uQKn26TTi+OrWpsnepXcWdauHZxkcEOqBze+UEAAk38Z0BwVXphXNbVQCBXqoNhsFYW18JnieCpUDBmr2cEEDEVVFiLEABtJ4VM+lUoXdV9PiReBYMozsVZS1Kle99waungCAVuB5TtTCjSCqFF7KABcljYaasdT6mZySVFUnbKR22H+O4f9cfzacs3H8JUq4d0okq5K2K1DSNg6lhnAO4BFut7XF7jbi+E0qrpUqIrtSN1Y3uNQenmAfskyEjjexUqGH4jbIHpjlNQW7bOOWDXs7qzEBrAMdT3r3Inyjw3iapk59O4pgBjldiwpkXJNPW9QXNx7JHUG9uidOEXhtOotMCswdwz94WF1zty72AF8mW9hveSoiAIiIAiIgCIiAc/Ee2fs9wmubsVh6hYlAhB+c5U/cFM0/Bq3zaX7Rv9kxTxScm0i5SVFNx3EaSVHV6lNGDG6s6g7+BM0fHFD6aj+0X+suT8IZjdqWHJPUsSf5c+fEp+hw36x/tzN/pv+0b1r2lwU/44ofTUf2i/1nf7JG+FQjUF3IPQguxBnR+JT9Dhv1j/AG5uTBVVFlSiAOgqMB/LlkNNKHBTm1Xi1ZlKZ2kxKJiHFRkTMARmIFxlA6y5/Bq3zaX7Rv7c1VOGOxu1Ogx8S5P/AM5bHHOLujztRijnj0t0eefGNH6Sl+ssfGND6Sj+ss9B+Jz9Dhv1j/bj4nP0OG/WP9uW/n9DD+HY/wDpnF7FuGpVmUgg1yQRqD3V2M7eM/y6n6Nv4TM6eBqKLKlFR4CowH8ufauCqsrLakMylb8xja4te2SVeHNu6PUhUYqN8HUTYekrnG+zbFjUoZSTqabHLr4q3T0MsijSfZ6EJyg7iyieOORVJHnT8PxV8q4WoT4s6Kn6wJ906/Z7se61VxOLKs6+xST/AC6d9zr7Tect0SzJqMmRVJlWPTY8buK3EREoNAiIgCIiAIiIAiIgCIiAIiIAiIgCIiAIiIAiIgCIiAIiIAiIgCIiAIiIAiIgCIiAIiIAiIgCIiAIiIAiIgCIiAIiIAiIgCIiAIiIAiIgCIiAIiIAiIgCIiAIiIAiIgCIiAIiIAiIgH//2Q=="/>
          <p:cNvSpPr>
            <a:spLocks noChangeAspect="1" noChangeArrowheads="1"/>
          </p:cNvSpPr>
          <p:nvPr/>
        </p:nvSpPr>
        <p:spPr bwMode="auto">
          <a:xfrm>
            <a:off x="84667" y="-534591"/>
            <a:ext cx="2527300" cy="1100138"/>
          </a:xfrm>
          <a:prstGeom prst="rect">
            <a:avLst/>
          </a:prstGeom>
          <a:noFill/>
        </p:spPr>
        <p:txBody>
          <a:bodyPr vert="horz" wrap="square" lIns="91440" tIns="45720" rIns="91440" bIns="45720" numCol="1" anchor="t" anchorCtr="0" compatLnSpc="1">
            <a:prstTxWarp prst="textNoShape">
              <a:avLst/>
            </a:prstTxWarp>
          </a:bodyPr>
          <a:lstStyle/>
          <a:p>
            <a:endParaRPr lang="en-US"/>
          </a:p>
        </p:txBody>
      </p:sp>
      <p:cxnSp>
        <p:nvCxnSpPr>
          <p:cNvPr id="14" name="Straight Connector 13"/>
          <p:cNvCxnSpPr/>
          <p:nvPr/>
        </p:nvCxnSpPr>
        <p:spPr>
          <a:xfrm>
            <a:off x="0" y="990600"/>
            <a:ext cx="91440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2" name="Picture 11" descr="cid:image001.png@01CD0DD6.DDC8F6F0"/>
          <p:cNvPicPr/>
          <p:nvPr/>
        </p:nvPicPr>
        <p:blipFill>
          <a:blip r:embed="rId3" cstate="print">
            <a:extLst>
              <a:ext uri="{BEBA8EAE-BF5A-486C-A8C5-ECC9F3942E4B}">
                <a14:imgProps xmlns:a14="http://schemas.microsoft.com/office/drawing/2010/main">
                  <a14:imgLayer r:embed="rId4">
                    <a14:imgEffect>
                      <a14:backgroundRemoval t="0" b="99273" l="0" r="100000">
                        <a14:foregroundMark x1="57282" y1="22364" x2="57282" y2="22364"/>
                        <a14:foregroundMark x1="26019" y1="32182" x2="26019" y2="32182"/>
                        <a14:foregroundMark x1="30097" y1="22727" x2="30097" y2="22727"/>
                        <a14:foregroundMark x1="37670" y1="18545" x2="37670" y2="18545"/>
                        <a14:foregroundMark x1="30097" y1="54182" x2="30097" y2="54182"/>
                        <a14:foregroundMark x1="24272" y1="42545" x2="24272" y2="42545"/>
                        <a14:foregroundMark x1="14175" y1="36364" x2="67767" y2="48182"/>
                        <a14:foregroundMark x1="26019" y1="21455" x2="36311" y2="17091"/>
                        <a14:foregroundMark x1="33204" y1="1636" x2="34563" y2="1636"/>
                        <a14:foregroundMark x1="47767" y1="6909" x2="47767" y2="6909"/>
                        <a14:foregroundMark x1="32816" y1="5455" x2="32816" y2="5455"/>
                        <a14:foregroundMark x1="47379" y1="9091" x2="47379" y2="9091"/>
                        <a14:foregroundMark x1="42524" y1="55636" x2="42524" y2="55636"/>
                        <a14:foregroundMark x1="21748" y1="54182" x2="64272" y2="54727"/>
                        <a14:foregroundMark x1="5631" y1="56000" x2="11845" y2="55636"/>
                        <a14:foregroundMark x1="3495" y1="57455" x2="3495" y2="57455"/>
                        <a14:foregroundMark x1="97087" y1="57091" x2="94563" y2="55636"/>
                        <a14:foregroundMark x1="29126" y1="64545" x2="70485" y2="63636"/>
                        <a14:foregroundMark x1="26990" y1="75273" x2="74951" y2="73818"/>
                        <a14:foregroundMark x1="26990" y1="88000" x2="74951" y2="86000"/>
                        <a14:foregroundMark x1="67379" y1="56545" x2="96699" y2="56000"/>
                        <a14:foregroundMark x1="77087" y1="33636" x2="86602" y2="38182"/>
                      </a14:backgroundRemoval>
                    </a14:imgEffect>
                  </a14:imgLayer>
                </a14:imgProps>
              </a:ext>
            </a:extLst>
          </a:blip>
          <a:srcRect/>
          <a:stretch>
            <a:fillRect/>
          </a:stretch>
        </p:blipFill>
        <p:spPr bwMode="auto">
          <a:xfrm>
            <a:off x="8010144" y="5671458"/>
            <a:ext cx="905256" cy="987552"/>
          </a:xfrm>
          <a:prstGeom prst="rect">
            <a:avLst/>
          </a:prstGeom>
          <a:noFill/>
        </p:spPr>
      </p:pic>
      <p:sp>
        <p:nvSpPr>
          <p:cNvPr id="19" name="Content Placeholder 17"/>
          <p:cNvSpPr>
            <a:spLocks noGrp="1"/>
          </p:cNvSpPr>
          <p:nvPr>
            <p:ph sz="quarter" idx="4294967295"/>
          </p:nvPr>
        </p:nvSpPr>
        <p:spPr>
          <a:xfrm>
            <a:off x="304800" y="1295400"/>
            <a:ext cx="6096000" cy="5363610"/>
          </a:xfrm>
          <a:prstGeom prst="rect">
            <a:avLst/>
          </a:prstGeom>
        </p:spPr>
        <p:txBody>
          <a:bodyPr>
            <a:normAutofit/>
          </a:bodyPr>
          <a:lstStyle/>
          <a:p>
            <a:pPr lvl="0"/>
            <a:r>
              <a:rPr lang="en-US" sz="2600" dirty="0" smtClean="0">
                <a:solidFill>
                  <a:schemeClr val="tx2">
                    <a:lumMod val="75000"/>
                  </a:schemeClr>
                </a:solidFill>
              </a:rPr>
              <a:t>Goleta Water </a:t>
            </a:r>
            <a:r>
              <a:rPr lang="en-US" sz="2600" dirty="0" smtClean="0">
                <a:solidFill>
                  <a:schemeClr val="tx2">
                    <a:lumMod val="75000"/>
                  </a:schemeClr>
                </a:solidFill>
              </a:rPr>
              <a:t>District and </a:t>
            </a:r>
            <a:r>
              <a:rPr lang="en-US" sz="2600" dirty="0" smtClean="0">
                <a:solidFill>
                  <a:schemeClr val="tx2">
                    <a:lumMod val="75000"/>
                  </a:schemeClr>
                </a:solidFill>
              </a:rPr>
              <a:t>Goleta Sanitary District </a:t>
            </a:r>
            <a:r>
              <a:rPr lang="en-US" sz="2600" dirty="0" smtClean="0">
                <a:solidFill>
                  <a:schemeClr val="tx2">
                    <a:lumMod val="75000"/>
                  </a:schemeClr>
                </a:solidFill>
              </a:rPr>
              <a:t>currently </a:t>
            </a:r>
            <a:r>
              <a:rPr lang="en-US" sz="2600" dirty="0" smtClean="0">
                <a:solidFill>
                  <a:schemeClr val="tx2">
                    <a:lumMod val="75000"/>
                  </a:schemeClr>
                </a:solidFill>
              </a:rPr>
              <a:t>planning a feasibility study to determine potential for:</a:t>
            </a:r>
          </a:p>
          <a:p>
            <a:pPr marL="914400" lvl="1" indent="-457200">
              <a:buFont typeface="Courier New" pitchFamily="49" charset="0"/>
              <a:buChar char="o"/>
            </a:pPr>
            <a:r>
              <a:rPr lang="en-US" sz="2400" dirty="0" smtClean="0">
                <a:solidFill>
                  <a:schemeClr val="tx2">
                    <a:lumMod val="75000"/>
                  </a:schemeClr>
                </a:solidFill>
              </a:rPr>
              <a:t>Direct potable reuse of recycled water</a:t>
            </a:r>
          </a:p>
          <a:p>
            <a:pPr marL="914400" lvl="1" indent="-457200">
              <a:buFont typeface="Courier New" pitchFamily="49" charset="0"/>
              <a:buChar char="o"/>
            </a:pPr>
            <a:r>
              <a:rPr lang="en-US" sz="2400" dirty="0" smtClean="0">
                <a:solidFill>
                  <a:schemeClr val="tx2">
                    <a:lumMod val="75000"/>
                  </a:schemeClr>
                </a:solidFill>
              </a:rPr>
              <a:t>Indirect Potable Reuse to recharge groundwater basin</a:t>
            </a:r>
          </a:p>
          <a:p>
            <a:pPr marL="914400" lvl="1" indent="-457200">
              <a:spcAft>
                <a:spcPts val="1200"/>
              </a:spcAft>
              <a:buFont typeface="Courier New" pitchFamily="49" charset="0"/>
              <a:buChar char="o"/>
            </a:pPr>
            <a:r>
              <a:rPr lang="en-US" sz="2400" dirty="0" smtClean="0">
                <a:solidFill>
                  <a:schemeClr val="tx2">
                    <a:lumMod val="75000"/>
                  </a:schemeClr>
                </a:solidFill>
              </a:rPr>
              <a:t>Or, to serve as a possible supplemental source of potable water for customers.   </a:t>
            </a:r>
            <a:r>
              <a:rPr lang="en-US" sz="2400" dirty="0" smtClean="0"/>
              <a:t> </a:t>
            </a:r>
          </a:p>
          <a:p>
            <a:pPr marL="514350" indent="-457200"/>
            <a:r>
              <a:rPr lang="en-US" sz="2600" dirty="0" smtClean="0">
                <a:solidFill>
                  <a:schemeClr val="tx2">
                    <a:lumMod val="75000"/>
                  </a:schemeClr>
                </a:solidFill>
              </a:rPr>
              <a:t>Feasibility studies will examine water quality, water production relative to cost, and more through pilot projects. </a:t>
            </a:r>
            <a:endParaRPr lang="en-US" sz="2600" dirty="0">
              <a:solidFill>
                <a:schemeClr val="tx2">
                  <a:lumMod val="75000"/>
                </a:schemeClr>
              </a:solidFill>
            </a:endParaRPr>
          </a:p>
        </p:txBody>
      </p:sp>
      <p:pic>
        <p:nvPicPr>
          <p:cNvPr id="11" name="Content Placeholder 8"/>
          <p:cNvPicPr>
            <a:picLocks noGrp="1" noChangeAspect="1"/>
          </p:cNvPicPr>
          <p:nvPr>
            <p:ph idx="1"/>
          </p:nvPr>
        </p:nvPicPr>
        <p:blipFill>
          <a:blip r:embed="rId5" cstate="print">
            <a:extLst>
              <a:ext uri="{28A0092B-C50C-407E-A947-70E740481C1C}">
                <a14:useLocalDpi xmlns:a14="http://schemas.microsoft.com/office/drawing/2010/main" val="0"/>
              </a:ext>
            </a:extLst>
          </a:blip>
          <a:srcRect l="2174" t="3156" r="48633" b="5333"/>
          <a:stretch>
            <a:fillRect/>
          </a:stretch>
        </p:blipFill>
        <p:spPr>
          <a:xfrm>
            <a:off x="6629400" y="1524000"/>
            <a:ext cx="2162555" cy="3276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6529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gradFill>
            <a:gsLst>
              <a:gs pos="0">
                <a:schemeClr val="tx2">
                  <a:lumMod val="20000"/>
                  <a:lumOff val="80000"/>
                </a:schemeClr>
              </a:gs>
              <a:gs pos="25000">
                <a:schemeClr val="accent5">
                  <a:lumMod val="75000"/>
                  <a:tint val="44500"/>
                  <a:satMod val="160000"/>
                  <a:alpha val="26000"/>
                </a:schemeClr>
              </a:gs>
              <a:gs pos="100000">
                <a:schemeClr val="accent5">
                  <a:tint val="23500"/>
                  <a:satMod val="160000"/>
                  <a:lumMod val="81000"/>
                  <a:lumOff val="19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0" y="0"/>
            <a:ext cx="9144000" cy="990600"/>
          </a:xfrm>
          <a:solidFill>
            <a:schemeClr val="tx2"/>
          </a:solidFill>
        </p:spPr>
        <p:txBody>
          <a:bodyPr>
            <a:normAutofit/>
          </a:bodyPr>
          <a:lstStyle/>
          <a:p>
            <a:r>
              <a:rPr lang="en-US" sz="3500" dirty="0" smtClean="0">
                <a:solidFill>
                  <a:schemeClr val="bg1"/>
                </a:solidFill>
                <a:latin typeface="Candara" pitchFamily="34" charset="0"/>
              </a:rPr>
              <a:t>More Information Online</a:t>
            </a:r>
            <a:endParaRPr lang="en-US" sz="3500" dirty="0">
              <a:solidFill>
                <a:schemeClr val="bg1"/>
              </a:solidFill>
              <a:latin typeface="Candara" pitchFamily="34" charset="0"/>
            </a:endParaRPr>
          </a:p>
        </p:txBody>
      </p:sp>
      <p:cxnSp>
        <p:nvCxnSpPr>
          <p:cNvPr id="14" name="Straight Connector 13"/>
          <p:cNvCxnSpPr/>
          <p:nvPr/>
        </p:nvCxnSpPr>
        <p:spPr>
          <a:xfrm>
            <a:off x="0" y="990600"/>
            <a:ext cx="91440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descr="cid:image001.png@01CD0DD6.DDC8F6F0"/>
          <p:cNvPicPr/>
          <p:nvPr/>
        </p:nvPicPr>
        <p:blipFill>
          <a:blip r:embed="rId3" cstate="print">
            <a:extLst>
              <a:ext uri="{BEBA8EAE-BF5A-486C-A8C5-ECC9F3942E4B}">
                <a14:imgProps xmlns:a14="http://schemas.microsoft.com/office/drawing/2010/main">
                  <a14:imgLayer r:embed="rId4">
                    <a14:imgEffect>
                      <a14:backgroundRemoval t="0" b="99273" l="0" r="100000">
                        <a14:foregroundMark x1="57282" y1="22364" x2="57282" y2="22364"/>
                        <a14:foregroundMark x1="26019" y1="32182" x2="26019" y2="32182"/>
                        <a14:foregroundMark x1="30097" y1="22727" x2="30097" y2="22727"/>
                        <a14:foregroundMark x1="37670" y1="18545" x2="37670" y2="18545"/>
                        <a14:foregroundMark x1="30097" y1="54182" x2="30097" y2="54182"/>
                        <a14:foregroundMark x1="24272" y1="42545" x2="24272" y2="42545"/>
                        <a14:foregroundMark x1="14175" y1="36364" x2="67767" y2="48182"/>
                        <a14:foregroundMark x1="26019" y1="21455" x2="36311" y2="17091"/>
                        <a14:foregroundMark x1="33204" y1="1636" x2="34563" y2="1636"/>
                        <a14:foregroundMark x1="47767" y1="6909" x2="47767" y2="6909"/>
                        <a14:foregroundMark x1="32816" y1="5455" x2="32816" y2="5455"/>
                        <a14:foregroundMark x1="47379" y1="9091" x2="47379" y2="9091"/>
                        <a14:foregroundMark x1="42524" y1="55636" x2="42524" y2="55636"/>
                        <a14:foregroundMark x1="21748" y1="54182" x2="64272" y2="54727"/>
                        <a14:foregroundMark x1="5631" y1="56000" x2="11845" y2="55636"/>
                        <a14:foregroundMark x1="3495" y1="57455" x2="3495" y2="57455"/>
                        <a14:foregroundMark x1="97087" y1="57091" x2="94563" y2="55636"/>
                        <a14:foregroundMark x1="29126" y1="64545" x2="70485" y2="63636"/>
                        <a14:foregroundMark x1="26990" y1="75273" x2="74951" y2="73818"/>
                        <a14:foregroundMark x1="26990" y1="88000" x2="74951" y2="86000"/>
                        <a14:foregroundMark x1="67379" y1="56545" x2="96699" y2="56000"/>
                        <a14:foregroundMark x1="77087" y1="33636" x2="86602" y2="38182"/>
                      </a14:backgroundRemoval>
                    </a14:imgEffect>
                  </a14:imgLayer>
                </a14:imgProps>
              </a:ext>
            </a:extLst>
          </a:blip>
          <a:srcRect/>
          <a:stretch>
            <a:fillRect/>
          </a:stretch>
        </p:blipFill>
        <p:spPr bwMode="auto">
          <a:xfrm>
            <a:off x="8010144" y="5671458"/>
            <a:ext cx="905256" cy="987552"/>
          </a:xfrm>
          <a:prstGeom prst="rect">
            <a:avLst/>
          </a:prstGeom>
          <a:noFill/>
        </p:spPr>
      </p:pic>
      <p:sp>
        <p:nvSpPr>
          <p:cNvPr id="18" name="TextBox 17"/>
          <p:cNvSpPr txBox="1"/>
          <p:nvPr/>
        </p:nvSpPr>
        <p:spPr>
          <a:xfrm>
            <a:off x="3810000" y="1295400"/>
            <a:ext cx="5105400" cy="2554545"/>
          </a:xfrm>
          <a:prstGeom prst="rect">
            <a:avLst/>
          </a:prstGeom>
          <a:noFill/>
        </p:spPr>
        <p:txBody>
          <a:bodyPr wrap="square" rtlCol="0">
            <a:spAutoFit/>
          </a:bodyPr>
          <a:lstStyle/>
          <a:p>
            <a:r>
              <a:rPr lang="en-US" sz="3200" dirty="0" smtClean="0">
                <a:solidFill>
                  <a:schemeClr val="tx2"/>
                </a:solidFill>
                <a:hlinkClick r:id="rId5"/>
              </a:rPr>
              <a:t>www.GoletaWater.com</a:t>
            </a:r>
            <a:endParaRPr lang="en-US" sz="3200" dirty="0" smtClean="0">
              <a:solidFill>
                <a:schemeClr val="tx2"/>
              </a:solidFill>
            </a:endParaRPr>
          </a:p>
          <a:p>
            <a:endParaRPr lang="en-US" sz="3200" dirty="0" smtClean="0">
              <a:solidFill>
                <a:schemeClr val="tx2"/>
              </a:solidFill>
            </a:endParaRPr>
          </a:p>
          <a:p>
            <a:r>
              <a:rPr lang="en-US" sz="3200" dirty="0" smtClean="0">
                <a:solidFill>
                  <a:schemeClr val="tx2"/>
                </a:solidFill>
                <a:hlinkClick r:id="rId6"/>
              </a:rPr>
              <a:t>www.GoletaSanitary.org</a:t>
            </a:r>
            <a:endParaRPr lang="en-US" sz="3200" dirty="0" smtClean="0">
              <a:solidFill>
                <a:schemeClr val="tx2"/>
              </a:solidFill>
            </a:endParaRPr>
          </a:p>
          <a:p>
            <a:r>
              <a:rPr lang="en-US" sz="3200" dirty="0" smtClean="0">
                <a:solidFill>
                  <a:schemeClr val="tx2"/>
                </a:solidFill>
              </a:rPr>
              <a:t>  </a:t>
            </a:r>
          </a:p>
          <a:p>
            <a:r>
              <a:rPr lang="en-US" sz="3200" dirty="0" smtClean="0">
                <a:solidFill>
                  <a:schemeClr val="tx2"/>
                </a:solidFill>
                <a:hlinkClick r:id="rId7"/>
              </a:rPr>
              <a:t>www.WaterWiseSB.org</a:t>
            </a:r>
            <a:r>
              <a:rPr lang="en-US" sz="3200" dirty="0" smtClean="0">
                <a:solidFill>
                  <a:schemeClr val="tx2"/>
                </a:solidFill>
              </a:rPr>
              <a:t> </a:t>
            </a:r>
            <a:endParaRPr lang="en-US" sz="3200" dirty="0">
              <a:solidFill>
                <a:schemeClr val="tx2"/>
              </a:solidFill>
            </a:endParaRPr>
          </a:p>
        </p:txBody>
      </p:sp>
      <p:pic>
        <p:nvPicPr>
          <p:cNvPr id="8" name="Picture 7" descr="C:\Users\manderson\AppData\Local\Microsoft\Windows\Temporary Internet Files\Content.Outlook\GN7MNUM5\GWD_logo_200ppi_2.png"/>
          <p:cNvPicPr/>
          <p:nvPr/>
        </p:nvPicPr>
        <p:blipFill>
          <a:blip r:embed="rId8" cstate="print"/>
          <a:srcRect/>
          <a:stretch>
            <a:fillRect/>
          </a:stretch>
        </p:blipFill>
        <p:spPr bwMode="auto">
          <a:xfrm>
            <a:off x="914400" y="1318070"/>
            <a:ext cx="2048107" cy="2187130"/>
          </a:xfrm>
          <a:prstGeom prst="rect">
            <a:avLst/>
          </a:prstGeom>
          <a:noFill/>
          <a:ln w="9525">
            <a:noFill/>
            <a:miter lim="800000"/>
            <a:headEnd/>
            <a:tailEnd/>
          </a:ln>
        </p:spPr>
      </p:pic>
      <p:pic>
        <p:nvPicPr>
          <p:cNvPr id="1026" name="Picture 2"/>
          <p:cNvPicPr>
            <a:picLocks noChangeAspect="1" noChangeArrowheads="1"/>
          </p:cNvPicPr>
          <p:nvPr/>
        </p:nvPicPr>
        <p:blipFill>
          <a:blip r:embed="rId9" cstate="print"/>
          <a:srcRect/>
          <a:stretch>
            <a:fillRect/>
          </a:stretch>
        </p:blipFill>
        <p:spPr bwMode="auto">
          <a:xfrm>
            <a:off x="4191000" y="4336434"/>
            <a:ext cx="3350834" cy="1828800"/>
          </a:xfrm>
          <a:prstGeom prst="rect">
            <a:avLst/>
          </a:prstGeom>
          <a:noFill/>
          <a:ln w="9525">
            <a:solidFill>
              <a:schemeClr val="tx1"/>
            </a:solidFill>
            <a:miter lim="800000"/>
            <a:headEnd/>
            <a:tailEnd/>
          </a:ln>
          <a:effectLst/>
        </p:spPr>
      </p:pic>
      <p:pic>
        <p:nvPicPr>
          <p:cNvPr id="9" name="Picture 2"/>
          <p:cNvPicPr>
            <a:picLocks noChangeAspect="1" noChangeArrowheads="1"/>
          </p:cNvPicPr>
          <p:nvPr/>
        </p:nvPicPr>
        <p:blipFill>
          <a:blip r:embed="rId10" cstate="print"/>
          <a:srcRect l="33125" t="32031" r="31875" b="34375"/>
          <a:stretch>
            <a:fillRect/>
          </a:stretch>
        </p:blipFill>
        <p:spPr bwMode="auto">
          <a:xfrm>
            <a:off x="457200" y="4114800"/>
            <a:ext cx="2895600" cy="2118732"/>
          </a:xfrm>
          <a:prstGeom prst="ellipse">
            <a:avLst/>
          </a:prstGeom>
          <a:ln>
            <a:noFill/>
          </a:ln>
          <a:effectLst>
            <a:softEdge rad="12700"/>
          </a:effectLst>
        </p:spPr>
      </p:pic>
    </p:spTree>
    <p:extLst>
      <p:ext uri="{BB962C8B-B14F-4D97-AF65-F5344CB8AC3E}">
        <p14:creationId xmlns:p14="http://schemas.microsoft.com/office/powerpoint/2010/main" val="41437461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gradFill>
            <a:gsLst>
              <a:gs pos="0">
                <a:schemeClr val="tx2">
                  <a:lumMod val="20000"/>
                  <a:lumOff val="80000"/>
                </a:schemeClr>
              </a:gs>
              <a:gs pos="25000">
                <a:schemeClr val="accent5">
                  <a:lumMod val="75000"/>
                  <a:tint val="44500"/>
                  <a:satMod val="160000"/>
                  <a:alpha val="26000"/>
                </a:schemeClr>
              </a:gs>
              <a:gs pos="100000">
                <a:schemeClr val="accent5">
                  <a:tint val="23500"/>
                  <a:satMod val="160000"/>
                  <a:lumMod val="81000"/>
                  <a:lumOff val="19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0" y="0"/>
            <a:ext cx="9144000" cy="990600"/>
          </a:xfrm>
          <a:solidFill>
            <a:schemeClr val="tx2"/>
          </a:solidFill>
        </p:spPr>
        <p:txBody>
          <a:bodyPr>
            <a:normAutofit/>
          </a:bodyPr>
          <a:lstStyle/>
          <a:p>
            <a:r>
              <a:rPr lang="en-US" sz="3500" dirty="0" smtClean="0">
                <a:solidFill>
                  <a:schemeClr val="bg1"/>
                </a:solidFill>
                <a:latin typeface="Candara" pitchFamily="34" charset="0"/>
              </a:rPr>
              <a:t>Goleta Water </a:t>
            </a:r>
            <a:r>
              <a:rPr lang="en-US" sz="3500" dirty="0" smtClean="0">
                <a:solidFill>
                  <a:schemeClr val="bg1"/>
                </a:solidFill>
                <a:latin typeface="Candara" pitchFamily="34" charset="0"/>
              </a:rPr>
              <a:t>District</a:t>
            </a:r>
            <a:endParaRPr lang="en-US" sz="3500" dirty="0">
              <a:solidFill>
                <a:schemeClr val="bg1"/>
              </a:solidFill>
              <a:latin typeface="Candara" pitchFamily="34" charset="0"/>
            </a:endParaRPr>
          </a:p>
        </p:txBody>
      </p:sp>
      <p:sp>
        <p:nvSpPr>
          <p:cNvPr id="6146" name="AutoShape 2" descr="data:image/jpeg;base64,/9j/4AAQSkZJRgABAQAAAQABAAD/2wCEAAkGBhQQEBEQEBQQEBQQEBcSFxAQEhUQEBcUFRUVFRQSFhIXHCYgGRojGRUVHy8gIycqLCwsFx8xNTA2NSYrLCkBCQoKDgwOGg8PGi4lHyU1LC8pLCwuLCwpLC0sKSksLCksLCk1LC8sKiksKSksNCwsKSksLC0pLSwsLCwpKSovKf/AABEIAMUA/wMBIgACEQEDEQH/xAAcAAEAAgMBAQEAAAAAAAAAAAAABAYCAwUHAQj/xABFEAACAQIEAwUCCAwFBQEAAAABAgADEQQSITEFE0EGIlFhcTKxFBUjUlNygZEHJUJic5KTobKz0dMkMzTS8BeCo8HDVP/EABoBAQADAQEBAAAAAAAAAAAAAAACAwQBBQb/xAAvEQACAgEDAgMGBgMAAAAAAAAAAQIRAwQhMRJBEzJRYZGhscHRFSJCcYHwBRRS/9oADAMBAAIRAxEAPwD3GImt3nG6BmWmPMkZ6018yUyzJHaJweZXkBa03U6s7HKmKJMT4pn2XHBERAEREAREQBERAEREAREQBERAEREAREQBERAEREAREQD4xkSq8kVZCrTNnn0rclFWa3fW3/D6TWXsVHiT7p87raXBtrodRbrIr8Qa/dsB4WvPltXr1j2lLa9q34dtM148TlwiZmtv/wA9JuV5Fp1Aw5hsD7Op0+ybaeuxB9DN2l1XiO7W/C9nqVzhXY6FJ5vkOgZLE+gxu0Z2fYiJYcEREAREQBERAEREAREQBERAEREAREQBERAEREAREQDCqJCqyeRI1WnKMsbR1MgM9tTrfSwGpkapw/XQi1+u8nOmuk1mncqfmkn90+Y1eh8Xea7qktuXTNePL08MwRQtk3vrcjQmbUM+BZuVJu0umeN1W3b7Fc53ubqIkoTVSSbp7kFSKGIiJYcEREAREQBERAEREAREQBERAEREAREQBERAEREAREQBMWS8yiARnozXyZMtGWVPEmdsiCjIXD8YK4r0iRTqU6lSkVVvlFW5FOpbcZlswO02cVxDUHSvccnSnUVjly5nUCsDtYX1vbTW+msHtBiBR5fEEyOtBHSoFPeak5W+VgCCVZBZTpqdRI9KiacWPqpevD9vp/P2JfCuJZWOGrsvOQ5RuhqqFDCqqsSTpe9ibFTOxONww0MatDHLT7wDct20qBSWQg2Ox1013kTtN23o4IFbipV6U1OgNvyz09N5djTlxv6FedKMqqn3Xo+9FknN452go4OnzK7hB0Uaux8FXcn/AIZ5nhPwi4rmVWzK7OvcpsLU1a9lAA/rqbXlT4jjamJqGrWdqjt1boPmgbKPISGok8OzRDHHrPXOzX4SsPjHNJgcPULWRapFnHSzjTN+b915bp+bORLt2U/CNVw2Wlic1ekNA171kHkT7Q8jr59Jnx6jtIsli9D12JF4dxOniKYq0XWop6jx8CNwfIyVNhQIiIAiIgCIiAIiIAiIgCInL7QcfTBU1qVFdw9QUwEy3uVZr94gW7pgHUiU3/qfQ+ir/wDi/uSJV/Cd8smSmeTYZg2XnX19kh8tvZ385HrRLpZfYlN/6n0PosR/4v8AfOr2f7XU8a7pTSohRc3fyWIvbTKxhSTOdLR3YiJI4IiIAiIgGFWkGUqdQwII8iLGQMNhKGBw+RbUqNPMe8xIAYliLnW1ydJj2j44MFh2rsrPlsMq+J2ueg854n2j7T1se96zWQXy0VJFNdD06nzvLceHrdhzaXTe3oXbi3ayo9MUeGUuXRbMBUQ00ZvlMrGnTvdVztYtYancTzrE0nAV6gcZ2cAsdSUuH89CbHcSQvF35CUEsiorglcuZg9TPbPlzKL27t7G2sy41xA4mqrMgD5dMPSN9WLvUqOxFkzVKjvtfUAaC80prCt9kQdzftICroWJyqtruxAUajr4+S6nwkzD1ObdgrAWHeewLnq+X8m+nnuetpuwvBbkPWsxHsoBamnoOp8zc+c6PInkavVeN+VLY1YsXTuzn/B4+DzocmOTPPLzDhHE6uEfmUGKnqu6MPBl6z0/s322pYqyPalV+YT3WP5jdfQ6zzPkxyZdjyyh+xCUFI9xied9nu2z0rU8Reqmwfeovr84fvl+wmMSqgemwdTsR/zQzfDJGa2M0ouPJuiIlhEREQBERAERMK1dUUsxCqouSTYAesAyZgASdANbnQSrcdptxFfg9BmpqHVzVAN7DW51FlIOg3a4Oi95pNWs2LfIPk6QaxzAXJHip9pvzDou73PcHbw2GWmuVBYb7kkk6lix1JPUnUwCFwrgaUaKUmC1SgsajoMzak3N7++VjjuGUcXwihVClEuAoAPerdLa7e6XqecdpsYavF8KlHXuKuYMVBIeqDZxsAdCw13A72qxkSiWXiTK55FCmmZrqXVVBBGjBWsQLH2nsQuwBYgDPst2V+A8z5RqpqZd1y2te9tTvf8AdOnw3hy0VsLFiBdrBdtlCj2VFzZRt6kkzJKiIiIgCIiAJoxmOSipeowVR1PuA6nykfi+Pekl6dJ6zHYKLqPNrayjY/DYuu+erTrMegyEKB4AdJVkm48KycY3yzb2i7UNiQaVMZKZ8QCzevgPIffKBjeFZCSLKliczEBV0NwzHTqN9TcS01sM6HK6sh8GFj90iYnh61Mudc2U5gCdLjYkddzKcOqnik29yyWOMlsV3B4NqmtG6L9Ows5HhSU6qPzjr4ATqcH4etNDlFruxJOrE36k6kzqFLDbpttI3DU7ml/bbc3O/jKcuaeV3IuhCMY2uTZyo5U35TGUyg7Zo5Ucqb8pjKYFmjlRypvymMpnaFmjlSZwziVTDNmpNbxU6q3qJqymfCs6rTtHHT5PQ+Cdp6eIsp+TqfMJ0P1T19N52p5eODV9xRreuQyz8C4riVIp16NZ12FTIcw+t4jz3m7Hkk9pIzyguUy0xETQVCIiAcHttiHp4OpUp1DRKMhLg2NswBAPneU3hOAx2PpiqmIYIGNuZVZTmFwSAqnUePjtteensoIsQCD0OonPHDjR/wBNlC/QNpS88hGtP7AV/N6yLVkk6PN+M8GxNGthadWorObCiwYkU++oFiVGXUqdB0nfPZzif/6x+1f/AGSP2q4mlTF4N9V5TAuDrl+VQ3LLcEWDbE/fLfRxTYkXpMKdO5GcENVaxsQBqE/7rtuLA6yKjuzrlsiidmeJ4nEYh6BrVagCG6s10PeAJLDZRpqpuc1h1InY/ACjxXBqNe4hLHS5BrAWA0AAFgo0Al5wuDSkLILXNydSxJ3LMdWPmTKhx4/jnB/o0/irTrVIJ2y7RESZAREQBERAEREAona1f8U31F9043Lnf7UJfEt9VfdOTy552TzMvjwRWp6H0kXhdK1O1ye+2p3PmZ03p6H06byJwql8nuW7x1NrnbXSVl36P5+jM+XJHwAlQya+I6ibKWHudLfbO5h8OqoGYC7bKug06kynLNx4IJHGp8LsTm1A/fIb0CNSCB5y02RtCMt+oJP3gzk8SpWYqb3BtbpKsOSUpb7nWlRyeXHLknlxy5sIkblwUknlz41PQ+k6uTh6Umw9JlMU2HpMp6ZnEREAREjcQrFUuLaui666M6qf3EwdSt0SM0+ZpVMBw1HH+H5YdCCaQ5aimrFihzNSdibC9yfG1hpJHDOzLIxDBKSpY0zT5NR73Ja5bDjrsZGyxwVN38vufnPiuIbn1e83+Yfyj4z3f8Cx/FFL9NX/AJzzyzj34NcbTxKK/wAFzYlzly1nIF2CjMeWOrCez/g57OVeH8Pp4auaZqLUqMeWxZLPUZxYkA7Hwkios0pPHh+OMH9RP4q0u0pHHj+OcH+jT+KtIyJRLvERJERERAEREAREQCodo0viG+qvunM5c7XHU+Wb0X3Tn8uedk8zNEeCHUpXBHiD7pE4RS+T1OY5j3rAX0GthOq9PQ+h232kPg1I8vU5iG9qwF+6uthtK+5b+j+fozYKc7OArKVAtfla69VO/wBxN5A5ck8PYK4zeybhvQzko2VnRq1Kd8oGigVCbeOwB87icLGMWYlvEn751uN1V5dqOQsbX0JGVRoN99pXKNaswB5YW/zgAR6jmXhwUZWjsItqzdy45c0piKtrsioL2JcBba2uflNpKwjF6aOQAWUEgbAyR2UXHk18uY1Keh9D7pM5cwq0+631T7p1ckGXlNh6TKYpsPSZT0zOIiIAkHjKBqWVlVw1WkpVhcG9VBt4+HnJ0g8aoq9LK4LKalIWDFT/AJqWsRrv9+04+CePzr9yF2fYEtZlJFKmCoPeXWqQSOgN9Pt8p25w+z9MAswC60aYJFr3DVtwNdiNT/6nchCfPu+RSO2w/wAdw/ycfzacu8pPbX/XcP8Arj+dTl2nFyzj4QlJ48Pxxg/qJ/FWl2lI48fxzg/qJ/FWiQiXeIiSIiIiAIiIAiIgFd4wnyzeg90hcudPiS3qH0HukblzzsnmZfHg5NbiNHvKatJTqurrcHbxkLhGPppTK1KtDMH1KuAp7qi6gnbQyrY/DfK1f0r/AMRmj4NMXjP0PXWjTjVl++NaH01H9ov9ZKQAgEWIIuCNRb1nm4w0vXZFb4Snfxb+Iy3HPruzLqMCxJU+Sfy5oq4umpytUpKR+Szqp+4mdHlzzvtTwpqmKxDqBZOXc+tMEaf9rfdNEI9To8vU5nhipJWWniGLovSdeZQa6numohueml972nzhuPpCjTBq0RZRoaiA++UCpwOopINN+7m2Ukdw5WII3APvE+1OAVVJU03uGK2yk3IzA2tvbK2vlLPBMH4nkrp6Pn/ex6dTIYBlIYHYqQQfQifK6dxvqn3GcbsEh+DsDfu1WFj020lhxKdx/qN7jKqp0erCXVBS9UWhNh6TKYpsPSQeLceoYVQa9QJfZdWc+ijUz00m3SKG0lbOhEqlL8JeDZrE1UHzmpnL+65/dLLhMYlVBUpMrq2zKbiSljlDzKiEMkJ+V2bpA40gallYEhqlIaMUOtVBcMNdN/OT5B41SDUSGLqM9M5qZysCKiEEHpqBfyvK3wX4/OiD2eogFmAUFqVK5Frkhqu/XYjU9PSdycLs9hgrO4W2ejSu1rZirVhqepAt+6d2EJ8+75FI7bf67h/1x/Npy7ykdtf9dgPrj+dTl3M4uWcfCErnE+z1Srj8PilKZKSqCCSH0NQ6C1vyh18ZDpYniHyd0awWmjgrSuagyc11IbRDdrG2ttAJjR4nxCnk5iKxqcqmAyi/MfOHfNTbZe4xFvZD2NxOtWcTouMRE6cEREAREQBERAORjl+UP2e4TRkkzFjvn7PcJqyzzsnmZfHgotddagFIPleoc1r2zZ/I21ym/wCbMXQDagBmJK5hfQqFW1xr39bbHNboJPrXVnsFuahYEgmxGcAgX/PM165swCA3LXsfaIYZva8Wvp1AmNTVbv4HsvHLsviRK9iCwogXuM5UWDWyjYW0uNPzR4mdTspjaa4VFNSmCGcWLqD7bdCZGrAubkIDfcA3sWLW3t7TE7dZP7N8NSphAHzkM1QECrUUWztpYMBLIStuvsZtRDpS6tvidH4xpfS0f2if1lT4vhzVr4jlvTKnI1sqVcxWmbZbg6jv+zrr62uVbhSOCG5lmFiBWqgWIsRYNa0rPEsF/iTSUsiNkpmzN7OVRYknvC3jNWLzHh/5DpWOPPP7dn7TlVsFiGurkMTdcp5TEm4LaW3B6/k20tMfg1dm9pSai3IIpWKnmNcqRYrerU3G7Hyk4YHMDUDtl1OZi99ad3t1OxXpfToYrYJkBvUa42Cs1tSFJB22NtPAiazyGmt/ze9H3stxJaNJ10YnEMCOZSTL3QczZmGnoJ2cZxxBTbQG4y2FagTYggsflNh9u/rbT2QwoalVBLjLXPsO6fkr80i862I4Yq06ljW1DOflqupy21722g0mKXmPpNO4eFG12Xr9ycO0lMU3clBkS4Xm0mLEA6AIx1uLfbPM6h+EYjm4klg7Xcg2svzVPQAaCem4jgi8iuqGozVk15lV6lyFsLBiQNhtKXh6dNVOdCzXuNL9MuU6/nFvVB4z6HR0oSff2cnja/fJFJ7e3j6nIqcIoC9qmbumwFhdhRDa5tr1NPAbXvJHZni7YKrmueU3trfS3ztdiPGThQpbZX0O/eudDpoNOnjr5bQOI0gFIUEF8tNVOrF2AHvzH0E1cwkpXVd0YlanFwrnsy/4btUrhSUCX6NXw9wL2uQKn26TTi+OrWpsnepXcWdauHZxkcEOqBze+UEAAk38Z0BwVXphXNbVQCBXqoNhsFYW18JnieCpUDBmr2cEEDEVVFiLEABtJ4VM+lUoXdV9PiReBYMozsVZS1Kle99waungCAVuB5TtTCjSCqFF7KABcljYaasdT6mZySVFUnbKR22H+O4f9cfzacs3H8JUq4d0okq5K2K1DSNg6lhnAO4BFut7XF7jbi+E0qrpUqIrtSN1Y3uNQenmAfskyEjjexUqGH4jbIHpjlNQW7bOOWDXs7qzEBrAMdT3r3Inyjw3iapk59O4pgBjldiwpkXJNPW9QXNx7JHUG9uidOEXhtOotMCswdwz94WF1zty72AF8mW9hveSoiAIiIAiIgCIiAc/Ee2fs9wmubsVh6hYlAhB+c5U/cFM0/Bq3zaX7Rv9kxTxScm0i5SVFNx3EaSVHV6lNGDG6s6g7+BM0fHFD6aj+0X+suT8IZjdqWHJPUsSf5c+fEp+hw36x/tzN/pv+0b1r2lwU/44ofTUf2i/1nf7JG+FQjUF3IPQguxBnR+JT9Dhv1j/AG5uTBVVFlSiAOgqMB/LlkNNKHBTm1Xi1ZlKZ2kxKJiHFRkTMARmIFxlA6y5/Bq3zaX7Rv7c1VOGOxu1Ogx8S5P/AM5bHHOLujztRijnj0t0eefGNH6Sl+ssfGND6Sj+ss9B+Jz9Dhv1j/bj4nP0OG/WP9uW/n9DD+HY/wDpnF7FuGpVmUgg1yQRqD3V2M7eM/y6n6Nv4TM6eBqKLKlFR4CowH8ufauCqsrLakMylb8xja4te2SVeHNu6PUhUYqN8HUTYekrnG+zbFjUoZSTqabHLr4q3T0MsijSfZ6EJyg7iyieOORVJHnT8PxV8q4WoT4s6Kn6wJ906/Z7se61VxOLKs6+xST/AC6d9zr7Tect0SzJqMmRVJlWPTY8buK3EREoNAiIgCIiAIiIAiIgCIiAIiIAiIgCIiAIiIAiIgCIiAIiIAiIgCIiAIiIAiIgCIiAIiIAiIgCIiAIiIAiIgCIiAIiIAiIgCIiAIiIAiIgCIiAIiIAiIgCIiAIiIAiIgCIiAIiIAiIgH//2Q=="/>
          <p:cNvSpPr>
            <a:spLocks noChangeAspect="1" noChangeArrowheads="1"/>
          </p:cNvSpPr>
          <p:nvPr/>
        </p:nvSpPr>
        <p:spPr bwMode="auto">
          <a:xfrm>
            <a:off x="84667" y="-534591"/>
            <a:ext cx="2527300" cy="110013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8" name="AutoShape 4" descr="data:image/jpeg;base64,/9j/4AAQSkZJRgABAQAAAQABAAD/2wCEAAkGBhQQEBEQEBQQEBQQEBcSFxAQEhUQEBcUFRUVFRQSFhIXHCYgGRojGRUVHy8gIycqLCwsFx8xNTA2NSYrLCkBCQoKDgwOGg8PGi4lHyU1LC8pLCwuLCwpLC0sKSksLCksLCk1LC8sKiksKSksNCwsKSksLC0pLSwsLCwpKSovKf/AABEIAMUA/wMBIgACEQEDEQH/xAAcAAEAAgMBAQEAAAAAAAAAAAAABAYCAwUHAQj/xABFEAACAQIEAwUCCAwFBQEAAAABAgADEQQSITEFE0EGIlFhcTKxFBUjUlNygZEHJUJic5KTobKz0dMkMzTS8BeCo8HDVP/EABoBAQADAQEBAAAAAAAAAAAAAAACAwQBBQb/xAAvEQACAgEDAgMGBgMAAAAAAAAAAQIRAwQhMRJBEzJRYZGhscHRFSJCcYHwBRRS/9oADAMBAAIRAxEAPwD3GImt3nG6BmWmPMkZ6018yUyzJHaJweZXkBa03U6s7HKmKJMT4pn2XHBERAEREAREQBERAEREAREQBERAEREAREQBERAEREAREQD4xkSq8kVZCrTNnn0rclFWa3fW3/D6TWXsVHiT7p87raXBtrodRbrIr8Qa/dsB4WvPltXr1j2lLa9q34dtM148TlwiZmtv/wA9JuV5Fp1Aw5hsD7Op0+ybaeuxB9DN2l1XiO7W/C9nqVzhXY6FJ5vkOgZLE+gxu0Z2fYiJYcEREAREQBERAEREAREQBERAEREAREQBERAEREAREQDCqJCqyeRI1WnKMsbR1MgM9tTrfSwGpkapw/XQi1+u8nOmuk1mncqfmkn90+Y1eh8Xea7qktuXTNePL08MwRQtk3vrcjQmbUM+BZuVJu0umeN1W3b7Fc53ubqIkoTVSSbp7kFSKGIiJYcEREAREQBERAEREAREQBERAEREAREQBERAEREAREQBMWS8yiARnozXyZMtGWVPEmdsiCjIXD8YK4r0iRTqU6lSkVVvlFW5FOpbcZlswO02cVxDUHSvccnSnUVjly5nUCsDtYX1vbTW+msHtBiBR5fEEyOtBHSoFPeak5W+VgCCVZBZTpqdRI9KiacWPqpevD9vp/P2JfCuJZWOGrsvOQ5RuhqqFDCqqsSTpe9ibFTOxONww0MatDHLT7wDct20qBSWQg2Ox1013kTtN23o4IFbipV6U1OgNvyz09N5djTlxv6FedKMqqn3Xo+9FknN452go4OnzK7hB0Uaux8FXcn/AIZ5nhPwi4rmVWzK7OvcpsLU1a9lAA/rqbXlT4jjamJqGrWdqjt1boPmgbKPISGok8OzRDHHrPXOzX4SsPjHNJgcPULWRapFnHSzjTN+b915bp+bORLt2U/CNVw2Wlic1ekNA171kHkT7Q8jr59Jnx6jtIsli9D12JF4dxOniKYq0XWop6jx8CNwfIyVNhQIiIAiIgCIiAIiIAiIgCInL7QcfTBU1qVFdw9QUwEy3uVZr94gW7pgHUiU3/qfQ+ir/wDi/uSJV/Cd8smSmeTYZg2XnX19kh8tvZ385HrRLpZfYlN/6n0PosR/4v8AfOr2f7XU8a7pTSohRc3fyWIvbTKxhSTOdLR3YiJI4IiIAiIgGFWkGUqdQwII8iLGQMNhKGBw+RbUqNPMe8xIAYliLnW1ydJj2j44MFh2rsrPlsMq+J2ueg854n2j7T1se96zWQXy0VJFNdD06nzvLceHrdhzaXTe3oXbi3ayo9MUeGUuXRbMBUQ00ZvlMrGnTvdVztYtYancTzrE0nAV6gcZ2cAsdSUuH89CbHcSQvF35CUEsiorglcuZg9TPbPlzKL27t7G2sy41xA4mqrMgD5dMPSN9WLvUqOxFkzVKjvtfUAaC80prCt9kQdzftICroWJyqtruxAUajr4+S6nwkzD1ObdgrAWHeewLnq+X8m+nnuetpuwvBbkPWsxHsoBamnoOp8zc+c6PInkavVeN+VLY1YsXTuzn/B4+DzocmOTPPLzDhHE6uEfmUGKnqu6MPBl6z0/s322pYqyPalV+YT3WP5jdfQ6zzPkxyZdjyyh+xCUFI9xied9nu2z0rU8Reqmwfeovr84fvl+wmMSqgemwdTsR/zQzfDJGa2M0ouPJuiIlhEREQBERAERMK1dUUsxCqouSTYAesAyZgASdANbnQSrcdptxFfg9BmpqHVzVAN7DW51FlIOg3a4Oi95pNWs2LfIPk6QaxzAXJHip9pvzDou73PcHbw2GWmuVBYb7kkk6lix1JPUnUwCFwrgaUaKUmC1SgsajoMzak3N7++VjjuGUcXwihVClEuAoAPerdLa7e6XqecdpsYavF8KlHXuKuYMVBIeqDZxsAdCw13A72qxkSiWXiTK55FCmmZrqXVVBBGjBWsQLH2nsQuwBYgDPst2V+A8z5RqpqZd1y2te9tTvf8AdOnw3hy0VsLFiBdrBdtlCj2VFzZRt6kkzJKiIiIgCIiAJoxmOSipeowVR1PuA6nykfi+Pekl6dJ6zHYKLqPNrayjY/DYuu+erTrMegyEKB4AdJVkm48KycY3yzb2i7UNiQaVMZKZ8QCzevgPIffKBjeFZCSLKliczEBV0NwzHTqN9TcS01sM6HK6sh8GFj90iYnh61Mudc2U5gCdLjYkddzKcOqnik29yyWOMlsV3B4NqmtG6L9Ows5HhSU6qPzjr4ATqcH4etNDlFruxJOrE36k6kzqFLDbpttI3DU7ml/bbc3O/jKcuaeV3IuhCMY2uTZyo5U35TGUyg7Zo5Ucqb8pjKYFmjlRypvymMpnaFmjlSZwziVTDNmpNbxU6q3qJqymfCs6rTtHHT5PQ+Cdp6eIsp+TqfMJ0P1T19N52p5eODV9xRreuQyz8C4riVIp16NZ12FTIcw+t4jz3m7Hkk9pIzyguUy0xETQVCIiAcHttiHp4OpUp1DRKMhLg2NswBAPneU3hOAx2PpiqmIYIGNuZVZTmFwSAqnUePjtteensoIsQCD0OonPHDjR/wBNlC/QNpS88hGtP7AV/N6yLVkk6PN+M8GxNGthadWorObCiwYkU++oFiVGXUqdB0nfPZzif/6x+1f/AGSP2q4mlTF4N9V5TAuDrl+VQ3LLcEWDbE/fLfRxTYkXpMKdO5GcENVaxsQBqE/7rtuLA6yKjuzrlsiidmeJ4nEYh6BrVagCG6s10PeAJLDZRpqpuc1h1InY/ACjxXBqNe4hLHS5BrAWA0AAFgo0Al5wuDSkLILXNydSxJ3LMdWPmTKhx4/jnB/o0/irTrVIJ2y7RESZAREQBERAEREAona1f8U31F9043Lnf7UJfEt9VfdOTy552TzMvjwRWp6H0kXhdK1O1ye+2p3PmZ03p6H06byJwql8nuW7x1NrnbXSVl36P5+jM+XJHwAlQya+I6ibKWHudLfbO5h8OqoGYC7bKug06kynLNx4IJHGp8LsTm1A/fIb0CNSCB5y02RtCMt+oJP3gzk8SpWYqb3BtbpKsOSUpb7nWlRyeXHLknlxy5sIkblwUknlz41PQ+k6uTh6Umw9JlMU2HpMp6ZnEREAREjcQrFUuLaui666M6qf3EwdSt0SM0+ZpVMBw1HH+H5YdCCaQ5aimrFihzNSdibC9yfG1hpJHDOzLIxDBKSpY0zT5NR73Ja5bDjrsZGyxwVN38vufnPiuIbn1e83+Yfyj4z3f8Cx/FFL9NX/AJzzyzj34NcbTxKK/wAFzYlzly1nIF2CjMeWOrCez/g57OVeH8Pp4auaZqLUqMeWxZLPUZxYkA7Hwkios0pPHh+OMH9RP4q0u0pHHj+OcH+jT+KtIyJRLvERJERERAEREAREQCodo0viG+qvunM5c7XHU+Wb0X3Tn8uedk8zNEeCHUpXBHiD7pE4RS+T1OY5j3rAX0GthOq9PQ+h232kPg1I8vU5iG9qwF+6uthtK+5b+j+fozYKc7OArKVAtfla69VO/wBxN5A5ck8PYK4zeybhvQzko2VnRq1Kd8oGigVCbeOwB87icLGMWYlvEn751uN1V5dqOQsbX0JGVRoN99pXKNaswB5YW/zgAR6jmXhwUZWjsItqzdy45c0piKtrsioL2JcBba2uflNpKwjF6aOQAWUEgbAyR2UXHk18uY1Keh9D7pM5cwq0+631T7p1ckGXlNh6TKYpsPSZT0zOIiIAkHjKBqWVlVw1WkpVhcG9VBt4+HnJ0g8aoq9LK4LKalIWDFT/AJqWsRrv9+04+CePzr9yF2fYEtZlJFKmCoPeXWqQSOgN9Pt8p25w+z9MAswC60aYJFr3DVtwNdiNT/6nchCfPu+RSO2w/wAdw/ycfzacu8pPbX/XcP8Arj+dTl2nFyzj4QlJ48Pxxg/qJ/FWl2lI48fxzg/qJ/FWiQiXeIiSIiIiAIiIAiIgFd4wnyzeg90hcudPiS3qH0HukblzzsnmZfHg5NbiNHvKatJTqurrcHbxkLhGPppTK1KtDMH1KuAp7qi6gnbQyrY/DfK1f0r/AMRmj4NMXjP0PXWjTjVl++NaH01H9ov9ZKQAgEWIIuCNRb1nm4w0vXZFb4Snfxb+Iy3HPruzLqMCxJU+Sfy5oq4umpytUpKR+Szqp+4mdHlzzvtTwpqmKxDqBZOXc+tMEaf9rfdNEI9To8vU5nhipJWWniGLovSdeZQa6numohueml972nzhuPpCjTBq0RZRoaiA++UCpwOopINN+7m2Ukdw5WII3APvE+1OAVVJU03uGK2yk3IzA2tvbK2vlLPBMH4nkrp6Pn/ex6dTIYBlIYHYqQQfQifK6dxvqn3GcbsEh+DsDfu1WFj020lhxKdx/qN7jKqp0erCXVBS9UWhNh6TKYpsPSQeLceoYVQa9QJfZdWc+ijUz00m3SKG0lbOhEqlL8JeDZrE1UHzmpnL+65/dLLhMYlVBUpMrq2zKbiSljlDzKiEMkJ+V2bpA40gallYEhqlIaMUOtVBcMNdN/OT5B41SDUSGLqM9M5qZysCKiEEHpqBfyvK3wX4/OiD2eogFmAUFqVK5Frkhqu/XYjU9PSdycLs9hgrO4W2ejSu1rZirVhqepAt+6d2EJ8+75FI7bf67h/1x/Npy7ykdtf9dgPrj+dTl3M4uWcfCErnE+z1Srj8PilKZKSqCCSH0NQ6C1vyh18ZDpYniHyd0awWmjgrSuagyc11IbRDdrG2ttAJjR4nxCnk5iKxqcqmAyi/MfOHfNTbZe4xFvZD2NxOtWcTouMRE6cEREAREQBERAORjl+UP2e4TRkkzFjvn7PcJqyzzsnmZfHgotddagFIPleoc1r2zZ/I21ym/wCbMXQDagBmJK5hfQqFW1xr39bbHNboJPrXVnsFuahYEgmxGcAgX/PM165swCA3LXsfaIYZva8Wvp1AmNTVbv4HsvHLsviRK9iCwogXuM5UWDWyjYW0uNPzR4mdTspjaa4VFNSmCGcWLqD7bdCZGrAubkIDfcA3sWLW3t7TE7dZP7N8NSphAHzkM1QECrUUWztpYMBLIStuvsZtRDpS6tvidH4xpfS0f2if1lT4vhzVr4jlvTKnI1sqVcxWmbZbg6jv+zrr62uVbhSOCG5lmFiBWqgWIsRYNa0rPEsF/iTSUsiNkpmzN7OVRYknvC3jNWLzHh/5DpWOPPP7dn7TlVsFiGurkMTdcp5TEm4LaW3B6/k20tMfg1dm9pSai3IIpWKnmNcqRYrerU3G7Hyk4YHMDUDtl1OZi99ad3t1OxXpfToYrYJkBvUa42Cs1tSFJB22NtPAiazyGmt/ze9H3stxJaNJ10YnEMCOZSTL3QczZmGnoJ2cZxxBTbQG4y2FagTYggsflNh9u/rbT2QwoalVBLjLXPsO6fkr80i862I4Yq06ljW1DOflqupy21722g0mKXmPpNO4eFG12Xr9ycO0lMU3clBkS4Xm0mLEA6AIx1uLfbPM6h+EYjm4klg7Xcg2svzVPQAaCem4jgi8iuqGozVk15lV6lyFsLBiQNhtKXh6dNVOdCzXuNL9MuU6/nFvVB4z6HR0oSff2cnja/fJFJ7e3j6nIqcIoC9qmbumwFhdhRDa5tr1NPAbXvJHZni7YKrmueU3trfS3ztdiPGThQpbZX0O/eudDpoNOnjr5bQOI0gFIUEF8tNVOrF2AHvzH0E1cwkpXVd0YlanFwrnsy/4btUrhSUCX6NXw9wL2uQKn26TTi+OrWpsnepXcWdauHZxkcEOqBze+UEAAk38Z0BwVXphXNbVQCBXqoNhsFYW18JnieCpUDBmr2cEEDEVVFiLEABtJ4VM+lUoXdV9PiReBYMozsVZS1Kle99waungCAVuB5TtTCjSCqFF7KABcljYaasdT6mZySVFUnbKR22H+O4f9cfzacs3H8JUq4d0okq5K2K1DSNg6lhnAO4BFut7XF7jbi+E0qrpUqIrtSN1Y3uNQenmAfskyEjjexUqGH4jbIHpjlNQW7bOOWDXs7qzEBrAMdT3r3Inyjw3iapk59O4pgBjldiwpkXJNPW9QXNx7JHUG9uidOEXhtOotMCswdwz94WF1zty72AF8mW9hveSoiAIiIAiIgCIiAc/Ee2fs9wmubsVh6hYlAhB+c5U/cFM0/Bq3zaX7Rv9kxTxScm0i5SVFNx3EaSVHV6lNGDG6s6g7+BM0fHFD6aj+0X+suT8IZjdqWHJPUsSf5c+fEp+hw36x/tzN/pv+0b1r2lwU/44ofTUf2i/1nf7JG+FQjUF3IPQguxBnR+JT9Dhv1j/AG5uTBVVFlSiAOgqMB/LlkNNKHBTm1Xi1ZlKZ2kxKJiHFRkTMARmIFxlA6y5/Bq3zaX7Rv7c1VOGOxu1Ogx8S5P/AM5bHHOLujztRijnj0t0eefGNH6Sl+ssfGND6Sj+ss9B+Jz9Dhv1j/bj4nP0OG/WP9uW/n9DD+HY/wDpnF7FuGpVmUgg1yQRqD3V2M7eM/y6n6Nv4TM6eBqKLKlFR4CowH8ufauCqsrLakMylb8xja4te2SVeHNu6PUhUYqN8HUTYekrnG+zbFjUoZSTqabHLr4q3T0MsijSfZ6EJyg7iyieOORVJHnT8PxV8q4WoT4s6Kn6wJ906/Z7se61VxOLKs6+xST/AC6d9zr7Tect0SzJqMmRVJlWPTY8buK3EREoNAiIgCIiAIiIAiIgCIiAIiIAiIgCIiAIiIAiIgCIiAIiIAiIgCIiAIiIAiIgCIiAIiIAiIgCIiAIiIAiIgCIiAIiIAiIgCIiAIiIAiIgCIiAIiIAiIgCIiAIiIAiIgCIiAIiIAiIgH//2Q=="/>
          <p:cNvSpPr>
            <a:spLocks noChangeAspect="1" noChangeArrowheads="1"/>
          </p:cNvSpPr>
          <p:nvPr/>
        </p:nvSpPr>
        <p:spPr bwMode="auto">
          <a:xfrm>
            <a:off x="84667" y="-534591"/>
            <a:ext cx="2527300" cy="1100138"/>
          </a:xfrm>
          <a:prstGeom prst="rect">
            <a:avLst/>
          </a:prstGeom>
          <a:noFill/>
        </p:spPr>
        <p:txBody>
          <a:bodyPr vert="horz" wrap="square" lIns="91440" tIns="45720" rIns="91440" bIns="45720" numCol="1" anchor="t" anchorCtr="0" compatLnSpc="1">
            <a:prstTxWarp prst="textNoShape">
              <a:avLst/>
            </a:prstTxWarp>
          </a:bodyPr>
          <a:lstStyle/>
          <a:p>
            <a:endParaRPr lang="en-US"/>
          </a:p>
        </p:txBody>
      </p:sp>
      <p:cxnSp>
        <p:nvCxnSpPr>
          <p:cNvPr id="14" name="Straight Connector 13"/>
          <p:cNvCxnSpPr/>
          <p:nvPr/>
        </p:nvCxnSpPr>
        <p:spPr>
          <a:xfrm>
            <a:off x="0" y="990600"/>
            <a:ext cx="91440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2" name="Picture 11" descr="cid:image001.png@01CD0DD6.DDC8F6F0"/>
          <p:cNvPicPr/>
          <p:nvPr/>
        </p:nvPicPr>
        <p:blipFill>
          <a:blip r:embed="rId3" cstate="print">
            <a:extLst>
              <a:ext uri="{BEBA8EAE-BF5A-486C-A8C5-ECC9F3942E4B}">
                <a14:imgProps xmlns:a14="http://schemas.microsoft.com/office/drawing/2010/main">
                  <a14:imgLayer r:embed="rId4">
                    <a14:imgEffect>
                      <a14:backgroundRemoval t="0" b="99273" l="0" r="100000">
                        <a14:foregroundMark x1="57282" y1="22364" x2="57282" y2="22364"/>
                        <a14:foregroundMark x1="26019" y1="32182" x2="26019" y2="32182"/>
                        <a14:foregroundMark x1="30097" y1="22727" x2="30097" y2="22727"/>
                        <a14:foregroundMark x1="37670" y1="18545" x2="37670" y2="18545"/>
                        <a14:foregroundMark x1="30097" y1="54182" x2="30097" y2="54182"/>
                        <a14:foregroundMark x1="24272" y1="42545" x2="24272" y2="42545"/>
                        <a14:foregroundMark x1="14175" y1="36364" x2="67767" y2="48182"/>
                        <a14:foregroundMark x1="26019" y1="21455" x2="36311" y2="17091"/>
                        <a14:foregroundMark x1="33204" y1="1636" x2="34563" y2="1636"/>
                        <a14:foregroundMark x1="47767" y1="6909" x2="47767" y2="6909"/>
                        <a14:foregroundMark x1="32816" y1="5455" x2="32816" y2="5455"/>
                        <a14:foregroundMark x1="47379" y1="9091" x2="47379" y2="9091"/>
                        <a14:foregroundMark x1="42524" y1="55636" x2="42524" y2="55636"/>
                        <a14:foregroundMark x1="21748" y1="54182" x2="64272" y2="54727"/>
                        <a14:foregroundMark x1="5631" y1="56000" x2="11845" y2="55636"/>
                        <a14:foregroundMark x1="3495" y1="57455" x2="3495" y2="57455"/>
                        <a14:foregroundMark x1="97087" y1="57091" x2="94563" y2="55636"/>
                        <a14:foregroundMark x1="29126" y1="64545" x2="70485" y2="63636"/>
                        <a14:foregroundMark x1="26990" y1="75273" x2="74951" y2="73818"/>
                        <a14:foregroundMark x1="26990" y1="88000" x2="74951" y2="86000"/>
                        <a14:foregroundMark x1="67379" y1="56545" x2="96699" y2="56000"/>
                        <a14:foregroundMark x1="77087" y1="33636" x2="86602" y2="38182"/>
                      </a14:backgroundRemoval>
                    </a14:imgEffect>
                  </a14:imgLayer>
                </a14:imgProps>
              </a:ext>
            </a:extLst>
          </a:blip>
          <a:srcRect/>
          <a:stretch>
            <a:fillRect/>
          </a:stretch>
        </p:blipFill>
        <p:spPr bwMode="auto">
          <a:xfrm>
            <a:off x="8010144" y="5671458"/>
            <a:ext cx="905256" cy="987552"/>
          </a:xfrm>
          <a:prstGeom prst="rect">
            <a:avLst/>
          </a:prstGeom>
          <a:noFill/>
        </p:spPr>
      </p:pic>
      <p:sp>
        <p:nvSpPr>
          <p:cNvPr id="19" name="Content Placeholder 17"/>
          <p:cNvSpPr>
            <a:spLocks noGrp="1"/>
          </p:cNvSpPr>
          <p:nvPr>
            <p:ph sz="quarter" idx="4294967295"/>
          </p:nvPr>
        </p:nvSpPr>
        <p:spPr>
          <a:xfrm>
            <a:off x="228600" y="1295400"/>
            <a:ext cx="4800600" cy="2362200"/>
          </a:xfrm>
          <a:prstGeom prst="rect">
            <a:avLst/>
          </a:prstGeom>
        </p:spPr>
        <p:txBody>
          <a:bodyPr>
            <a:normAutofit fontScale="85000" lnSpcReduction="20000"/>
          </a:bodyPr>
          <a:lstStyle/>
          <a:p>
            <a:pPr>
              <a:spcAft>
                <a:spcPts val="1200"/>
              </a:spcAft>
            </a:pPr>
            <a:r>
              <a:rPr lang="en-US" sz="3100" dirty="0" smtClean="0">
                <a:solidFill>
                  <a:schemeClr val="tx2"/>
                </a:solidFill>
              </a:rPr>
              <a:t>Established in 1944</a:t>
            </a:r>
          </a:p>
          <a:p>
            <a:pPr>
              <a:spcAft>
                <a:spcPts val="1200"/>
              </a:spcAft>
            </a:pPr>
            <a:r>
              <a:rPr lang="en-US" sz="3100" dirty="0" smtClean="0">
                <a:solidFill>
                  <a:schemeClr val="tx2"/>
                </a:solidFill>
              </a:rPr>
              <a:t>5-member elected Board</a:t>
            </a:r>
          </a:p>
          <a:p>
            <a:pPr>
              <a:spcAft>
                <a:spcPts val="1200"/>
              </a:spcAft>
            </a:pPr>
            <a:r>
              <a:rPr lang="en-US" sz="3100" dirty="0" smtClean="0">
                <a:solidFill>
                  <a:schemeClr val="tx2"/>
                </a:solidFill>
              </a:rPr>
              <a:t>Provides water to more                                                  than 87,000 people in the                                          Goleta Valley</a:t>
            </a:r>
          </a:p>
          <a:p>
            <a:endParaRPr lang="en-US" sz="3200" dirty="0" smtClean="0">
              <a:solidFill>
                <a:schemeClr val="tx2"/>
              </a:solidFill>
            </a:endParaRPr>
          </a:p>
        </p:txBody>
      </p:sp>
      <p:pic>
        <p:nvPicPr>
          <p:cNvPr id="10" name="Picture 3"/>
          <p:cNvPicPr>
            <a:picLocks noChangeAspect="1" noChangeArrowheads="1"/>
          </p:cNvPicPr>
          <p:nvPr/>
        </p:nvPicPr>
        <p:blipFill>
          <a:blip r:embed="rId5" cstate="print"/>
          <a:srcRect/>
          <a:stretch>
            <a:fillRect/>
          </a:stretch>
        </p:blipFill>
        <p:spPr bwMode="auto">
          <a:xfrm>
            <a:off x="4876800" y="1219200"/>
            <a:ext cx="3733800" cy="2514601"/>
          </a:xfrm>
          <a:prstGeom prst="rect">
            <a:avLst/>
          </a:prstGeom>
          <a:noFill/>
          <a:ln w="19050">
            <a:solidFill>
              <a:schemeClr val="tx2"/>
            </a:solidFill>
            <a:miter lim="800000"/>
            <a:headEnd/>
            <a:tailEnd/>
          </a:ln>
          <a:effectLst/>
        </p:spPr>
      </p:pic>
      <p:pic>
        <p:nvPicPr>
          <p:cNvPr id="1026" name="Picture 2" descr="C:\Users\kbourque\Desktop\CDM.png"/>
          <p:cNvPicPr>
            <a:picLocks noChangeAspect="1" noChangeArrowheads="1"/>
          </p:cNvPicPr>
          <p:nvPr/>
        </p:nvPicPr>
        <p:blipFill>
          <a:blip r:embed="rId6" cstate="print"/>
          <a:srcRect l="3299" t="9917"/>
          <a:stretch>
            <a:fillRect/>
          </a:stretch>
        </p:blipFill>
        <p:spPr bwMode="auto">
          <a:xfrm>
            <a:off x="393560" y="3707461"/>
            <a:ext cx="3810000" cy="2441864"/>
          </a:xfrm>
          <a:prstGeom prst="rect">
            <a:avLst/>
          </a:prstGeom>
          <a:noFill/>
          <a:ln w="19050">
            <a:solidFill>
              <a:schemeClr val="tx2"/>
            </a:solidFill>
          </a:ln>
        </p:spPr>
      </p:pic>
      <p:sp>
        <p:nvSpPr>
          <p:cNvPr id="11" name="TextBox 10"/>
          <p:cNvSpPr txBox="1"/>
          <p:nvPr/>
        </p:nvSpPr>
        <p:spPr>
          <a:xfrm>
            <a:off x="4724400" y="3940215"/>
            <a:ext cx="4191000" cy="3462486"/>
          </a:xfrm>
          <a:prstGeom prst="rect">
            <a:avLst/>
          </a:prstGeom>
          <a:noFill/>
        </p:spPr>
        <p:txBody>
          <a:bodyPr wrap="square" rtlCol="0">
            <a:spAutoFit/>
          </a:bodyPr>
          <a:lstStyle/>
          <a:p>
            <a:pPr>
              <a:buFont typeface="Arial" pitchFamily="34" charset="0"/>
              <a:buChar char="•"/>
            </a:pPr>
            <a:r>
              <a:rPr lang="en-US" sz="2600" dirty="0" smtClean="0">
                <a:solidFill>
                  <a:schemeClr val="tx2"/>
                </a:solidFill>
              </a:rPr>
              <a:t> </a:t>
            </a:r>
            <a:r>
              <a:rPr lang="en-US" sz="2600" dirty="0" smtClean="0">
                <a:solidFill>
                  <a:schemeClr val="tx2"/>
                </a:solidFill>
              </a:rPr>
              <a:t>  270 </a:t>
            </a:r>
            <a:r>
              <a:rPr lang="en-US" sz="2600" dirty="0" smtClean="0">
                <a:solidFill>
                  <a:schemeClr val="tx2"/>
                </a:solidFill>
              </a:rPr>
              <a:t>miles of pipeline, </a:t>
            </a:r>
            <a:r>
              <a:rPr lang="en-US" sz="2600" dirty="0" smtClean="0">
                <a:solidFill>
                  <a:schemeClr val="tx2"/>
                </a:solidFill>
              </a:rPr>
              <a:t>7</a:t>
            </a:r>
          </a:p>
          <a:p>
            <a:pPr>
              <a:spcAft>
                <a:spcPts val="1200"/>
              </a:spcAft>
            </a:pPr>
            <a:r>
              <a:rPr lang="en-US" sz="2600" dirty="0">
                <a:solidFill>
                  <a:schemeClr val="tx2"/>
                </a:solidFill>
              </a:rPr>
              <a:t> </a:t>
            </a:r>
            <a:r>
              <a:rPr lang="en-US" sz="2600" dirty="0" smtClean="0">
                <a:solidFill>
                  <a:schemeClr val="tx2"/>
                </a:solidFill>
              </a:rPr>
              <a:t>    </a:t>
            </a:r>
            <a:r>
              <a:rPr lang="en-US" sz="2600" dirty="0" smtClean="0">
                <a:solidFill>
                  <a:schemeClr val="tx2"/>
                </a:solidFill>
              </a:rPr>
              <a:t>active </a:t>
            </a:r>
            <a:r>
              <a:rPr lang="en-US" sz="2600" dirty="0" smtClean="0">
                <a:solidFill>
                  <a:schemeClr val="tx2"/>
                </a:solidFill>
              </a:rPr>
              <a:t>wells, </a:t>
            </a:r>
            <a:r>
              <a:rPr lang="en-US" sz="2600" dirty="0" smtClean="0">
                <a:solidFill>
                  <a:schemeClr val="tx2"/>
                </a:solidFill>
              </a:rPr>
              <a:t>8 reservoirs</a:t>
            </a:r>
            <a:endParaRPr lang="en-US" sz="2600" dirty="0" smtClean="0">
              <a:solidFill>
                <a:schemeClr val="tx2"/>
              </a:solidFill>
            </a:endParaRPr>
          </a:p>
          <a:p>
            <a:pPr>
              <a:buFont typeface="Arial" pitchFamily="34" charset="0"/>
              <a:buChar char="•"/>
            </a:pPr>
            <a:r>
              <a:rPr lang="en-US" sz="2600" dirty="0" smtClean="0">
                <a:solidFill>
                  <a:schemeClr val="tx2"/>
                </a:solidFill>
              </a:rPr>
              <a:t> </a:t>
            </a:r>
            <a:r>
              <a:rPr lang="en-US" sz="2600" dirty="0" smtClean="0">
                <a:solidFill>
                  <a:schemeClr val="tx2"/>
                </a:solidFill>
              </a:rPr>
              <a:t>  Service area spans</a:t>
            </a:r>
          </a:p>
          <a:p>
            <a:pPr>
              <a:spcAft>
                <a:spcPts val="1200"/>
              </a:spcAft>
            </a:pPr>
            <a:r>
              <a:rPr lang="en-US" sz="2600" dirty="0" smtClean="0">
                <a:solidFill>
                  <a:schemeClr val="tx2"/>
                </a:solidFill>
              </a:rPr>
              <a:t>     29,000 </a:t>
            </a:r>
            <a:r>
              <a:rPr lang="en-US" sz="2600" dirty="0" smtClean="0">
                <a:solidFill>
                  <a:schemeClr val="tx2"/>
                </a:solidFill>
              </a:rPr>
              <a:t>acres</a:t>
            </a:r>
          </a:p>
          <a:p>
            <a:pPr>
              <a:buFont typeface="Arial" pitchFamily="34" charset="0"/>
              <a:buChar char="•"/>
            </a:pPr>
            <a:r>
              <a:rPr lang="en-US" sz="2600" dirty="0" smtClean="0">
                <a:solidFill>
                  <a:schemeClr val="tx2"/>
                </a:solidFill>
              </a:rPr>
              <a:t> </a:t>
            </a:r>
            <a:r>
              <a:rPr lang="en-US" sz="2600" dirty="0" smtClean="0">
                <a:solidFill>
                  <a:schemeClr val="tx2"/>
                </a:solidFill>
              </a:rPr>
              <a:t>  Corona </a:t>
            </a:r>
            <a:r>
              <a:rPr lang="en-US" sz="2600" dirty="0" smtClean="0">
                <a:solidFill>
                  <a:schemeClr val="tx2"/>
                </a:solidFill>
              </a:rPr>
              <a:t>Del Mar </a:t>
            </a:r>
            <a:r>
              <a:rPr lang="en-US" sz="2600" dirty="0" smtClean="0">
                <a:solidFill>
                  <a:schemeClr val="tx2"/>
                </a:solidFill>
              </a:rPr>
              <a:t>Water</a:t>
            </a:r>
          </a:p>
          <a:p>
            <a:pPr>
              <a:spcAft>
                <a:spcPts val="1200"/>
              </a:spcAft>
            </a:pPr>
            <a:r>
              <a:rPr lang="en-US" sz="2600" dirty="0">
                <a:solidFill>
                  <a:schemeClr val="tx2"/>
                </a:solidFill>
              </a:rPr>
              <a:t> </a:t>
            </a:r>
            <a:r>
              <a:rPr lang="en-US" sz="2600" dirty="0" smtClean="0">
                <a:solidFill>
                  <a:schemeClr val="tx2"/>
                </a:solidFill>
              </a:rPr>
              <a:t>    </a:t>
            </a:r>
            <a:r>
              <a:rPr lang="en-US" sz="2600" dirty="0" smtClean="0">
                <a:solidFill>
                  <a:schemeClr val="tx2"/>
                </a:solidFill>
              </a:rPr>
              <a:t>Treatment </a:t>
            </a:r>
            <a:r>
              <a:rPr lang="en-US" sz="2600" dirty="0" smtClean="0">
                <a:solidFill>
                  <a:schemeClr val="tx2"/>
                </a:solidFill>
              </a:rPr>
              <a:t>Plant </a:t>
            </a:r>
          </a:p>
          <a:p>
            <a:endParaRPr lang="en-US" sz="2600" dirty="0"/>
          </a:p>
        </p:txBody>
      </p:sp>
    </p:spTree>
    <p:extLst>
      <p:ext uri="{BB962C8B-B14F-4D97-AF65-F5344CB8AC3E}">
        <p14:creationId xmlns:p14="http://schemas.microsoft.com/office/powerpoint/2010/main" val="36695492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gradFill>
            <a:gsLst>
              <a:gs pos="0">
                <a:schemeClr val="tx2">
                  <a:lumMod val="20000"/>
                  <a:lumOff val="80000"/>
                </a:schemeClr>
              </a:gs>
              <a:gs pos="25000">
                <a:schemeClr val="accent5">
                  <a:lumMod val="75000"/>
                  <a:tint val="44500"/>
                  <a:satMod val="160000"/>
                  <a:alpha val="26000"/>
                </a:schemeClr>
              </a:gs>
              <a:gs pos="100000">
                <a:schemeClr val="accent5">
                  <a:tint val="23500"/>
                  <a:satMod val="160000"/>
                  <a:lumMod val="81000"/>
                  <a:lumOff val="19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0" y="0"/>
            <a:ext cx="9144000" cy="990600"/>
          </a:xfrm>
          <a:solidFill>
            <a:schemeClr val="tx2"/>
          </a:solidFill>
        </p:spPr>
        <p:txBody>
          <a:bodyPr>
            <a:normAutofit/>
          </a:bodyPr>
          <a:lstStyle/>
          <a:p>
            <a:r>
              <a:rPr lang="en-US" sz="3500" dirty="0" smtClean="0">
                <a:solidFill>
                  <a:schemeClr val="bg1"/>
                </a:solidFill>
                <a:latin typeface="Candara" pitchFamily="34" charset="0"/>
              </a:rPr>
              <a:t>Normal Water Supply Sources*</a:t>
            </a:r>
            <a:endParaRPr lang="en-US" sz="3500" dirty="0">
              <a:solidFill>
                <a:schemeClr val="bg1"/>
              </a:solidFill>
              <a:latin typeface="Candara" pitchFamily="34" charset="0"/>
            </a:endParaRPr>
          </a:p>
        </p:txBody>
      </p:sp>
      <p:sp>
        <p:nvSpPr>
          <p:cNvPr id="6146" name="AutoShape 2" descr="data:image/jpeg;base64,/9j/4AAQSkZJRgABAQAAAQABAAD/2wCEAAkGBhQQEBEQEBQQEBQQEBcSFxAQEhUQEBcUFRUVFRQSFhIXHCYgGRojGRUVHy8gIycqLCwsFx8xNTA2NSYrLCkBCQoKDgwOGg8PGi4lHyU1LC8pLCwuLCwpLC0sKSksLCksLCk1LC8sKiksKSksNCwsKSksLC0pLSwsLCwpKSovKf/AABEIAMUA/wMBIgACEQEDEQH/xAAcAAEAAgMBAQEAAAAAAAAAAAAABAYCAwUHAQj/xABFEAACAQIEAwUCCAwFBQEAAAABAgADEQQSITEFE0EGIlFhcTKxFBUjUlNygZEHJUJic5KTobKz0dMkMzTS8BeCo8HDVP/EABoBAQADAQEBAAAAAAAAAAAAAAACAwQBBQb/xAAvEQACAgEDAgMGBgMAAAAAAAAAAQIRAwQhMRJBEzJRYZGhscHRFSJCcYHwBRRS/9oADAMBAAIRAxEAPwD3GImt3nG6BmWmPMkZ6018yUyzJHaJweZXkBa03U6s7HKmKJMT4pn2XHBERAEREAREQBERAEREAREQBERAEREAREQBERAEREAREQD4xkSq8kVZCrTNnn0rclFWa3fW3/D6TWXsVHiT7p87raXBtrodRbrIr8Qa/dsB4WvPltXr1j2lLa9q34dtM148TlwiZmtv/wA9JuV5Fp1Aw5hsD7Op0+ybaeuxB9DN2l1XiO7W/C9nqVzhXY6FJ5vkOgZLE+gxu0Z2fYiJYcEREAREQBERAEREAREQBERAEREAREQBERAEREAREQDCqJCqyeRI1WnKMsbR1MgM9tTrfSwGpkapw/XQi1+u8nOmuk1mncqfmkn90+Y1eh8Xea7qktuXTNePL08MwRQtk3vrcjQmbUM+BZuVJu0umeN1W3b7Fc53ubqIkoTVSSbp7kFSKGIiJYcEREAREQBERAEREAREQBERAEREAREQBERAEREAREQBMWS8yiARnozXyZMtGWVPEmdsiCjIXD8YK4r0iRTqU6lSkVVvlFW5FOpbcZlswO02cVxDUHSvccnSnUVjly5nUCsDtYX1vbTW+msHtBiBR5fEEyOtBHSoFPeak5W+VgCCVZBZTpqdRI9KiacWPqpevD9vp/P2JfCuJZWOGrsvOQ5RuhqqFDCqqsSTpe9ibFTOxONww0MatDHLT7wDct20qBSWQg2Ox1013kTtN23o4IFbipV6U1OgNvyz09N5djTlxv6FedKMqqn3Xo+9FknN452go4OnzK7hB0Uaux8FXcn/AIZ5nhPwi4rmVWzK7OvcpsLU1a9lAA/rqbXlT4jjamJqGrWdqjt1boPmgbKPISGok8OzRDHHrPXOzX4SsPjHNJgcPULWRapFnHSzjTN+b915bp+bORLt2U/CNVw2Wlic1ekNA171kHkT7Q8jr59Jnx6jtIsli9D12JF4dxOniKYq0XWop6jx8CNwfIyVNhQIiIAiIgCIiAIiIAiIgCInL7QcfTBU1qVFdw9QUwEy3uVZr94gW7pgHUiU3/qfQ+ir/wDi/uSJV/Cd8smSmeTYZg2XnX19kh8tvZ385HrRLpZfYlN/6n0PosR/4v8AfOr2f7XU8a7pTSohRc3fyWIvbTKxhSTOdLR3YiJI4IiIAiIgGFWkGUqdQwII8iLGQMNhKGBw+RbUqNPMe8xIAYliLnW1ydJj2j44MFh2rsrPlsMq+J2ueg854n2j7T1se96zWQXy0VJFNdD06nzvLceHrdhzaXTe3oXbi3ayo9MUeGUuXRbMBUQ00ZvlMrGnTvdVztYtYancTzrE0nAV6gcZ2cAsdSUuH89CbHcSQvF35CUEsiorglcuZg9TPbPlzKL27t7G2sy41xA4mqrMgD5dMPSN9WLvUqOxFkzVKjvtfUAaC80prCt9kQdzftICroWJyqtruxAUajr4+S6nwkzD1ObdgrAWHeewLnq+X8m+nnuetpuwvBbkPWsxHsoBamnoOp8zc+c6PInkavVeN+VLY1YsXTuzn/B4+DzocmOTPPLzDhHE6uEfmUGKnqu6MPBl6z0/s322pYqyPalV+YT3WP5jdfQ6zzPkxyZdjyyh+xCUFI9xied9nu2z0rU8Reqmwfeovr84fvl+wmMSqgemwdTsR/zQzfDJGa2M0ouPJuiIlhEREQBERAERMK1dUUsxCqouSTYAesAyZgASdANbnQSrcdptxFfg9BmpqHVzVAN7DW51FlIOg3a4Oi95pNWs2LfIPk6QaxzAXJHip9pvzDou73PcHbw2GWmuVBYb7kkk6lix1JPUnUwCFwrgaUaKUmC1SgsajoMzak3N7++VjjuGUcXwihVClEuAoAPerdLa7e6XqecdpsYavF8KlHXuKuYMVBIeqDZxsAdCw13A72qxkSiWXiTK55FCmmZrqXVVBBGjBWsQLH2nsQuwBYgDPst2V+A8z5RqpqZd1y2te9tTvf8AdOnw3hy0VsLFiBdrBdtlCj2VFzZRt6kkzJKiIiIgCIiAJoxmOSipeowVR1PuA6nykfi+Pekl6dJ6zHYKLqPNrayjY/DYuu+erTrMegyEKB4AdJVkm48KycY3yzb2i7UNiQaVMZKZ8QCzevgPIffKBjeFZCSLKliczEBV0NwzHTqN9TcS01sM6HK6sh8GFj90iYnh61Mudc2U5gCdLjYkddzKcOqnik29yyWOMlsV3B4NqmtG6L9Ows5HhSU6qPzjr4ATqcH4etNDlFruxJOrE36k6kzqFLDbpttI3DU7ml/bbc3O/jKcuaeV3IuhCMY2uTZyo5U35TGUyg7Zo5Ucqb8pjKYFmjlRypvymMpnaFmjlSZwziVTDNmpNbxU6q3qJqymfCs6rTtHHT5PQ+Cdp6eIsp+TqfMJ0P1T19N52p5eODV9xRreuQyz8C4riVIp16NZ12FTIcw+t4jz3m7Hkk9pIzyguUy0xETQVCIiAcHttiHp4OpUp1DRKMhLg2NswBAPneU3hOAx2PpiqmIYIGNuZVZTmFwSAqnUePjtteensoIsQCD0OonPHDjR/wBNlC/QNpS88hGtP7AV/N6yLVkk6PN+M8GxNGthadWorObCiwYkU++oFiVGXUqdB0nfPZzif/6x+1f/AGSP2q4mlTF4N9V5TAuDrl+VQ3LLcEWDbE/fLfRxTYkXpMKdO5GcENVaxsQBqE/7rtuLA6yKjuzrlsiidmeJ4nEYh6BrVagCG6s10PeAJLDZRpqpuc1h1InY/ACjxXBqNe4hLHS5BrAWA0AAFgo0Al5wuDSkLILXNydSxJ3LMdWPmTKhx4/jnB/o0/irTrVIJ2y7RESZAREQBERAEREAona1f8U31F9043Lnf7UJfEt9VfdOTy552TzMvjwRWp6H0kXhdK1O1ye+2p3PmZ03p6H06byJwql8nuW7x1NrnbXSVl36P5+jM+XJHwAlQya+I6ibKWHudLfbO5h8OqoGYC7bKug06kynLNx4IJHGp8LsTm1A/fIb0CNSCB5y02RtCMt+oJP3gzk8SpWYqb3BtbpKsOSUpb7nWlRyeXHLknlxy5sIkblwUknlz41PQ+k6uTh6Umw9JlMU2HpMp6ZnEREAREjcQrFUuLaui666M6qf3EwdSt0SM0+ZpVMBw1HH+H5YdCCaQ5aimrFihzNSdibC9yfG1hpJHDOzLIxDBKSpY0zT5NR73Ja5bDjrsZGyxwVN38vufnPiuIbn1e83+Yfyj4z3f8Cx/FFL9NX/AJzzyzj34NcbTxKK/wAFzYlzly1nIF2CjMeWOrCez/g57OVeH8Pp4auaZqLUqMeWxZLPUZxYkA7Hwkios0pPHh+OMH9RP4q0u0pHHj+OcH+jT+KtIyJRLvERJERERAEREAREQCodo0viG+qvunM5c7XHU+Wb0X3Tn8uedk8zNEeCHUpXBHiD7pE4RS+T1OY5j3rAX0GthOq9PQ+h232kPg1I8vU5iG9qwF+6uthtK+5b+j+fozYKc7OArKVAtfla69VO/wBxN5A5ck8PYK4zeybhvQzko2VnRq1Kd8oGigVCbeOwB87icLGMWYlvEn751uN1V5dqOQsbX0JGVRoN99pXKNaswB5YW/zgAR6jmXhwUZWjsItqzdy45c0piKtrsioL2JcBba2uflNpKwjF6aOQAWUEgbAyR2UXHk18uY1Keh9D7pM5cwq0+631T7p1ckGXlNh6TKYpsPSZT0zOIiIAkHjKBqWVlVw1WkpVhcG9VBt4+HnJ0g8aoq9LK4LKalIWDFT/AJqWsRrv9+04+CePzr9yF2fYEtZlJFKmCoPeXWqQSOgN9Pt8p25w+z9MAswC60aYJFr3DVtwNdiNT/6nchCfPu+RSO2w/wAdw/ycfzacu8pPbX/XcP8Arj+dTl2nFyzj4QlJ48Pxxg/qJ/FWl2lI48fxzg/qJ/FWiQiXeIiSIiIiAIiIAiIgFd4wnyzeg90hcudPiS3qH0HukblzzsnmZfHg5NbiNHvKatJTqurrcHbxkLhGPppTK1KtDMH1KuAp7qi6gnbQyrY/DfK1f0r/AMRmj4NMXjP0PXWjTjVl++NaH01H9ov9ZKQAgEWIIuCNRb1nm4w0vXZFb4Snfxb+Iy3HPruzLqMCxJU+Sfy5oq4umpytUpKR+Szqp+4mdHlzzvtTwpqmKxDqBZOXc+tMEaf9rfdNEI9To8vU5nhipJWWniGLovSdeZQa6numohueml972nzhuPpCjTBq0RZRoaiA++UCpwOopINN+7m2Ukdw5WII3APvE+1OAVVJU03uGK2yk3IzA2tvbK2vlLPBMH4nkrp6Pn/ex6dTIYBlIYHYqQQfQifK6dxvqn3GcbsEh+DsDfu1WFj020lhxKdx/qN7jKqp0erCXVBS9UWhNh6TKYpsPSQeLceoYVQa9QJfZdWc+ijUz00m3SKG0lbOhEqlL8JeDZrE1UHzmpnL+65/dLLhMYlVBUpMrq2zKbiSljlDzKiEMkJ+V2bpA40gallYEhqlIaMUOtVBcMNdN/OT5B41SDUSGLqM9M5qZysCKiEEHpqBfyvK3wX4/OiD2eogFmAUFqVK5Frkhqu/XYjU9PSdycLs9hgrO4W2ejSu1rZirVhqepAt+6d2EJ8+75FI7bf67h/1x/Npy7ykdtf9dgPrj+dTl3M4uWcfCErnE+z1Srj8PilKZKSqCCSH0NQ6C1vyh18ZDpYniHyd0awWmjgrSuagyc11IbRDdrG2ttAJjR4nxCnk5iKxqcqmAyi/MfOHfNTbZe4xFvZD2NxOtWcTouMRE6cEREAREQBERAORjl+UP2e4TRkkzFjvn7PcJqyzzsnmZfHgotddagFIPleoc1r2zZ/I21ym/wCbMXQDagBmJK5hfQqFW1xr39bbHNboJPrXVnsFuahYEgmxGcAgX/PM165swCA3LXsfaIYZva8Wvp1AmNTVbv4HsvHLsviRK9iCwogXuM5UWDWyjYW0uNPzR4mdTspjaa4VFNSmCGcWLqD7bdCZGrAubkIDfcA3sWLW3t7TE7dZP7N8NSphAHzkM1QECrUUWztpYMBLIStuvsZtRDpS6tvidH4xpfS0f2if1lT4vhzVr4jlvTKnI1sqVcxWmbZbg6jv+zrr62uVbhSOCG5lmFiBWqgWIsRYNa0rPEsF/iTSUsiNkpmzN7OVRYknvC3jNWLzHh/5DpWOPPP7dn7TlVsFiGurkMTdcp5TEm4LaW3B6/k20tMfg1dm9pSai3IIpWKnmNcqRYrerU3G7Hyk4YHMDUDtl1OZi99ad3t1OxXpfToYrYJkBvUa42Cs1tSFJB22NtPAiazyGmt/ze9H3stxJaNJ10YnEMCOZSTL3QczZmGnoJ2cZxxBTbQG4y2FagTYggsflNh9u/rbT2QwoalVBLjLXPsO6fkr80i862I4Yq06ljW1DOflqupy21722g0mKXmPpNO4eFG12Xr9ycO0lMU3clBkS4Xm0mLEA6AIx1uLfbPM6h+EYjm4klg7Xcg2svzVPQAaCem4jgi8iuqGozVk15lV6lyFsLBiQNhtKXh6dNVOdCzXuNL9MuU6/nFvVB4z6HR0oSff2cnja/fJFJ7e3j6nIqcIoC9qmbumwFhdhRDa5tr1NPAbXvJHZni7YKrmueU3trfS3ztdiPGThQpbZX0O/eudDpoNOnjr5bQOI0gFIUEF8tNVOrF2AHvzH0E1cwkpXVd0YlanFwrnsy/4btUrhSUCX6NXw9wL2uQKn26TTi+OrWpsnepXcWdauHZxkcEOqBze+UEAAk38Z0BwVXphXNbVQCBXqoNhsFYW18JnieCpUDBmr2cEEDEVVFiLEABtJ4VM+lUoXdV9PiReBYMozsVZS1Kle99waungCAVuB5TtTCjSCqFF7KABcljYaasdT6mZySVFUnbKR22H+O4f9cfzacs3H8JUq4d0okq5K2K1DSNg6lhnAO4BFut7XF7jbi+E0qrpUqIrtSN1Y3uNQenmAfskyEjjexUqGH4jbIHpjlNQW7bOOWDXs7qzEBrAMdT3r3Inyjw3iapk59O4pgBjldiwpkXJNPW9QXNx7JHUG9uidOEXhtOotMCswdwz94WF1zty72AF8mW9hveSoiAIiIAiIgCIiAc/Ee2fs9wmubsVh6hYlAhB+c5U/cFM0/Bq3zaX7Rv9kxTxScm0i5SVFNx3EaSVHV6lNGDG6s6g7+BM0fHFD6aj+0X+suT8IZjdqWHJPUsSf5c+fEp+hw36x/tzN/pv+0b1r2lwU/44ofTUf2i/1nf7JG+FQjUF3IPQguxBnR+JT9Dhv1j/AG5uTBVVFlSiAOgqMB/LlkNNKHBTm1Xi1ZlKZ2kxKJiHFRkTMARmIFxlA6y5/Bq3zaX7Rv7c1VOGOxu1Ogx8S5P/AM5bHHOLujztRijnj0t0eefGNH6Sl+ssfGND6Sj+ss9B+Jz9Dhv1j/bj4nP0OG/WP9uW/n9DD+HY/wDpnF7FuGpVmUgg1yQRqD3V2M7eM/y6n6Nv4TM6eBqKLKlFR4CowH8ufauCqsrLakMylb8xja4te2SVeHNu6PUhUYqN8HUTYekrnG+zbFjUoZSTqabHLr4q3T0MsijSfZ6EJyg7iyieOORVJHnT8PxV8q4WoT4s6Kn6wJ906/Z7se61VxOLKs6+xST/AC6d9zr7Tect0SzJqMmRVJlWPTY8buK3EREoNAiIgCIiAIiIAiIgCIiAIiIAiIgCIiAIiIAiIgCIiAIiIAiIgCIiAIiIAiIgCIiAIiIAiIgCIiAIiIAiIgCIiAIiIAiIgCIiAIiIAiIgCIiAIiIAiIgCIiAIiIAiIgCIiAIiIAiIgH//2Q=="/>
          <p:cNvSpPr>
            <a:spLocks noChangeAspect="1" noChangeArrowheads="1"/>
          </p:cNvSpPr>
          <p:nvPr/>
        </p:nvSpPr>
        <p:spPr bwMode="auto">
          <a:xfrm>
            <a:off x="84667" y="-534591"/>
            <a:ext cx="2527300" cy="110013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8" name="AutoShape 4" descr="data:image/jpeg;base64,/9j/4AAQSkZJRgABAQAAAQABAAD/2wCEAAkGBhQQEBEQEBQQEBQQEBcSFxAQEhUQEBcUFRUVFRQSFhIXHCYgGRojGRUVHy8gIycqLCwsFx8xNTA2NSYrLCkBCQoKDgwOGg8PGi4lHyU1LC8pLCwuLCwpLC0sKSksLCksLCk1LC8sKiksKSksNCwsKSksLC0pLSwsLCwpKSovKf/AABEIAMUA/wMBIgACEQEDEQH/xAAcAAEAAgMBAQEAAAAAAAAAAAAABAYCAwUHAQj/xABFEAACAQIEAwUCCAwFBQEAAAABAgADEQQSITEFE0EGIlFhcTKxFBUjUlNygZEHJUJic5KTobKz0dMkMzTS8BeCo8HDVP/EABoBAQADAQEBAAAAAAAAAAAAAAACAwQBBQb/xAAvEQACAgEDAgMGBgMAAAAAAAAAAQIRAwQhMRJBEzJRYZGhscHRFSJCcYHwBRRS/9oADAMBAAIRAxEAPwD3GImt3nG6BmWmPMkZ6018yUyzJHaJweZXkBa03U6s7HKmKJMT4pn2XHBERAEREAREQBERAEREAREQBERAEREAREQBERAEREAREQD4xkSq8kVZCrTNnn0rclFWa3fW3/D6TWXsVHiT7p87raXBtrodRbrIr8Qa/dsB4WvPltXr1j2lLa9q34dtM148TlwiZmtv/wA9JuV5Fp1Aw5hsD7Op0+ybaeuxB9DN2l1XiO7W/C9nqVzhXY6FJ5vkOgZLE+gxu0Z2fYiJYcEREAREQBERAEREAREQBERAEREAREQBERAEREAREQDCqJCqyeRI1WnKMsbR1MgM9tTrfSwGpkapw/XQi1+u8nOmuk1mncqfmkn90+Y1eh8Xea7qktuXTNePL08MwRQtk3vrcjQmbUM+BZuVJu0umeN1W3b7Fc53ubqIkoTVSSbp7kFSKGIiJYcEREAREQBERAEREAREQBERAEREAREQBERAEREAREQBMWS8yiARnozXyZMtGWVPEmdsiCjIXD8YK4r0iRTqU6lSkVVvlFW5FOpbcZlswO02cVxDUHSvccnSnUVjly5nUCsDtYX1vbTW+msHtBiBR5fEEyOtBHSoFPeak5W+VgCCVZBZTpqdRI9KiacWPqpevD9vp/P2JfCuJZWOGrsvOQ5RuhqqFDCqqsSTpe9ibFTOxONww0MatDHLT7wDct20qBSWQg2Ox1013kTtN23o4IFbipV6U1OgNvyz09N5djTlxv6FedKMqqn3Xo+9FknN452go4OnzK7hB0Uaux8FXcn/AIZ5nhPwi4rmVWzK7OvcpsLU1a9lAA/rqbXlT4jjamJqGrWdqjt1boPmgbKPISGok8OzRDHHrPXOzX4SsPjHNJgcPULWRapFnHSzjTN+b915bp+bORLt2U/CNVw2Wlic1ekNA171kHkT7Q8jr59Jnx6jtIsli9D12JF4dxOniKYq0XWop6jx8CNwfIyVNhQIiIAiIgCIiAIiIAiIgCInL7QcfTBU1qVFdw9QUwEy3uVZr94gW7pgHUiU3/qfQ+ir/wDi/uSJV/Cd8smSmeTYZg2XnX19kh8tvZ385HrRLpZfYlN/6n0PosR/4v8AfOr2f7XU8a7pTSohRc3fyWIvbTKxhSTOdLR3YiJI4IiIAiIgGFWkGUqdQwII8iLGQMNhKGBw+RbUqNPMe8xIAYliLnW1ydJj2j44MFh2rsrPlsMq+J2ueg854n2j7T1se96zWQXy0VJFNdD06nzvLceHrdhzaXTe3oXbi3ayo9MUeGUuXRbMBUQ00ZvlMrGnTvdVztYtYancTzrE0nAV6gcZ2cAsdSUuH89CbHcSQvF35CUEsiorglcuZg9TPbPlzKL27t7G2sy41xA4mqrMgD5dMPSN9WLvUqOxFkzVKjvtfUAaC80prCt9kQdzftICroWJyqtruxAUajr4+S6nwkzD1ObdgrAWHeewLnq+X8m+nnuetpuwvBbkPWsxHsoBamnoOp8zc+c6PInkavVeN+VLY1YsXTuzn/B4+DzocmOTPPLzDhHE6uEfmUGKnqu6MPBl6z0/s322pYqyPalV+YT3WP5jdfQ6zzPkxyZdjyyh+xCUFI9xied9nu2z0rU8Reqmwfeovr84fvl+wmMSqgemwdTsR/zQzfDJGa2M0ouPJuiIlhEREQBERAERMK1dUUsxCqouSTYAesAyZgASdANbnQSrcdptxFfg9BmpqHVzVAN7DW51FlIOg3a4Oi95pNWs2LfIPk6QaxzAXJHip9pvzDou73PcHbw2GWmuVBYb7kkk6lix1JPUnUwCFwrgaUaKUmC1SgsajoMzak3N7++VjjuGUcXwihVClEuAoAPerdLa7e6XqecdpsYavF8KlHXuKuYMVBIeqDZxsAdCw13A72qxkSiWXiTK55FCmmZrqXVVBBGjBWsQLH2nsQuwBYgDPst2V+A8z5RqpqZd1y2te9tTvf8AdOnw3hy0VsLFiBdrBdtlCj2VFzZRt6kkzJKiIiIgCIiAJoxmOSipeowVR1PuA6nykfi+Pekl6dJ6zHYKLqPNrayjY/DYuu+erTrMegyEKB4AdJVkm48KycY3yzb2i7UNiQaVMZKZ8QCzevgPIffKBjeFZCSLKliczEBV0NwzHTqN9TcS01sM6HK6sh8GFj90iYnh61Mudc2U5gCdLjYkddzKcOqnik29yyWOMlsV3B4NqmtG6L9Ows5HhSU6qPzjr4ATqcH4etNDlFruxJOrE36k6kzqFLDbpttI3DU7ml/bbc3O/jKcuaeV3IuhCMY2uTZyo5U35TGUyg7Zo5Ucqb8pjKYFmjlRypvymMpnaFmjlSZwziVTDNmpNbxU6q3qJqymfCs6rTtHHT5PQ+Cdp6eIsp+TqfMJ0P1T19N52p5eODV9xRreuQyz8C4riVIp16NZ12FTIcw+t4jz3m7Hkk9pIzyguUy0xETQVCIiAcHttiHp4OpUp1DRKMhLg2NswBAPneU3hOAx2PpiqmIYIGNuZVZTmFwSAqnUePjtteensoIsQCD0OonPHDjR/wBNlC/QNpS88hGtP7AV/N6yLVkk6PN+M8GxNGthadWorObCiwYkU++oFiVGXUqdB0nfPZzif/6x+1f/AGSP2q4mlTF4N9V5TAuDrl+VQ3LLcEWDbE/fLfRxTYkXpMKdO5GcENVaxsQBqE/7rtuLA6yKjuzrlsiidmeJ4nEYh6BrVagCG6s10PeAJLDZRpqpuc1h1InY/ACjxXBqNe4hLHS5BrAWA0AAFgo0Al5wuDSkLILXNydSxJ3LMdWPmTKhx4/jnB/o0/irTrVIJ2y7RESZAREQBERAEREAona1f8U31F9043Lnf7UJfEt9VfdOTy552TzMvjwRWp6H0kXhdK1O1ye+2p3PmZ03p6H06byJwql8nuW7x1NrnbXSVl36P5+jM+XJHwAlQya+I6ibKWHudLfbO5h8OqoGYC7bKug06kynLNx4IJHGp8LsTm1A/fIb0CNSCB5y02RtCMt+oJP3gzk8SpWYqb3BtbpKsOSUpb7nWlRyeXHLknlxy5sIkblwUknlz41PQ+k6uTh6Umw9JlMU2HpMp6ZnEREAREjcQrFUuLaui666M6qf3EwdSt0SM0+ZpVMBw1HH+H5YdCCaQ5aimrFihzNSdibC9yfG1hpJHDOzLIxDBKSpY0zT5NR73Ja5bDjrsZGyxwVN38vufnPiuIbn1e83+Yfyj4z3f8Cx/FFL9NX/AJzzyzj34NcbTxKK/wAFzYlzly1nIF2CjMeWOrCez/g57OVeH8Pp4auaZqLUqMeWxZLPUZxYkA7Hwkios0pPHh+OMH9RP4q0u0pHHj+OcH+jT+KtIyJRLvERJERERAEREAREQCodo0viG+qvunM5c7XHU+Wb0X3Tn8uedk8zNEeCHUpXBHiD7pE4RS+T1OY5j3rAX0GthOq9PQ+h232kPg1I8vU5iG9qwF+6uthtK+5b+j+fozYKc7OArKVAtfla69VO/wBxN5A5ck8PYK4zeybhvQzko2VnRq1Kd8oGigVCbeOwB87icLGMWYlvEn751uN1V5dqOQsbX0JGVRoN99pXKNaswB5YW/zgAR6jmXhwUZWjsItqzdy45c0piKtrsioL2JcBba2uflNpKwjF6aOQAWUEgbAyR2UXHk18uY1Keh9D7pM5cwq0+631T7p1ckGXlNh6TKYpsPSZT0zOIiIAkHjKBqWVlVw1WkpVhcG9VBt4+HnJ0g8aoq9LK4LKalIWDFT/AJqWsRrv9+04+CePzr9yF2fYEtZlJFKmCoPeXWqQSOgN9Pt8p25w+z9MAswC60aYJFr3DVtwNdiNT/6nchCfPu+RSO2w/wAdw/ycfzacu8pPbX/XcP8Arj+dTl2nFyzj4QlJ48Pxxg/qJ/FWl2lI48fxzg/qJ/FWiQiXeIiSIiIiAIiIAiIgFd4wnyzeg90hcudPiS3qH0HukblzzsnmZfHg5NbiNHvKatJTqurrcHbxkLhGPppTK1KtDMH1KuAp7qi6gnbQyrY/DfK1f0r/AMRmj4NMXjP0PXWjTjVl++NaH01H9ov9ZKQAgEWIIuCNRb1nm4w0vXZFb4Snfxb+Iy3HPruzLqMCxJU+Sfy5oq4umpytUpKR+Szqp+4mdHlzzvtTwpqmKxDqBZOXc+tMEaf9rfdNEI9To8vU5nhipJWWniGLovSdeZQa6numohueml972nzhuPpCjTBq0RZRoaiA++UCpwOopINN+7m2Ukdw5WII3APvE+1OAVVJU03uGK2yk3IzA2tvbK2vlLPBMH4nkrp6Pn/ex6dTIYBlIYHYqQQfQifK6dxvqn3GcbsEh+DsDfu1WFj020lhxKdx/qN7jKqp0erCXVBS9UWhNh6TKYpsPSQeLceoYVQa9QJfZdWc+ijUz00m3SKG0lbOhEqlL8JeDZrE1UHzmpnL+65/dLLhMYlVBUpMrq2zKbiSljlDzKiEMkJ+V2bpA40gallYEhqlIaMUOtVBcMNdN/OT5B41SDUSGLqM9M5qZysCKiEEHpqBfyvK3wX4/OiD2eogFmAUFqVK5Frkhqu/XYjU9PSdycLs9hgrO4W2ejSu1rZirVhqepAt+6d2EJ8+75FI7bf67h/1x/Npy7ykdtf9dgPrj+dTl3M4uWcfCErnE+z1Srj8PilKZKSqCCSH0NQ6C1vyh18ZDpYniHyd0awWmjgrSuagyc11IbRDdrG2ttAJjR4nxCnk5iKxqcqmAyi/MfOHfNTbZe4xFvZD2NxOtWcTouMRE6cEREAREQBERAORjl+UP2e4TRkkzFjvn7PcJqyzzsnmZfHgotddagFIPleoc1r2zZ/I21ym/wCbMXQDagBmJK5hfQqFW1xr39bbHNboJPrXVnsFuahYEgmxGcAgX/PM165swCA3LXsfaIYZva8Wvp1AmNTVbv4HsvHLsviRK9iCwogXuM5UWDWyjYW0uNPzR4mdTspjaa4VFNSmCGcWLqD7bdCZGrAubkIDfcA3sWLW3t7TE7dZP7N8NSphAHzkM1QECrUUWztpYMBLIStuvsZtRDpS6tvidH4xpfS0f2if1lT4vhzVr4jlvTKnI1sqVcxWmbZbg6jv+zrr62uVbhSOCG5lmFiBWqgWIsRYNa0rPEsF/iTSUsiNkpmzN7OVRYknvC3jNWLzHh/5DpWOPPP7dn7TlVsFiGurkMTdcp5TEm4LaW3B6/k20tMfg1dm9pSai3IIpWKnmNcqRYrerU3G7Hyk4YHMDUDtl1OZi99ad3t1OxXpfToYrYJkBvUa42Cs1tSFJB22NtPAiazyGmt/ze9H3stxJaNJ10YnEMCOZSTL3QczZmGnoJ2cZxxBTbQG4y2FagTYggsflNh9u/rbT2QwoalVBLjLXPsO6fkr80i862I4Yq06ljW1DOflqupy21722g0mKXmPpNO4eFG12Xr9ycO0lMU3clBkS4Xm0mLEA6AIx1uLfbPM6h+EYjm4klg7Xcg2svzVPQAaCem4jgi8iuqGozVk15lV6lyFsLBiQNhtKXh6dNVOdCzXuNL9MuU6/nFvVB4z6HR0oSff2cnja/fJFJ7e3j6nIqcIoC9qmbumwFhdhRDa5tr1NPAbXvJHZni7YKrmueU3trfS3ztdiPGThQpbZX0O/eudDpoNOnjr5bQOI0gFIUEF8tNVOrF2AHvzH0E1cwkpXVd0YlanFwrnsy/4btUrhSUCX6NXw9wL2uQKn26TTi+OrWpsnepXcWdauHZxkcEOqBze+UEAAk38Z0BwVXphXNbVQCBXqoNhsFYW18JnieCpUDBmr2cEEDEVVFiLEABtJ4VM+lUoXdV9PiReBYMozsVZS1Kle99waungCAVuB5TtTCjSCqFF7KABcljYaasdT6mZySVFUnbKR22H+O4f9cfzacs3H8JUq4d0okq5K2K1DSNg6lhnAO4BFut7XF7jbi+E0qrpUqIrtSN1Y3uNQenmAfskyEjjexUqGH4jbIHpjlNQW7bOOWDXs7qzEBrAMdT3r3Inyjw3iapk59O4pgBjldiwpkXJNPW9QXNx7JHUG9uidOEXhtOotMCswdwz94WF1zty72AF8mW9hveSoiAIiIAiIgCIiAc/Ee2fs9wmubsVh6hYlAhB+c5U/cFM0/Bq3zaX7Rv9kxTxScm0i5SVFNx3EaSVHV6lNGDG6s6g7+BM0fHFD6aj+0X+suT8IZjdqWHJPUsSf5c+fEp+hw36x/tzN/pv+0b1r2lwU/44ofTUf2i/1nf7JG+FQjUF3IPQguxBnR+JT9Dhv1j/AG5uTBVVFlSiAOgqMB/LlkNNKHBTm1Xi1ZlKZ2kxKJiHFRkTMARmIFxlA6y5/Bq3zaX7Rv7c1VOGOxu1Ogx8S5P/AM5bHHOLujztRijnj0t0eefGNH6Sl+ssfGND6Sj+ss9B+Jz9Dhv1j/bj4nP0OG/WP9uW/n9DD+HY/wDpnF7FuGpVmUgg1yQRqD3V2M7eM/y6n6Nv4TM6eBqKLKlFR4CowH8ufauCqsrLakMylb8xja4te2SVeHNu6PUhUYqN8HUTYekrnG+zbFjUoZSTqabHLr4q3T0MsijSfZ6EJyg7iyieOORVJHnT8PxV8q4WoT4s6Kn6wJ906/Z7se61VxOLKs6+xST/AC6d9zr7Tect0SzJqMmRVJlWPTY8buK3EREoNAiIgCIiAIiIAiIgCIiAIiIAiIgCIiAIiIAiIgCIiAIiIAiIgCIiAIiIAiIgCIiAIiIAiIgCIiAIiIAiIgCIiAIiIAiIgCIiAIiIAiIgCIiAIiIAiIgCIiAIiIAiIgCIiAIiIAiIgH//2Q=="/>
          <p:cNvSpPr>
            <a:spLocks noChangeAspect="1" noChangeArrowheads="1"/>
          </p:cNvSpPr>
          <p:nvPr/>
        </p:nvSpPr>
        <p:spPr bwMode="auto">
          <a:xfrm>
            <a:off x="84667" y="-534591"/>
            <a:ext cx="2527300" cy="1100138"/>
          </a:xfrm>
          <a:prstGeom prst="rect">
            <a:avLst/>
          </a:prstGeom>
          <a:noFill/>
        </p:spPr>
        <p:txBody>
          <a:bodyPr vert="horz" wrap="square" lIns="91440" tIns="45720" rIns="91440" bIns="45720" numCol="1" anchor="t" anchorCtr="0" compatLnSpc="1">
            <a:prstTxWarp prst="textNoShape">
              <a:avLst/>
            </a:prstTxWarp>
          </a:bodyPr>
          <a:lstStyle/>
          <a:p>
            <a:endParaRPr lang="en-US"/>
          </a:p>
        </p:txBody>
      </p:sp>
      <p:cxnSp>
        <p:nvCxnSpPr>
          <p:cNvPr id="14" name="Straight Connector 13"/>
          <p:cNvCxnSpPr/>
          <p:nvPr/>
        </p:nvCxnSpPr>
        <p:spPr>
          <a:xfrm>
            <a:off x="0" y="990600"/>
            <a:ext cx="91440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2" name="Picture 11" descr="cid:image001.png@01CD0DD6.DDC8F6F0"/>
          <p:cNvPicPr/>
          <p:nvPr/>
        </p:nvPicPr>
        <p:blipFill>
          <a:blip r:embed="rId3" cstate="print">
            <a:extLst>
              <a:ext uri="{BEBA8EAE-BF5A-486C-A8C5-ECC9F3942E4B}">
                <a14:imgProps xmlns:a14="http://schemas.microsoft.com/office/drawing/2010/main">
                  <a14:imgLayer r:embed="rId4">
                    <a14:imgEffect>
                      <a14:backgroundRemoval t="0" b="99273" l="0" r="100000">
                        <a14:foregroundMark x1="57282" y1="22364" x2="57282" y2="22364"/>
                        <a14:foregroundMark x1="26019" y1="32182" x2="26019" y2="32182"/>
                        <a14:foregroundMark x1="30097" y1="22727" x2="30097" y2="22727"/>
                        <a14:foregroundMark x1="37670" y1="18545" x2="37670" y2="18545"/>
                        <a14:foregroundMark x1="30097" y1="54182" x2="30097" y2="54182"/>
                        <a14:foregroundMark x1="24272" y1="42545" x2="24272" y2="42545"/>
                        <a14:foregroundMark x1="14175" y1="36364" x2="67767" y2="48182"/>
                        <a14:foregroundMark x1="26019" y1="21455" x2="36311" y2="17091"/>
                        <a14:foregroundMark x1="33204" y1="1636" x2="34563" y2="1636"/>
                        <a14:foregroundMark x1="47767" y1="6909" x2="47767" y2="6909"/>
                        <a14:foregroundMark x1="32816" y1="5455" x2="32816" y2="5455"/>
                        <a14:foregroundMark x1="47379" y1="9091" x2="47379" y2="9091"/>
                        <a14:foregroundMark x1="42524" y1="55636" x2="42524" y2="55636"/>
                        <a14:foregroundMark x1="21748" y1="54182" x2="64272" y2="54727"/>
                        <a14:foregroundMark x1="5631" y1="56000" x2="11845" y2="55636"/>
                        <a14:foregroundMark x1="3495" y1="57455" x2="3495" y2="57455"/>
                        <a14:foregroundMark x1="97087" y1="57091" x2="94563" y2="55636"/>
                        <a14:foregroundMark x1="29126" y1="64545" x2="70485" y2="63636"/>
                        <a14:foregroundMark x1="26990" y1="75273" x2="74951" y2="73818"/>
                        <a14:foregroundMark x1="26990" y1="88000" x2="74951" y2="86000"/>
                        <a14:foregroundMark x1="67379" y1="56545" x2="96699" y2="56000"/>
                        <a14:foregroundMark x1="77087" y1="33636" x2="86602" y2="38182"/>
                      </a14:backgroundRemoval>
                    </a14:imgEffect>
                  </a14:imgLayer>
                </a14:imgProps>
              </a:ext>
            </a:extLst>
          </a:blip>
          <a:srcRect/>
          <a:stretch>
            <a:fillRect/>
          </a:stretch>
        </p:blipFill>
        <p:spPr bwMode="auto">
          <a:xfrm>
            <a:off x="8010144" y="5671458"/>
            <a:ext cx="905256" cy="987552"/>
          </a:xfrm>
          <a:prstGeom prst="rect">
            <a:avLst/>
          </a:prstGeom>
          <a:noFill/>
        </p:spPr>
      </p:pic>
      <p:pic>
        <p:nvPicPr>
          <p:cNvPr id="17" name="Picture 4" descr="http://www.thinking50.com.au/images/Groundwater_Low-Res.jpg"/>
          <p:cNvPicPr>
            <a:picLocks noChangeAspect="1" noChangeArrowheads="1"/>
          </p:cNvPicPr>
          <p:nvPr/>
        </p:nvPicPr>
        <p:blipFill>
          <a:blip r:embed="rId5" cstate="print"/>
          <a:srcRect/>
          <a:stretch>
            <a:fillRect/>
          </a:stretch>
        </p:blipFill>
        <p:spPr bwMode="auto">
          <a:xfrm>
            <a:off x="381000" y="5486400"/>
            <a:ext cx="1402564" cy="990600"/>
          </a:xfrm>
          <a:prstGeom prst="roundRect">
            <a:avLst/>
          </a:prstGeom>
          <a:noFill/>
          <a:ln w="12700">
            <a:solidFill>
              <a:schemeClr val="tx1"/>
            </a:solidFill>
          </a:ln>
        </p:spPr>
      </p:pic>
      <p:pic>
        <p:nvPicPr>
          <p:cNvPr id="18" name="Picture 14" descr="Map of California-State Water Project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927" l="2025" r="100000">
                        <a14:foregroundMark x1="43291" y1="82403" x2="43291" y2="82403"/>
                        <a14:foregroundMark x1="40000" y1="83476" x2="40000" y2="83476"/>
                        <a14:foregroundMark x1="46582" y1="86266" x2="52911" y2="87124"/>
                      </a14:backgroundRemoval>
                    </a14:imgEffect>
                  </a14:imgLayer>
                </a14:imgProps>
              </a:ext>
            </a:extLst>
          </a:blip>
          <a:srcRect/>
          <a:stretch>
            <a:fillRect/>
          </a:stretch>
        </p:blipFill>
        <p:spPr bwMode="auto">
          <a:xfrm>
            <a:off x="381000" y="2819400"/>
            <a:ext cx="1356254" cy="1600200"/>
          </a:xfrm>
          <a:prstGeom prst="roundRect">
            <a:avLst/>
          </a:prstGeom>
          <a:noFill/>
          <a:ln w="12700">
            <a:noFill/>
            <a:miter lim="800000"/>
            <a:headEnd/>
            <a:tailEnd/>
          </a:ln>
        </p:spPr>
      </p:pic>
      <p:graphicFrame>
        <p:nvGraphicFramePr>
          <p:cNvPr id="19" name="Chart 18"/>
          <p:cNvGraphicFramePr/>
          <p:nvPr>
            <p:extLst>
              <p:ext uri="{D42A27DB-BD31-4B8C-83A1-F6EECF244321}">
                <p14:modId xmlns:p14="http://schemas.microsoft.com/office/powerpoint/2010/main" val="2120099028"/>
              </p:ext>
            </p:extLst>
          </p:nvPr>
        </p:nvGraphicFramePr>
        <p:xfrm>
          <a:off x="1066800" y="304800"/>
          <a:ext cx="7924800" cy="6400800"/>
        </p:xfrm>
        <a:graphic>
          <a:graphicData uri="http://schemas.openxmlformats.org/drawingml/2006/chart">
            <c:chart xmlns:c="http://schemas.openxmlformats.org/drawingml/2006/chart" xmlns:r="http://schemas.openxmlformats.org/officeDocument/2006/relationships" r:id="rId8"/>
          </a:graphicData>
        </a:graphic>
      </p:graphicFrame>
      <p:pic>
        <p:nvPicPr>
          <p:cNvPr id="20" name="Picture 2" descr="http://www.goletawater.com/assets/images/water-supply/recycledwater.jpg"/>
          <p:cNvPicPr>
            <a:picLocks noChangeAspect="1" noChangeArrowheads="1"/>
          </p:cNvPicPr>
          <p:nvPr/>
        </p:nvPicPr>
        <p:blipFill>
          <a:blip r:embed="rId9" cstate="print"/>
          <a:srcRect/>
          <a:stretch>
            <a:fillRect/>
          </a:stretch>
        </p:blipFill>
        <p:spPr bwMode="auto">
          <a:xfrm>
            <a:off x="2209800" y="1219200"/>
            <a:ext cx="1219200" cy="1219201"/>
          </a:xfrm>
          <a:prstGeom prst="roundRect">
            <a:avLst/>
          </a:prstGeom>
          <a:noFill/>
          <a:ln w="12700">
            <a:solidFill>
              <a:schemeClr val="tx1"/>
            </a:solidFill>
          </a:ln>
        </p:spPr>
      </p:pic>
      <p:pic>
        <p:nvPicPr>
          <p:cNvPr id="21" name="Picture 2" descr="http://www.goletawater.com/assets/images/water-supply/bradburysnow3.jpg"/>
          <p:cNvPicPr>
            <a:picLocks noChangeAspect="1" noChangeArrowheads="1"/>
          </p:cNvPicPr>
          <p:nvPr/>
        </p:nvPicPr>
        <p:blipFill>
          <a:blip r:embed="rId10" cstate="print"/>
          <a:srcRect/>
          <a:stretch>
            <a:fillRect/>
          </a:stretch>
        </p:blipFill>
        <p:spPr bwMode="auto">
          <a:xfrm>
            <a:off x="6705600" y="2286000"/>
            <a:ext cx="2057400" cy="2057400"/>
          </a:xfrm>
          <a:prstGeom prst="roundRect">
            <a:avLst/>
          </a:prstGeom>
          <a:noFill/>
          <a:ln w="12700">
            <a:solidFill>
              <a:schemeClr val="tx1"/>
            </a:solidFill>
          </a:ln>
        </p:spPr>
      </p:pic>
      <p:sp>
        <p:nvSpPr>
          <p:cNvPr id="2" name="TextBox 1"/>
          <p:cNvSpPr txBox="1"/>
          <p:nvPr/>
        </p:nvSpPr>
        <p:spPr>
          <a:xfrm>
            <a:off x="6180340" y="6165234"/>
            <a:ext cx="2286000" cy="369332"/>
          </a:xfrm>
          <a:prstGeom prst="rect">
            <a:avLst/>
          </a:prstGeom>
          <a:noFill/>
        </p:spPr>
        <p:txBody>
          <a:bodyPr wrap="square" rtlCol="0">
            <a:spAutoFit/>
          </a:bodyPr>
          <a:lstStyle/>
          <a:p>
            <a:r>
              <a:rPr lang="en-US" dirty="0" smtClean="0"/>
              <a:t>*Normal Year</a:t>
            </a:r>
            <a:endParaRPr lang="en-US" dirty="0"/>
          </a:p>
        </p:txBody>
      </p:sp>
    </p:spTree>
    <p:extLst>
      <p:ext uri="{BB962C8B-B14F-4D97-AF65-F5344CB8AC3E}">
        <p14:creationId xmlns:p14="http://schemas.microsoft.com/office/powerpoint/2010/main" val="39749632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5478"/>
            <a:ext cx="9144000" cy="6858000"/>
          </a:xfrm>
          <a:prstGeom prst="rect">
            <a:avLst/>
          </a:prstGeom>
          <a:gradFill>
            <a:gsLst>
              <a:gs pos="0">
                <a:schemeClr val="tx2">
                  <a:lumMod val="20000"/>
                  <a:lumOff val="80000"/>
                </a:schemeClr>
              </a:gs>
              <a:gs pos="25000">
                <a:schemeClr val="accent5">
                  <a:lumMod val="75000"/>
                  <a:tint val="44500"/>
                  <a:satMod val="160000"/>
                  <a:alpha val="26000"/>
                </a:schemeClr>
              </a:gs>
              <a:gs pos="100000">
                <a:schemeClr val="accent5">
                  <a:tint val="23500"/>
                  <a:satMod val="160000"/>
                  <a:lumMod val="81000"/>
                  <a:lumOff val="19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0" y="0"/>
            <a:ext cx="9144000" cy="990600"/>
          </a:xfrm>
          <a:solidFill>
            <a:schemeClr val="tx2"/>
          </a:solidFill>
        </p:spPr>
        <p:txBody>
          <a:bodyPr>
            <a:normAutofit/>
          </a:bodyPr>
          <a:lstStyle/>
          <a:p>
            <a:r>
              <a:rPr lang="en-US" sz="3500" dirty="0" smtClean="0">
                <a:solidFill>
                  <a:schemeClr val="bg1"/>
                </a:solidFill>
                <a:latin typeface="Candara" pitchFamily="34" charset="0"/>
              </a:rPr>
              <a:t>Water </a:t>
            </a:r>
            <a:r>
              <a:rPr lang="en-US" sz="3500" dirty="0" smtClean="0">
                <a:solidFill>
                  <a:schemeClr val="bg1"/>
                </a:solidFill>
                <a:latin typeface="Candara" pitchFamily="34" charset="0"/>
              </a:rPr>
              <a:t>Uses in the Goleta Valley</a:t>
            </a:r>
            <a:endParaRPr lang="en-US" sz="3500" dirty="0">
              <a:solidFill>
                <a:schemeClr val="bg1"/>
              </a:solidFill>
              <a:latin typeface="Candara" pitchFamily="34" charset="0"/>
            </a:endParaRPr>
          </a:p>
        </p:txBody>
      </p:sp>
      <p:sp>
        <p:nvSpPr>
          <p:cNvPr id="6146" name="AutoShape 2" descr="data:image/jpeg;base64,/9j/4AAQSkZJRgABAQAAAQABAAD/2wCEAAkGBhQQEBEQEBQQEBQQEBcSFxAQEhUQEBcUFRUVFRQSFhIXHCYgGRojGRUVHy8gIycqLCwsFx8xNTA2NSYrLCkBCQoKDgwOGg8PGi4lHyU1LC8pLCwuLCwpLC0sKSksLCksLCk1LC8sKiksKSksNCwsKSksLC0pLSwsLCwpKSovKf/AABEIAMUA/wMBIgACEQEDEQH/xAAcAAEAAgMBAQEAAAAAAAAAAAAABAYCAwUHAQj/xABFEAACAQIEAwUCCAwFBQEAAAABAgADEQQSITEFE0EGIlFhcTKxFBUjUlNygZEHJUJic5KTobKz0dMkMzTS8BeCo8HDVP/EABoBAQADAQEBAAAAAAAAAAAAAAACAwQBBQb/xAAvEQACAgEDAgMGBgMAAAAAAAAAAQIRAwQhMRJBEzJRYZGhscHRFSJCcYHwBRRS/9oADAMBAAIRAxEAPwD3GImt3nG6BmWmPMkZ6018yUyzJHaJweZXkBa03U6s7HKmKJMT4pn2XHBERAEREAREQBERAEREAREQBERAEREAREQBERAEREAREQD4xkSq8kVZCrTNnn0rclFWa3fW3/D6TWXsVHiT7p87raXBtrodRbrIr8Qa/dsB4WvPltXr1j2lLa9q34dtM148TlwiZmtv/wA9JuV5Fp1Aw5hsD7Op0+ybaeuxB9DN2l1XiO7W/C9nqVzhXY6FJ5vkOgZLE+gxu0Z2fYiJYcEREAREQBERAEREAREQBERAEREAREQBERAEREAREQDCqJCqyeRI1WnKMsbR1MgM9tTrfSwGpkapw/XQi1+u8nOmuk1mncqfmkn90+Y1eh8Xea7qktuXTNePL08MwRQtk3vrcjQmbUM+BZuVJu0umeN1W3b7Fc53ubqIkoTVSSbp7kFSKGIiJYcEREAREQBERAEREAREQBERAEREAREQBERAEREAREQBMWS8yiARnozXyZMtGWVPEmdsiCjIXD8YK4r0iRTqU6lSkVVvlFW5FOpbcZlswO02cVxDUHSvccnSnUVjly5nUCsDtYX1vbTW+msHtBiBR5fEEyOtBHSoFPeak5W+VgCCVZBZTpqdRI9KiacWPqpevD9vp/P2JfCuJZWOGrsvOQ5RuhqqFDCqqsSTpe9ibFTOxONww0MatDHLT7wDct20qBSWQg2Ox1013kTtN23o4IFbipV6U1OgNvyz09N5djTlxv6FedKMqqn3Xo+9FknN452go4OnzK7hB0Uaux8FXcn/AIZ5nhPwi4rmVWzK7OvcpsLU1a9lAA/rqbXlT4jjamJqGrWdqjt1boPmgbKPISGok8OzRDHHrPXOzX4SsPjHNJgcPULWRapFnHSzjTN+b915bp+bORLt2U/CNVw2Wlic1ekNA171kHkT7Q8jr59Jnx6jtIsli9D12JF4dxOniKYq0XWop6jx8CNwfIyVNhQIiIAiIgCIiAIiIAiIgCInL7QcfTBU1qVFdw9QUwEy3uVZr94gW7pgHUiU3/qfQ+ir/wDi/uSJV/Cd8smSmeTYZg2XnX19kh8tvZ385HrRLpZfYlN/6n0PosR/4v8AfOr2f7XU8a7pTSohRc3fyWIvbTKxhSTOdLR3YiJI4IiIAiIgGFWkGUqdQwII8iLGQMNhKGBw+RbUqNPMe8xIAYliLnW1ydJj2j44MFh2rsrPlsMq+J2ueg854n2j7T1se96zWQXy0VJFNdD06nzvLceHrdhzaXTe3oXbi3ayo9MUeGUuXRbMBUQ00ZvlMrGnTvdVztYtYancTzrE0nAV6gcZ2cAsdSUuH89CbHcSQvF35CUEsiorglcuZg9TPbPlzKL27t7G2sy41xA4mqrMgD5dMPSN9WLvUqOxFkzVKjvtfUAaC80prCt9kQdzftICroWJyqtruxAUajr4+S6nwkzD1ObdgrAWHeewLnq+X8m+nnuetpuwvBbkPWsxHsoBamnoOp8zc+c6PInkavVeN+VLY1YsXTuzn/B4+DzocmOTPPLzDhHE6uEfmUGKnqu6MPBl6z0/s322pYqyPalV+YT3WP5jdfQ6zzPkxyZdjyyh+xCUFI9xied9nu2z0rU8Reqmwfeovr84fvl+wmMSqgemwdTsR/zQzfDJGa2M0ouPJuiIlhEREQBERAERMK1dUUsxCqouSTYAesAyZgASdANbnQSrcdptxFfg9BmpqHVzVAN7DW51FlIOg3a4Oi95pNWs2LfIPk6QaxzAXJHip9pvzDou73PcHbw2GWmuVBYb7kkk6lix1JPUnUwCFwrgaUaKUmC1SgsajoMzak3N7++VjjuGUcXwihVClEuAoAPerdLa7e6XqecdpsYavF8KlHXuKuYMVBIeqDZxsAdCw13A72qxkSiWXiTK55FCmmZrqXVVBBGjBWsQLH2nsQuwBYgDPst2V+A8z5RqpqZd1y2te9tTvf8AdOnw3hy0VsLFiBdrBdtlCj2VFzZRt6kkzJKiIiIgCIiAJoxmOSipeowVR1PuA6nykfi+Pekl6dJ6zHYKLqPNrayjY/DYuu+erTrMegyEKB4AdJVkm48KycY3yzb2i7UNiQaVMZKZ8QCzevgPIffKBjeFZCSLKliczEBV0NwzHTqN9TcS01sM6HK6sh8GFj90iYnh61Mudc2U5gCdLjYkddzKcOqnik29yyWOMlsV3B4NqmtG6L9Ows5HhSU6qPzjr4ATqcH4etNDlFruxJOrE36k6kzqFLDbpttI3DU7ml/bbc3O/jKcuaeV3IuhCMY2uTZyo5U35TGUyg7Zo5Ucqb8pjKYFmjlRypvymMpnaFmjlSZwziVTDNmpNbxU6q3qJqymfCs6rTtHHT5PQ+Cdp6eIsp+TqfMJ0P1T19N52p5eODV9xRreuQyz8C4riVIp16NZ12FTIcw+t4jz3m7Hkk9pIzyguUy0xETQVCIiAcHttiHp4OpUp1DRKMhLg2NswBAPneU3hOAx2PpiqmIYIGNuZVZTmFwSAqnUePjtteensoIsQCD0OonPHDjR/wBNlC/QNpS88hGtP7AV/N6yLVkk6PN+M8GxNGthadWorObCiwYkU++oFiVGXUqdB0nfPZzif/6x+1f/AGSP2q4mlTF4N9V5TAuDrl+VQ3LLcEWDbE/fLfRxTYkXpMKdO5GcENVaxsQBqE/7rtuLA6yKjuzrlsiidmeJ4nEYh6BrVagCG6s10PeAJLDZRpqpuc1h1InY/ACjxXBqNe4hLHS5BrAWA0AAFgo0Al5wuDSkLILXNydSxJ3LMdWPmTKhx4/jnB/o0/irTrVIJ2y7RESZAREQBERAEREAona1f8U31F9043Lnf7UJfEt9VfdOTy552TzMvjwRWp6H0kXhdK1O1ye+2p3PmZ03p6H06byJwql8nuW7x1NrnbXSVl36P5+jM+XJHwAlQya+I6ibKWHudLfbO5h8OqoGYC7bKug06kynLNx4IJHGp8LsTm1A/fIb0CNSCB5y02RtCMt+oJP3gzk8SpWYqb3BtbpKsOSUpb7nWlRyeXHLknlxy5sIkblwUknlz41PQ+k6uTh6Umw9JlMU2HpMp6ZnEREAREjcQrFUuLaui666M6qf3EwdSt0SM0+ZpVMBw1HH+H5YdCCaQ5aimrFihzNSdibC9yfG1hpJHDOzLIxDBKSpY0zT5NR73Ja5bDjrsZGyxwVN38vufnPiuIbn1e83+Yfyj4z3f8Cx/FFL9NX/AJzzyzj34NcbTxKK/wAFzYlzly1nIF2CjMeWOrCez/g57OVeH8Pp4auaZqLUqMeWxZLPUZxYkA7Hwkios0pPHh+OMH9RP4q0u0pHHj+OcH+jT+KtIyJRLvERJERERAEREAREQCodo0viG+qvunM5c7XHU+Wb0X3Tn8uedk8zNEeCHUpXBHiD7pE4RS+T1OY5j3rAX0GthOq9PQ+h232kPg1I8vU5iG9qwF+6uthtK+5b+j+fozYKc7OArKVAtfla69VO/wBxN5A5ck8PYK4zeybhvQzko2VnRq1Kd8oGigVCbeOwB87icLGMWYlvEn751uN1V5dqOQsbX0JGVRoN99pXKNaswB5YW/zgAR6jmXhwUZWjsItqzdy45c0piKtrsioL2JcBba2uflNpKwjF6aOQAWUEgbAyR2UXHk18uY1Keh9D7pM5cwq0+631T7p1ckGXlNh6TKYpsPSZT0zOIiIAkHjKBqWVlVw1WkpVhcG9VBt4+HnJ0g8aoq9LK4LKalIWDFT/AJqWsRrv9+04+CePzr9yF2fYEtZlJFKmCoPeXWqQSOgN9Pt8p25w+z9MAswC60aYJFr3DVtwNdiNT/6nchCfPu+RSO2w/wAdw/ycfzacu8pPbX/XcP8Arj+dTl2nFyzj4QlJ48Pxxg/qJ/FWl2lI48fxzg/qJ/FWiQiXeIiSIiIiAIiIAiIgFd4wnyzeg90hcudPiS3qH0HukblzzsnmZfHg5NbiNHvKatJTqurrcHbxkLhGPppTK1KtDMH1KuAp7qi6gnbQyrY/DfK1f0r/AMRmj4NMXjP0PXWjTjVl++NaH01H9ov9ZKQAgEWIIuCNRb1nm4w0vXZFb4Snfxb+Iy3HPruzLqMCxJU+Sfy5oq4umpytUpKR+Szqp+4mdHlzzvtTwpqmKxDqBZOXc+tMEaf9rfdNEI9To8vU5nhipJWWniGLovSdeZQa6numohueml972nzhuPpCjTBq0RZRoaiA++UCpwOopINN+7m2Ukdw5WII3APvE+1OAVVJU03uGK2yk3IzA2tvbK2vlLPBMH4nkrp6Pn/ex6dTIYBlIYHYqQQfQifK6dxvqn3GcbsEh+DsDfu1WFj020lhxKdx/qN7jKqp0erCXVBS9UWhNh6TKYpsPSQeLceoYVQa9QJfZdWc+ijUz00m3SKG0lbOhEqlL8JeDZrE1UHzmpnL+65/dLLhMYlVBUpMrq2zKbiSljlDzKiEMkJ+V2bpA40gallYEhqlIaMUOtVBcMNdN/OT5B41SDUSGLqM9M5qZysCKiEEHpqBfyvK3wX4/OiD2eogFmAUFqVK5Frkhqu/XYjU9PSdycLs9hgrO4W2ejSu1rZirVhqepAt+6d2EJ8+75FI7bf67h/1x/Npy7ykdtf9dgPrj+dTl3M4uWcfCErnE+z1Srj8PilKZKSqCCSH0NQ6C1vyh18ZDpYniHyd0awWmjgrSuagyc11IbRDdrG2ttAJjR4nxCnk5iKxqcqmAyi/MfOHfNTbZe4xFvZD2NxOtWcTouMRE6cEREAREQBERAORjl+UP2e4TRkkzFjvn7PcJqyzzsnmZfHgotddagFIPleoc1r2zZ/I21ym/wCbMXQDagBmJK5hfQqFW1xr39bbHNboJPrXVnsFuahYEgmxGcAgX/PM165swCA3LXsfaIYZva8Wvp1AmNTVbv4HsvHLsviRK9iCwogXuM5UWDWyjYW0uNPzR4mdTspjaa4VFNSmCGcWLqD7bdCZGrAubkIDfcA3sWLW3t7TE7dZP7N8NSphAHzkM1QECrUUWztpYMBLIStuvsZtRDpS6tvidH4xpfS0f2if1lT4vhzVr4jlvTKnI1sqVcxWmbZbg6jv+zrr62uVbhSOCG5lmFiBWqgWIsRYNa0rPEsF/iTSUsiNkpmzN7OVRYknvC3jNWLzHh/5DpWOPPP7dn7TlVsFiGurkMTdcp5TEm4LaW3B6/k20tMfg1dm9pSai3IIpWKnmNcqRYrerU3G7Hyk4YHMDUDtl1OZi99ad3t1OxXpfToYrYJkBvUa42Cs1tSFJB22NtPAiazyGmt/ze9H3stxJaNJ10YnEMCOZSTL3QczZmGnoJ2cZxxBTbQG4y2FagTYggsflNh9u/rbT2QwoalVBLjLXPsO6fkr80i862I4Yq06ljW1DOflqupy21722g0mKXmPpNO4eFG12Xr9ycO0lMU3clBkS4Xm0mLEA6AIx1uLfbPM6h+EYjm4klg7Xcg2svzVPQAaCem4jgi8iuqGozVk15lV6lyFsLBiQNhtKXh6dNVOdCzXuNL9MuU6/nFvVB4z6HR0oSff2cnja/fJFJ7e3j6nIqcIoC9qmbumwFhdhRDa5tr1NPAbXvJHZni7YKrmueU3trfS3ztdiPGThQpbZX0O/eudDpoNOnjr5bQOI0gFIUEF8tNVOrF2AHvzH0E1cwkpXVd0YlanFwrnsy/4btUrhSUCX6NXw9wL2uQKn26TTi+OrWpsnepXcWdauHZxkcEOqBze+UEAAk38Z0BwVXphXNbVQCBXqoNhsFYW18JnieCpUDBmr2cEEDEVVFiLEABtJ4VM+lUoXdV9PiReBYMozsVZS1Kle99waungCAVuB5TtTCjSCqFF7KABcljYaasdT6mZySVFUnbKR22H+O4f9cfzacs3H8JUq4d0okq5K2K1DSNg6lhnAO4BFut7XF7jbi+E0qrpUqIrtSN1Y3uNQenmAfskyEjjexUqGH4jbIHpjlNQW7bOOWDXs7qzEBrAMdT3r3Inyjw3iapk59O4pgBjldiwpkXJNPW9QXNx7JHUG9uidOEXhtOotMCswdwz94WF1zty72AF8mW9hveSoiAIiIAiIgCIiAc/Ee2fs9wmubsVh6hYlAhB+c5U/cFM0/Bq3zaX7Rv9kxTxScm0i5SVFNx3EaSVHV6lNGDG6s6g7+BM0fHFD6aj+0X+suT8IZjdqWHJPUsSf5c+fEp+hw36x/tzN/pv+0b1r2lwU/44ofTUf2i/1nf7JG+FQjUF3IPQguxBnR+JT9Dhv1j/AG5uTBVVFlSiAOgqMB/LlkNNKHBTm1Xi1ZlKZ2kxKJiHFRkTMARmIFxlA6y5/Bq3zaX7Rv7c1VOGOxu1Ogx8S5P/AM5bHHOLujztRijnj0t0eefGNH6Sl+ssfGND6Sj+ss9B+Jz9Dhv1j/bj4nP0OG/WP9uW/n9DD+HY/wDpnF7FuGpVmUgg1yQRqD3V2M7eM/y6n6Nv4TM6eBqKLKlFR4CowH8ufauCqsrLakMylb8xja4te2SVeHNu6PUhUYqN8HUTYekrnG+zbFjUoZSTqabHLr4q3T0MsijSfZ6EJyg7iyieOORVJHnT8PxV8q4WoT4s6Kn6wJ906/Z7se61VxOLKs6+xST/AC6d9zr7Tect0SzJqMmRVJlWPTY8buK3EREoNAiIgCIiAIiIAiIgCIiAIiIAiIgCIiAIiIAiIgCIiAIiIAiIgCIiAIiIAiIgCIiAIiIAiIgCIiAIiIAiIgCIiAIiIAiIgCIiAIiIAiIgCIiAIiIAiIgCIiAIiIAiIgCIiAIiIAiIgH//2Q=="/>
          <p:cNvSpPr>
            <a:spLocks noChangeAspect="1" noChangeArrowheads="1"/>
          </p:cNvSpPr>
          <p:nvPr/>
        </p:nvSpPr>
        <p:spPr bwMode="auto">
          <a:xfrm>
            <a:off x="84667" y="-534591"/>
            <a:ext cx="2527300" cy="110013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8" name="AutoShape 4" descr="data:image/jpeg;base64,/9j/4AAQSkZJRgABAQAAAQABAAD/2wCEAAkGBhQQEBEQEBQQEBQQEBcSFxAQEhUQEBcUFRUVFRQSFhIXHCYgGRojGRUVHy8gIycqLCwsFx8xNTA2NSYrLCkBCQoKDgwOGg8PGi4lHyU1LC8pLCwuLCwpLC0sKSksLCksLCk1LC8sKiksKSksNCwsKSksLC0pLSwsLCwpKSovKf/AABEIAMUA/wMBIgACEQEDEQH/xAAcAAEAAgMBAQEAAAAAAAAAAAAABAYCAwUHAQj/xABFEAACAQIEAwUCCAwFBQEAAAABAgADEQQSITEFE0EGIlFhcTKxFBUjUlNygZEHJUJic5KTobKz0dMkMzTS8BeCo8HDVP/EABoBAQADAQEBAAAAAAAAAAAAAAACAwQBBQb/xAAvEQACAgEDAgMGBgMAAAAAAAAAAQIRAwQhMRJBEzJRYZGhscHRFSJCcYHwBRRS/9oADAMBAAIRAxEAPwD3GImt3nG6BmWmPMkZ6018yUyzJHaJweZXkBa03U6s7HKmKJMT4pn2XHBERAEREAREQBERAEREAREQBERAEREAREQBERAEREAREQD4xkSq8kVZCrTNnn0rclFWa3fW3/D6TWXsVHiT7p87raXBtrodRbrIr8Qa/dsB4WvPltXr1j2lLa9q34dtM148TlwiZmtv/wA9JuV5Fp1Aw5hsD7Op0+ybaeuxB9DN2l1XiO7W/C9nqVzhXY6FJ5vkOgZLE+gxu0Z2fYiJYcEREAREQBERAEREAREQBERAEREAREQBERAEREAREQDCqJCqyeRI1WnKMsbR1MgM9tTrfSwGpkapw/XQi1+u8nOmuk1mncqfmkn90+Y1eh8Xea7qktuXTNePL08MwRQtk3vrcjQmbUM+BZuVJu0umeN1W3b7Fc53ubqIkoTVSSbp7kFSKGIiJYcEREAREQBERAEREAREQBERAEREAREQBERAEREAREQBMWS8yiARnozXyZMtGWVPEmdsiCjIXD8YK4r0iRTqU6lSkVVvlFW5FOpbcZlswO02cVxDUHSvccnSnUVjly5nUCsDtYX1vbTW+msHtBiBR5fEEyOtBHSoFPeak5W+VgCCVZBZTpqdRI9KiacWPqpevD9vp/P2JfCuJZWOGrsvOQ5RuhqqFDCqqsSTpe9ibFTOxONww0MatDHLT7wDct20qBSWQg2Ox1013kTtN23o4IFbipV6U1OgNvyz09N5djTlxv6FedKMqqn3Xo+9FknN452go4OnzK7hB0Uaux8FXcn/AIZ5nhPwi4rmVWzK7OvcpsLU1a9lAA/rqbXlT4jjamJqGrWdqjt1boPmgbKPISGok8OzRDHHrPXOzX4SsPjHNJgcPULWRapFnHSzjTN+b915bp+bORLt2U/CNVw2Wlic1ekNA171kHkT7Q8jr59Jnx6jtIsli9D12JF4dxOniKYq0XWop6jx8CNwfIyVNhQIiIAiIgCIiAIiIAiIgCInL7QcfTBU1qVFdw9QUwEy3uVZr94gW7pgHUiU3/qfQ+ir/wDi/uSJV/Cd8smSmeTYZg2XnX19kh8tvZ385HrRLpZfYlN/6n0PosR/4v8AfOr2f7XU8a7pTSohRc3fyWIvbTKxhSTOdLR3YiJI4IiIAiIgGFWkGUqdQwII8iLGQMNhKGBw+RbUqNPMe8xIAYliLnW1ydJj2j44MFh2rsrPlsMq+J2ueg854n2j7T1se96zWQXy0VJFNdD06nzvLceHrdhzaXTe3oXbi3ayo9MUeGUuXRbMBUQ00ZvlMrGnTvdVztYtYancTzrE0nAV6gcZ2cAsdSUuH89CbHcSQvF35CUEsiorglcuZg9TPbPlzKL27t7G2sy41xA4mqrMgD5dMPSN9WLvUqOxFkzVKjvtfUAaC80prCt9kQdzftICroWJyqtruxAUajr4+S6nwkzD1ObdgrAWHeewLnq+X8m+nnuetpuwvBbkPWsxHsoBamnoOp8zc+c6PInkavVeN+VLY1YsXTuzn/B4+DzocmOTPPLzDhHE6uEfmUGKnqu6MPBl6z0/s322pYqyPalV+YT3WP5jdfQ6zzPkxyZdjyyh+xCUFI9xied9nu2z0rU8Reqmwfeovr84fvl+wmMSqgemwdTsR/zQzfDJGa2M0ouPJuiIlhEREQBERAERMK1dUUsxCqouSTYAesAyZgASdANbnQSrcdptxFfg9BmpqHVzVAN7DW51FlIOg3a4Oi95pNWs2LfIPk6QaxzAXJHip9pvzDou73PcHbw2GWmuVBYb7kkk6lix1JPUnUwCFwrgaUaKUmC1SgsajoMzak3N7++VjjuGUcXwihVClEuAoAPerdLa7e6XqecdpsYavF8KlHXuKuYMVBIeqDZxsAdCw13A72qxkSiWXiTK55FCmmZrqXVVBBGjBWsQLH2nsQuwBYgDPst2V+A8z5RqpqZd1y2te9tTvf8AdOnw3hy0VsLFiBdrBdtlCj2VFzZRt6kkzJKiIiIgCIiAJoxmOSipeowVR1PuA6nykfi+Pekl6dJ6zHYKLqPNrayjY/DYuu+erTrMegyEKB4AdJVkm48KycY3yzb2i7UNiQaVMZKZ8QCzevgPIffKBjeFZCSLKliczEBV0NwzHTqN9TcS01sM6HK6sh8GFj90iYnh61Mudc2U5gCdLjYkddzKcOqnik29yyWOMlsV3B4NqmtG6L9Ows5HhSU6qPzjr4ATqcH4etNDlFruxJOrE36k6kzqFLDbpttI3DU7ml/bbc3O/jKcuaeV3IuhCMY2uTZyo5U35TGUyg7Zo5Ucqb8pjKYFmjlRypvymMpnaFmjlSZwziVTDNmpNbxU6q3qJqymfCs6rTtHHT5PQ+Cdp6eIsp+TqfMJ0P1T19N52p5eODV9xRreuQyz8C4riVIp16NZ12FTIcw+t4jz3m7Hkk9pIzyguUy0xETQVCIiAcHttiHp4OpUp1DRKMhLg2NswBAPneU3hOAx2PpiqmIYIGNuZVZTmFwSAqnUePjtteensoIsQCD0OonPHDjR/wBNlC/QNpS88hGtP7AV/N6yLVkk6PN+M8GxNGthadWorObCiwYkU++oFiVGXUqdB0nfPZzif/6x+1f/AGSP2q4mlTF4N9V5TAuDrl+VQ3LLcEWDbE/fLfRxTYkXpMKdO5GcENVaxsQBqE/7rtuLA6yKjuzrlsiidmeJ4nEYh6BrVagCG6s10PeAJLDZRpqpuc1h1InY/ACjxXBqNe4hLHS5BrAWA0AAFgo0Al5wuDSkLILXNydSxJ3LMdWPmTKhx4/jnB/o0/irTrVIJ2y7RESZAREQBERAEREAona1f8U31F9043Lnf7UJfEt9VfdOTy552TzMvjwRWp6H0kXhdK1O1ye+2p3PmZ03p6H06byJwql8nuW7x1NrnbXSVl36P5+jM+XJHwAlQya+I6ibKWHudLfbO5h8OqoGYC7bKug06kynLNx4IJHGp8LsTm1A/fIb0CNSCB5y02RtCMt+oJP3gzk8SpWYqb3BtbpKsOSUpb7nWlRyeXHLknlxy5sIkblwUknlz41PQ+k6uTh6Umw9JlMU2HpMp6ZnEREAREjcQrFUuLaui666M6qf3EwdSt0SM0+ZpVMBw1HH+H5YdCCaQ5aimrFihzNSdibC9yfG1hpJHDOzLIxDBKSpY0zT5NR73Ja5bDjrsZGyxwVN38vufnPiuIbn1e83+Yfyj4z3f8Cx/FFL9NX/AJzzyzj34NcbTxKK/wAFzYlzly1nIF2CjMeWOrCez/g57OVeH8Pp4auaZqLUqMeWxZLPUZxYkA7Hwkios0pPHh+OMH9RP4q0u0pHHj+OcH+jT+KtIyJRLvERJERERAEREAREQCodo0viG+qvunM5c7XHU+Wb0X3Tn8uedk8zNEeCHUpXBHiD7pE4RS+T1OY5j3rAX0GthOq9PQ+h232kPg1I8vU5iG9qwF+6uthtK+5b+j+fozYKc7OArKVAtfla69VO/wBxN5A5ck8PYK4zeybhvQzko2VnRq1Kd8oGigVCbeOwB87icLGMWYlvEn751uN1V5dqOQsbX0JGVRoN99pXKNaswB5YW/zgAR6jmXhwUZWjsItqzdy45c0piKtrsioL2JcBba2uflNpKwjF6aOQAWUEgbAyR2UXHk18uY1Keh9D7pM5cwq0+631T7p1ckGXlNh6TKYpsPSZT0zOIiIAkHjKBqWVlVw1WkpVhcG9VBt4+HnJ0g8aoq9LK4LKalIWDFT/AJqWsRrv9+04+CePzr9yF2fYEtZlJFKmCoPeXWqQSOgN9Pt8p25w+z9MAswC60aYJFr3DVtwNdiNT/6nchCfPu+RSO2w/wAdw/ycfzacu8pPbX/XcP8Arj+dTl2nFyzj4QlJ48Pxxg/qJ/FWl2lI48fxzg/qJ/FWiQiXeIiSIiIiAIiIAiIgFd4wnyzeg90hcudPiS3qH0HukblzzsnmZfHg5NbiNHvKatJTqurrcHbxkLhGPppTK1KtDMH1KuAp7qi6gnbQyrY/DfK1f0r/AMRmj4NMXjP0PXWjTjVl++NaH01H9ov9ZKQAgEWIIuCNRb1nm4w0vXZFb4Snfxb+Iy3HPruzLqMCxJU+Sfy5oq4umpytUpKR+Szqp+4mdHlzzvtTwpqmKxDqBZOXc+tMEaf9rfdNEI9To8vU5nhipJWWniGLovSdeZQa6numohueml972nzhuPpCjTBq0RZRoaiA++UCpwOopINN+7m2Ukdw5WII3APvE+1OAVVJU03uGK2yk3IzA2tvbK2vlLPBMH4nkrp6Pn/ex6dTIYBlIYHYqQQfQifK6dxvqn3GcbsEh+DsDfu1WFj020lhxKdx/qN7jKqp0erCXVBS9UWhNh6TKYpsPSQeLceoYVQa9QJfZdWc+ijUz00m3SKG0lbOhEqlL8JeDZrE1UHzmpnL+65/dLLhMYlVBUpMrq2zKbiSljlDzKiEMkJ+V2bpA40gallYEhqlIaMUOtVBcMNdN/OT5B41SDUSGLqM9M5qZysCKiEEHpqBfyvK3wX4/OiD2eogFmAUFqVK5Frkhqu/XYjU9PSdycLs9hgrO4W2ejSu1rZirVhqepAt+6d2EJ8+75FI7bf67h/1x/Npy7ykdtf9dgPrj+dTl3M4uWcfCErnE+z1Srj8PilKZKSqCCSH0NQ6C1vyh18ZDpYniHyd0awWmjgrSuagyc11IbRDdrG2ttAJjR4nxCnk5iKxqcqmAyi/MfOHfNTbZe4xFvZD2NxOtWcTouMRE6cEREAREQBERAORjl+UP2e4TRkkzFjvn7PcJqyzzsnmZfHgotddagFIPleoc1r2zZ/I21ym/wCbMXQDagBmJK5hfQqFW1xr39bbHNboJPrXVnsFuahYEgmxGcAgX/PM165swCA3LXsfaIYZva8Wvp1AmNTVbv4HsvHLsviRK9iCwogXuM5UWDWyjYW0uNPzR4mdTspjaa4VFNSmCGcWLqD7bdCZGrAubkIDfcA3sWLW3t7TE7dZP7N8NSphAHzkM1QECrUUWztpYMBLIStuvsZtRDpS6tvidH4xpfS0f2if1lT4vhzVr4jlvTKnI1sqVcxWmbZbg6jv+zrr62uVbhSOCG5lmFiBWqgWIsRYNa0rPEsF/iTSUsiNkpmzN7OVRYknvC3jNWLzHh/5DpWOPPP7dn7TlVsFiGurkMTdcp5TEm4LaW3B6/k20tMfg1dm9pSai3IIpWKnmNcqRYrerU3G7Hyk4YHMDUDtl1OZi99ad3t1OxXpfToYrYJkBvUa42Cs1tSFJB22NtPAiazyGmt/ze9H3stxJaNJ10YnEMCOZSTL3QczZmGnoJ2cZxxBTbQG4y2FagTYggsflNh9u/rbT2QwoalVBLjLXPsO6fkr80i862I4Yq06ljW1DOflqupy21722g0mKXmPpNO4eFG12Xr9ycO0lMU3clBkS4Xm0mLEA6AIx1uLfbPM6h+EYjm4klg7Xcg2svzVPQAaCem4jgi8iuqGozVk15lV6lyFsLBiQNhtKXh6dNVOdCzXuNL9MuU6/nFvVB4z6HR0oSff2cnja/fJFJ7e3j6nIqcIoC9qmbumwFhdhRDa5tr1NPAbXvJHZni7YKrmueU3trfS3ztdiPGThQpbZX0O/eudDpoNOnjr5bQOI0gFIUEF8tNVOrF2AHvzH0E1cwkpXVd0YlanFwrnsy/4btUrhSUCX6NXw9wL2uQKn26TTi+OrWpsnepXcWdauHZxkcEOqBze+UEAAk38Z0BwVXphXNbVQCBXqoNhsFYW18JnieCpUDBmr2cEEDEVVFiLEABtJ4VM+lUoXdV9PiReBYMozsVZS1Kle99waungCAVuB5TtTCjSCqFF7KABcljYaasdT6mZySVFUnbKR22H+O4f9cfzacs3H8JUq4d0okq5K2K1DSNg6lhnAO4BFut7XF7jbi+E0qrpUqIrtSN1Y3uNQenmAfskyEjjexUqGH4jbIHpjlNQW7bOOWDXs7qzEBrAMdT3r3Inyjw3iapk59O4pgBjldiwpkXJNPW9QXNx7JHUG9uidOEXhtOotMCswdwz94WF1zty72AF8mW9hveSoiAIiIAiIgCIiAc/Ee2fs9wmubsVh6hYlAhB+c5U/cFM0/Bq3zaX7Rv9kxTxScm0i5SVFNx3EaSVHV6lNGDG6s6g7+BM0fHFD6aj+0X+suT8IZjdqWHJPUsSf5c+fEp+hw36x/tzN/pv+0b1r2lwU/44ofTUf2i/1nf7JG+FQjUF3IPQguxBnR+JT9Dhv1j/AG5uTBVVFlSiAOgqMB/LlkNNKHBTm1Xi1ZlKZ2kxKJiHFRkTMARmIFxlA6y5/Bq3zaX7Rv7c1VOGOxu1Ogx8S5P/AM5bHHOLujztRijnj0t0eefGNH6Sl+ssfGND6Sj+ss9B+Jz9Dhv1j/bj4nP0OG/WP9uW/n9DD+HY/wDpnF7FuGpVmUgg1yQRqD3V2M7eM/y6n6Nv4TM6eBqKLKlFR4CowH8ufauCqsrLakMylb8xja4te2SVeHNu6PUhUYqN8HUTYekrnG+zbFjUoZSTqabHLr4q3T0MsijSfZ6EJyg7iyieOORVJHnT8PxV8q4WoT4s6Kn6wJ906/Z7se61VxOLKs6+xST/AC6d9zr7Tect0SzJqMmRVJlWPTY8buK3EREoNAiIgCIiAIiIAiIgCIiAIiIAiIgCIiAIiIAiIgCIiAIiIAiIgCIiAIiIAiIgCIiAIiIAiIgCIiAIiIAiIgCIiAIiIAiIgCIiAIiIAiIgCIiAIiIAiIgCIiAIiIAiIgCIiAIiIAiIgH//2Q=="/>
          <p:cNvSpPr>
            <a:spLocks noChangeAspect="1" noChangeArrowheads="1"/>
          </p:cNvSpPr>
          <p:nvPr/>
        </p:nvSpPr>
        <p:spPr bwMode="auto">
          <a:xfrm>
            <a:off x="84667" y="-534591"/>
            <a:ext cx="2527300" cy="1100138"/>
          </a:xfrm>
          <a:prstGeom prst="rect">
            <a:avLst/>
          </a:prstGeom>
          <a:noFill/>
        </p:spPr>
        <p:txBody>
          <a:bodyPr vert="horz" wrap="square" lIns="91440" tIns="45720" rIns="91440" bIns="45720" numCol="1" anchor="t" anchorCtr="0" compatLnSpc="1">
            <a:prstTxWarp prst="textNoShape">
              <a:avLst/>
            </a:prstTxWarp>
          </a:bodyPr>
          <a:lstStyle/>
          <a:p>
            <a:endParaRPr lang="en-US"/>
          </a:p>
        </p:txBody>
      </p:sp>
      <p:cxnSp>
        <p:nvCxnSpPr>
          <p:cNvPr id="14" name="Straight Connector 13"/>
          <p:cNvCxnSpPr/>
          <p:nvPr/>
        </p:nvCxnSpPr>
        <p:spPr>
          <a:xfrm>
            <a:off x="0" y="990600"/>
            <a:ext cx="91440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2" name="Picture 11" descr="cid:image001.png@01CD0DD6.DDC8F6F0"/>
          <p:cNvPicPr/>
          <p:nvPr/>
        </p:nvPicPr>
        <p:blipFill>
          <a:blip r:embed="rId3" cstate="print">
            <a:extLst>
              <a:ext uri="{BEBA8EAE-BF5A-486C-A8C5-ECC9F3942E4B}">
                <a14:imgProps xmlns:a14="http://schemas.microsoft.com/office/drawing/2010/main">
                  <a14:imgLayer r:embed="rId4">
                    <a14:imgEffect>
                      <a14:backgroundRemoval t="0" b="99273" l="0" r="100000">
                        <a14:foregroundMark x1="57282" y1="22364" x2="57282" y2="22364"/>
                        <a14:foregroundMark x1="26019" y1="32182" x2="26019" y2="32182"/>
                        <a14:foregroundMark x1="30097" y1="22727" x2="30097" y2="22727"/>
                        <a14:foregroundMark x1="37670" y1="18545" x2="37670" y2="18545"/>
                        <a14:foregroundMark x1="30097" y1="54182" x2="30097" y2="54182"/>
                        <a14:foregroundMark x1="24272" y1="42545" x2="24272" y2="42545"/>
                        <a14:foregroundMark x1="14175" y1="36364" x2="67767" y2="48182"/>
                        <a14:foregroundMark x1="26019" y1="21455" x2="36311" y2="17091"/>
                        <a14:foregroundMark x1="33204" y1="1636" x2="34563" y2="1636"/>
                        <a14:foregroundMark x1="47767" y1="6909" x2="47767" y2="6909"/>
                        <a14:foregroundMark x1="32816" y1="5455" x2="32816" y2="5455"/>
                        <a14:foregroundMark x1="47379" y1="9091" x2="47379" y2="9091"/>
                        <a14:foregroundMark x1="42524" y1="55636" x2="42524" y2="55636"/>
                        <a14:foregroundMark x1="21748" y1="54182" x2="64272" y2="54727"/>
                        <a14:foregroundMark x1="5631" y1="56000" x2="11845" y2="55636"/>
                        <a14:foregroundMark x1="3495" y1="57455" x2="3495" y2="57455"/>
                        <a14:foregroundMark x1="97087" y1="57091" x2="94563" y2="55636"/>
                        <a14:foregroundMark x1="29126" y1="64545" x2="70485" y2="63636"/>
                        <a14:foregroundMark x1="26990" y1="75273" x2="74951" y2="73818"/>
                        <a14:foregroundMark x1="26990" y1="88000" x2="74951" y2="86000"/>
                        <a14:foregroundMark x1="67379" y1="56545" x2="96699" y2="56000"/>
                        <a14:foregroundMark x1="77087" y1="33636" x2="86602" y2="38182"/>
                      </a14:backgroundRemoval>
                    </a14:imgEffect>
                  </a14:imgLayer>
                </a14:imgProps>
              </a:ext>
            </a:extLst>
          </a:blip>
          <a:srcRect/>
          <a:stretch>
            <a:fillRect/>
          </a:stretch>
        </p:blipFill>
        <p:spPr bwMode="auto">
          <a:xfrm>
            <a:off x="8010144" y="5671458"/>
            <a:ext cx="905256" cy="987552"/>
          </a:xfrm>
          <a:prstGeom prst="rect">
            <a:avLst/>
          </a:prstGeom>
          <a:noFill/>
        </p:spPr>
      </p:pic>
      <p:sp>
        <p:nvSpPr>
          <p:cNvPr id="29" name="TextBox 1"/>
          <p:cNvSpPr txBox="1"/>
          <p:nvPr/>
        </p:nvSpPr>
        <p:spPr>
          <a:xfrm>
            <a:off x="6006402" y="2983929"/>
            <a:ext cx="2133600" cy="4572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smtClean="0">
                <a:solidFill>
                  <a:schemeClr val="accent1">
                    <a:lumMod val="75000"/>
                  </a:schemeClr>
                </a:solidFill>
              </a:rPr>
              <a:t>Agriculture</a:t>
            </a:r>
          </a:p>
          <a:p>
            <a:pPr algn="ctr"/>
            <a:r>
              <a:rPr lang="en-US" sz="2000" b="1" dirty="0" smtClean="0">
                <a:solidFill>
                  <a:schemeClr val="accent1">
                    <a:lumMod val="75000"/>
                  </a:schemeClr>
                </a:solidFill>
              </a:rPr>
              <a:t>21</a:t>
            </a:r>
            <a:r>
              <a:rPr lang="en-US" sz="2000" b="1" dirty="0" smtClean="0">
                <a:solidFill>
                  <a:schemeClr val="accent1">
                    <a:lumMod val="75000"/>
                  </a:schemeClr>
                </a:solidFill>
              </a:rPr>
              <a:t>%</a:t>
            </a:r>
            <a:endParaRPr lang="en-US" sz="2000" b="1" dirty="0">
              <a:solidFill>
                <a:schemeClr val="accent1">
                  <a:lumMod val="75000"/>
                </a:schemeClr>
              </a:solidFill>
            </a:endParaRPr>
          </a:p>
        </p:txBody>
      </p:sp>
      <p:pic>
        <p:nvPicPr>
          <p:cNvPr id="30" name="Picture 4" descr="  "/>
          <p:cNvPicPr>
            <a:picLocks noChangeAspect="1" noChangeArrowheads="1"/>
          </p:cNvPicPr>
          <p:nvPr/>
        </p:nvPicPr>
        <p:blipFill>
          <a:blip r:embed="rId5" cstate="print"/>
          <a:srcRect/>
          <a:stretch>
            <a:fillRect/>
          </a:stretch>
        </p:blipFill>
        <p:spPr bwMode="auto">
          <a:xfrm>
            <a:off x="6221604" y="1618203"/>
            <a:ext cx="1703196" cy="1277397"/>
          </a:xfrm>
          <a:prstGeom prst="roundRect">
            <a:avLst/>
          </a:prstGeom>
          <a:noFill/>
          <a:ln w="12700">
            <a:solidFill>
              <a:schemeClr val="tx1"/>
            </a:solidFill>
          </a:ln>
        </p:spPr>
      </p:pic>
      <p:sp>
        <p:nvSpPr>
          <p:cNvPr id="31" name="TextBox 1"/>
          <p:cNvSpPr txBox="1"/>
          <p:nvPr/>
        </p:nvSpPr>
        <p:spPr>
          <a:xfrm>
            <a:off x="1340106" y="4495800"/>
            <a:ext cx="1524000" cy="5334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smtClean="0">
                <a:solidFill>
                  <a:srgbClr val="4F81BD">
                    <a:lumMod val="75000"/>
                  </a:srgbClr>
                </a:solidFill>
              </a:rPr>
              <a:t>Urban</a:t>
            </a:r>
          </a:p>
          <a:p>
            <a:pPr algn="ctr"/>
            <a:r>
              <a:rPr lang="en-US" sz="2000" b="1" dirty="0" smtClean="0">
                <a:solidFill>
                  <a:srgbClr val="4F81BD">
                    <a:lumMod val="75000"/>
                  </a:srgbClr>
                </a:solidFill>
              </a:rPr>
              <a:t>68</a:t>
            </a:r>
            <a:r>
              <a:rPr lang="en-US" sz="2000" b="1" dirty="0" smtClean="0">
                <a:solidFill>
                  <a:srgbClr val="4F81BD">
                    <a:lumMod val="75000"/>
                  </a:srgbClr>
                </a:solidFill>
              </a:rPr>
              <a:t>%</a:t>
            </a:r>
            <a:endParaRPr lang="en-US" sz="2000" b="1" dirty="0">
              <a:solidFill>
                <a:srgbClr val="4F81BD">
                  <a:lumMod val="75000"/>
                </a:srgbClr>
              </a:solidFill>
            </a:endParaRPr>
          </a:p>
        </p:txBody>
      </p:sp>
      <p:sp>
        <p:nvSpPr>
          <p:cNvPr id="34" name="TextBox 1"/>
          <p:cNvSpPr txBox="1"/>
          <p:nvPr/>
        </p:nvSpPr>
        <p:spPr>
          <a:xfrm>
            <a:off x="295589" y="1407083"/>
            <a:ext cx="1905000" cy="990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smtClean="0">
                <a:solidFill>
                  <a:srgbClr val="4F81BD">
                    <a:lumMod val="75000"/>
                  </a:srgbClr>
                </a:solidFill>
              </a:rPr>
              <a:t>Landscape </a:t>
            </a:r>
          </a:p>
          <a:p>
            <a:pPr algn="ctr"/>
            <a:r>
              <a:rPr lang="en-US" sz="2000" b="1" dirty="0" smtClean="0">
                <a:solidFill>
                  <a:srgbClr val="4F81BD">
                    <a:lumMod val="75000"/>
                  </a:srgbClr>
                </a:solidFill>
              </a:rPr>
              <a:t>Irrigation </a:t>
            </a:r>
            <a:endParaRPr lang="en-US" sz="2000" b="1" dirty="0" smtClean="0">
              <a:solidFill>
                <a:srgbClr val="4F81BD">
                  <a:lumMod val="75000"/>
                </a:srgbClr>
              </a:solidFill>
            </a:endParaRPr>
          </a:p>
          <a:p>
            <a:pPr algn="ctr"/>
            <a:r>
              <a:rPr lang="en-US" sz="2000" b="1" dirty="0" smtClean="0">
                <a:solidFill>
                  <a:srgbClr val="4F81BD">
                    <a:lumMod val="75000"/>
                  </a:srgbClr>
                </a:solidFill>
              </a:rPr>
              <a:t> </a:t>
            </a:r>
            <a:r>
              <a:rPr lang="en-US" sz="2000" b="1" dirty="0" smtClean="0">
                <a:solidFill>
                  <a:srgbClr val="4F81BD">
                    <a:lumMod val="75000"/>
                  </a:srgbClr>
                </a:solidFill>
              </a:rPr>
              <a:t>11%</a:t>
            </a:r>
            <a:endParaRPr lang="en-US" sz="2000" b="1" dirty="0">
              <a:solidFill>
                <a:srgbClr val="4F81BD">
                  <a:lumMod val="75000"/>
                </a:srgbClr>
              </a:solidFill>
            </a:endParaRPr>
          </a:p>
        </p:txBody>
      </p:sp>
      <p:pic>
        <p:nvPicPr>
          <p:cNvPr id="1026" name="Picture 2"/>
          <p:cNvPicPr>
            <a:picLocks noChangeAspect="1" noChangeArrowheads="1"/>
          </p:cNvPicPr>
          <p:nvPr/>
        </p:nvPicPr>
        <p:blipFill>
          <a:blip r:embed="rId6" cstate="print"/>
          <a:srcRect l="23615" t="19489" r="18521" b="24283"/>
          <a:stretch>
            <a:fillRect/>
          </a:stretch>
        </p:blipFill>
        <p:spPr bwMode="auto">
          <a:xfrm rot="3914427">
            <a:off x="2385795" y="1983153"/>
            <a:ext cx="4711675" cy="4393218"/>
          </a:xfrm>
          <a:prstGeom prst="rect">
            <a:avLst/>
          </a:prstGeom>
          <a:noFill/>
          <a:ln w="9525">
            <a:noFill/>
            <a:miter lim="800000"/>
            <a:headEnd/>
            <a:tailEnd/>
          </a:ln>
          <a:effectLst/>
        </p:spPr>
      </p:pic>
      <p:pic>
        <p:nvPicPr>
          <p:cNvPr id="35" name="Picture 8" descr="http://upload.wikimedia.org/wikipedia/commons/thumb/b/ba/OldTownGoleta.jpg/300px-OldTownGoleta.jpg">
            <a:hlinkClick r:id="rId7"/>
          </p:cNvPr>
          <p:cNvPicPr>
            <a:picLocks noChangeAspect="1" noChangeArrowheads="1"/>
          </p:cNvPicPr>
          <p:nvPr/>
        </p:nvPicPr>
        <p:blipFill>
          <a:blip r:embed="rId8" cstate="print"/>
          <a:srcRect r="18228"/>
          <a:stretch>
            <a:fillRect/>
          </a:stretch>
        </p:blipFill>
        <p:spPr bwMode="auto">
          <a:xfrm>
            <a:off x="1143000" y="5145572"/>
            <a:ext cx="1871505" cy="1502552"/>
          </a:xfrm>
          <a:prstGeom prst="roundRect">
            <a:avLst/>
          </a:prstGeom>
          <a:noFill/>
          <a:ln w="12700">
            <a:solidFill>
              <a:schemeClr val="tx1"/>
            </a:solidFill>
          </a:ln>
        </p:spPr>
      </p:pic>
      <p:pic>
        <p:nvPicPr>
          <p:cNvPr id="36" name="Picture 35" descr="http://www.glenanniegolf.com/golf/emailer2020/img/glenanniegolf/OldSite/18Hsmall.jpg">
            <a:hlinkClick r:id="rId9"/>
          </p:cNvPr>
          <p:cNvPicPr>
            <a:picLocks noChangeAspect="1" noChangeArrowheads="1"/>
          </p:cNvPicPr>
          <p:nvPr/>
        </p:nvPicPr>
        <p:blipFill>
          <a:blip r:embed="rId10" cstate="print"/>
          <a:srcRect t="25429"/>
          <a:stretch>
            <a:fillRect/>
          </a:stretch>
        </p:blipFill>
        <p:spPr bwMode="auto">
          <a:xfrm>
            <a:off x="1905000" y="1349829"/>
            <a:ext cx="1657664" cy="1105109"/>
          </a:xfrm>
          <a:prstGeom prst="roundRect">
            <a:avLst/>
          </a:prstGeom>
          <a:noFill/>
          <a:ln w="12700">
            <a:solidFill>
              <a:sysClr val="windowText" lastClr="000000"/>
            </a:solidFill>
          </a:ln>
        </p:spPr>
      </p:pic>
    </p:spTree>
    <p:extLst>
      <p:ext uri="{BB962C8B-B14F-4D97-AF65-F5344CB8AC3E}">
        <p14:creationId xmlns:p14="http://schemas.microsoft.com/office/powerpoint/2010/main" val="5253148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a:gsLst>
              <a:gs pos="0">
                <a:schemeClr val="tx2">
                  <a:lumMod val="20000"/>
                  <a:lumOff val="80000"/>
                </a:schemeClr>
              </a:gs>
              <a:gs pos="25000">
                <a:schemeClr val="accent5">
                  <a:lumMod val="75000"/>
                  <a:tint val="44500"/>
                  <a:satMod val="160000"/>
                  <a:alpha val="26000"/>
                </a:schemeClr>
              </a:gs>
              <a:gs pos="100000">
                <a:schemeClr val="accent5">
                  <a:tint val="23500"/>
                  <a:satMod val="160000"/>
                  <a:lumMod val="81000"/>
                  <a:lumOff val="19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600200"/>
            <a:ext cx="9144000" cy="3276600"/>
          </a:xfrm>
          <a:solidFill>
            <a:schemeClr val="tx2"/>
          </a:solidFill>
        </p:spPr>
        <p:txBody>
          <a:bodyPr>
            <a:normAutofit/>
          </a:bodyPr>
          <a:lstStyle/>
          <a:p>
            <a:r>
              <a:rPr lang="en-US" sz="3550" dirty="0" smtClean="0">
                <a:solidFill>
                  <a:schemeClr val="bg1"/>
                </a:solidFill>
                <a:latin typeface="Candara" pitchFamily="34" charset="0"/>
              </a:rPr>
              <a:t>Recycled </a:t>
            </a:r>
            <a:r>
              <a:rPr lang="en-US" sz="3550" dirty="0" smtClean="0">
                <a:solidFill>
                  <a:schemeClr val="bg1"/>
                </a:solidFill>
                <a:latin typeface="Candara" pitchFamily="34" charset="0"/>
              </a:rPr>
              <a:t>Water in the Goleta Valley</a:t>
            </a:r>
            <a:r>
              <a:rPr lang="en-US" sz="3550" dirty="0" smtClean="0">
                <a:solidFill>
                  <a:schemeClr val="bg1"/>
                </a:solidFill>
                <a:latin typeface="Candara" pitchFamily="34" charset="0"/>
              </a:rPr>
              <a:t/>
            </a:r>
            <a:br>
              <a:rPr lang="en-US" sz="3550" dirty="0" smtClean="0">
                <a:solidFill>
                  <a:schemeClr val="bg1"/>
                </a:solidFill>
                <a:latin typeface="Candara" pitchFamily="34" charset="0"/>
              </a:rPr>
            </a:br>
            <a:r>
              <a:rPr lang="en-US" sz="3550" dirty="0" smtClean="0">
                <a:solidFill>
                  <a:schemeClr val="bg1"/>
                </a:solidFill>
                <a:latin typeface="Candara" pitchFamily="34" charset="0"/>
              </a:rPr>
              <a:t/>
            </a:r>
            <a:br>
              <a:rPr lang="en-US" sz="3550" dirty="0" smtClean="0">
                <a:solidFill>
                  <a:schemeClr val="bg1"/>
                </a:solidFill>
                <a:latin typeface="Candara" pitchFamily="34" charset="0"/>
              </a:rPr>
            </a:br>
            <a:r>
              <a:rPr lang="en-US" sz="3550" dirty="0" smtClean="0">
                <a:solidFill>
                  <a:schemeClr val="bg1"/>
                </a:solidFill>
                <a:latin typeface="Candara" pitchFamily="34" charset="0"/>
              </a:rPr>
              <a:t> </a:t>
            </a:r>
            <a:endParaRPr lang="en-US" sz="2800" dirty="0">
              <a:solidFill>
                <a:schemeClr val="bg1"/>
              </a:solidFill>
              <a:latin typeface="Candara" pitchFamily="34" charset="0"/>
            </a:endParaRPr>
          </a:p>
        </p:txBody>
      </p:sp>
      <p:cxnSp>
        <p:nvCxnSpPr>
          <p:cNvPr id="9" name="Straight Connector 8"/>
          <p:cNvCxnSpPr/>
          <p:nvPr/>
        </p:nvCxnSpPr>
        <p:spPr>
          <a:xfrm>
            <a:off x="0" y="1600200"/>
            <a:ext cx="91440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4876800"/>
            <a:ext cx="91440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2" name="Picture 11" descr="C:\Users\manderson\AppData\Local\Microsoft\Windows\Temporary Internet Files\Content.Outlook\GN7MNUM5\GWD_logo_200ppi_2.png"/>
          <p:cNvPicPr/>
          <p:nvPr/>
        </p:nvPicPr>
        <p:blipFill>
          <a:blip r:embed="rId3" cstate="print"/>
          <a:srcRect/>
          <a:stretch>
            <a:fillRect/>
          </a:stretch>
        </p:blipFill>
        <p:spPr bwMode="auto">
          <a:xfrm>
            <a:off x="3962400" y="3352800"/>
            <a:ext cx="1143000" cy="1208049"/>
          </a:xfrm>
          <a:prstGeom prst="rect">
            <a:avLst/>
          </a:prstGeom>
          <a:noFill/>
          <a:ln w="9525">
            <a:noFill/>
            <a:miter lim="800000"/>
            <a:headEnd/>
            <a:tailEnd/>
          </a:ln>
        </p:spPr>
      </p:pic>
    </p:spTree>
    <p:extLst>
      <p:ext uri="{BB962C8B-B14F-4D97-AF65-F5344CB8AC3E}">
        <p14:creationId xmlns:p14="http://schemas.microsoft.com/office/powerpoint/2010/main" val="37994212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gradFill>
            <a:gsLst>
              <a:gs pos="0">
                <a:schemeClr val="tx2">
                  <a:lumMod val="20000"/>
                  <a:lumOff val="80000"/>
                </a:schemeClr>
              </a:gs>
              <a:gs pos="25000">
                <a:schemeClr val="accent5">
                  <a:lumMod val="75000"/>
                  <a:tint val="44500"/>
                  <a:satMod val="160000"/>
                  <a:alpha val="26000"/>
                </a:schemeClr>
              </a:gs>
              <a:gs pos="100000">
                <a:schemeClr val="accent5">
                  <a:tint val="23500"/>
                  <a:satMod val="160000"/>
                  <a:lumMod val="81000"/>
                  <a:lumOff val="19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0" y="0"/>
            <a:ext cx="9144000" cy="990600"/>
          </a:xfrm>
          <a:prstGeom prst="rect">
            <a:avLst/>
          </a:prstGeom>
          <a:solidFill>
            <a:schemeClr val="tx2"/>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dirty="0" smtClean="0">
                <a:solidFill>
                  <a:schemeClr val="bg1"/>
                </a:solidFill>
                <a:latin typeface="Candara" pitchFamily="34" charset="0"/>
              </a:rPr>
              <a:t>What is Recycled Water?</a:t>
            </a:r>
            <a:endParaRPr lang="en-US" sz="3500" dirty="0">
              <a:solidFill>
                <a:schemeClr val="bg1"/>
              </a:solidFill>
              <a:latin typeface="Candara" pitchFamily="34" charset="0"/>
            </a:endParaRPr>
          </a:p>
        </p:txBody>
      </p:sp>
      <p:cxnSp>
        <p:nvCxnSpPr>
          <p:cNvPr id="5" name="Straight Connector 4"/>
          <p:cNvCxnSpPr/>
          <p:nvPr/>
        </p:nvCxnSpPr>
        <p:spPr>
          <a:xfrm>
            <a:off x="0" y="990600"/>
            <a:ext cx="91440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76200" y="1447800"/>
            <a:ext cx="6172200" cy="2971800"/>
          </a:xfrm>
        </p:spPr>
        <p:txBody>
          <a:bodyPr>
            <a:noAutofit/>
          </a:bodyPr>
          <a:lstStyle/>
          <a:p>
            <a:pPr lvl="0">
              <a:spcBef>
                <a:spcPts val="0"/>
              </a:spcBef>
              <a:spcAft>
                <a:spcPts val="1800"/>
              </a:spcAft>
            </a:pPr>
            <a:r>
              <a:rPr lang="en-US" sz="2600" dirty="0" smtClean="0">
                <a:solidFill>
                  <a:schemeClr val="tx2">
                    <a:lumMod val="75000"/>
                  </a:schemeClr>
                </a:solidFill>
              </a:rPr>
              <a:t>Wastewater treated to different levels for various intended uses ranging from landscape irrigation, toilet flushing, and groundwater recharge</a:t>
            </a:r>
          </a:p>
          <a:p>
            <a:pPr lvl="0">
              <a:spcBef>
                <a:spcPts val="0"/>
              </a:spcBef>
              <a:spcAft>
                <a:spcPts val="1200"/>
              </a:spcAft>
            </a:pPr>
            <a:r>
              <a:rPr lang="en-US" sz="2600" dirty="0" smtClean="0">
                <a:solidFill>
                  <a:schemeClr val="tx2">
                    <a:lumMod val="75000"/>
                  </a:schemeClr>
                </a:solidFill>
              </a:rPr>
              <a:t>Treatment involves chemical mixing, flocculation, carbon filters, and </a:t>
            </a:r>
            <a:r>
              <a:rPr lang="en-US" sz="2600" dirty="0" smtClean="0">
                <a:solidFill>
                  <a:schemeClr val="tx2">
                    <a:lumMod val="75000"/>
                  </a:schemeClr>
                </a:solidFill>
              </a:rPr>
              <a:t>disinfection</a:t>
            </a:r>
            <a:endParaRPr lang="en-US" sz="2600" dirty="0" smtClean="0">
              <a:solidFill>
                <a:schemeClr val="tx2">
                  <a:lumMod val="75000"/>
                </a:schemeClr>
              </a:solidFill>
            </a:endParaRPr>
          </a:p>
        </p:txBody>
      </p:sp>
      <p:pic>
        <p:nvPicPr>
          <p:cNvPr id="4098" name="Picture 2"/>
          <p:cNvPicPr>
            <a:picLocks noChangeAspect="1" noChangeArrowheads="1"/>
          </p:cNvPicPr>
          <p:nvPr/>
        </p:nvPicPr>
        <p:blipFill>
          <a:blip r:embed="rId3" cstate="print"/>
          <a:srcRect l="19678" t="46875" r="51553" b="14844"/>
          <a:stretch>
            <a:fillRect/>
          </a:stretch>
        </p:blipFill>
        <p:spPr bwMode="auto">
          <a:xfrm>
            <a:off x="6629400" y="1600200"/>
            <a:ext cx="1961103" cy="198809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099" name="Picture 3"/>
          <p:cNvPicPr>
            <a:picLocks noChangeAspect="1" noChangeArrowheads="1"/>
          </p:cNvPicPr>
          <p:nvPr/>
        </p:nvPicPr>
        <p:blipFill>
          <a:blip r:embed="rId4" cstate="print"/>
          <a:srcRect l="9375" t="40625" r="40625" b="54688"/>
          <a:stretch>
            <a:fillRect/>
          </a:stretch>
        </p:blipFill>
        <p:spPr bwMode="auto">
          <a:xfrm>
            <a:off x="76200" y="5410200"/>
            <a:ext cx="8153400" cy="990600"/>
          </a:xfrm>
          <a:prstGeom prst="rect">
            <a:avLst/>
          </a:prstGeom>
          <a:noFill/>
          <a:ln w="9525">
            <a:noFill/>
            <a:miter lim="800000"/>
            <a:headEnd/>
            <a:tailEnd/>
          </a:ln>
          <a:effectLst>
            <a:softEdge rad="63500"/>
          </a:effectLst>
        </p:spPr>
      </p:pic>
      <p:sp>
        <p:nvSpPr>
          <p:cNvPr id="8" name="TextBox 7"/>
          <p:cNvSpPr txBox="1"/>
          <p:nvPr/>
        </p:nvSpPr>
        <p:spPr>
          <a:xfrm>
            <a:off x="762000" y="6324600"/>
            <a:ext cx="1524000" cy="369332"/>
          </a:xfrm>
          <a:prstGeom prst="rect">
            <a:avLst/>
          </a:prstGeom>
          <a:noFill/>
        </p:spPr>
        <p:txBody>
          <a:bodyPr wrap="square" rtlCol="0">
            <a:spAutoFit/>
          </a:bodyPr>
          <a:lstStyle/>
          <a:p>
            <a:r>
              <a:rPr lang="en-US" b="1" i="1" dirty="0" smtClean="0">
                <a:solidFill>
                  <a:schemeClr val="tx2"/>
                </a:solidFill>
              </a:rPr>
              <a:t>Mixing Tank</a:t>
            </a:r>
            <a:endParaRPr lang="en-US" b="1" i="1" dirty="0">
              <a:solidFill>
                <a:schemeClr val="tx2"/>
              </a:solidFill>
            </a:endParaRPr>
          </a:p>
        </p:txBody>
      </p:sp>
      <p:sp>
        <p:nvSpPr>
          <p:cNvPr id="9" name="TextBox 8"/>
          <p:cNvSpPr txBox="1"/>
          <p:nvPr/>
        </p:nvSpPr>
        <p:spPr>
          <a:xfrm>
            <a:off x="1524000" y="5048349"/>
            <a:ext cx="1828800" cy="338554"/>
          </a:xfrm>
          <a:prstGeom prst="rect">
            <a:avLst/>
          </a:prstGeom>
          <a:noFill/>
        </p:spPr>
        <p:txBody>
          <a:bodyPr wrap="square" rtlCol="0">
            <a:spAutoFit/>
          </a:bodyPr>
          <a:lstStyle/>
          <a:p>
            <a:r>
              <a:rPr lang="en-US" sz="1600" b="1" i="1" dirty="0" smtClean="0">
                <a:solidFill>
                  <a:schemeClr val="tx2"/>
                </a:solidFill>
              </a:rPr>
              <a:t>Flocculation Tank</a:t>
            </a:r>
            <a:endParaRPr lang="en-US" sz="1600" b="1" i="1" dirty="0">
              <a:solidFill>
                <a:schemeClr val="tx2"/>
              </a:solidFill>
            </a:endParaRPr>
          </a:p>
        </p:txBody>
      </p:sp>
      <p:sp>
        <p:nvSpPr>
          <p:cNvPr id="10" name="TextBox 9"/>
          <p:cNvSpPr txBox="1"/>
          <p:nvPr/>
        </p:nvSpPr>
        <p:spPr>
          <a:xfrm>
            <a:off x="3581400" y="6324600"/>
            <a:ext cx="990600" cy="338554"/>
          </a:xfrm>
          <a:prstGeom prst="rect">
            <a:avLst/>
          </a:prstGeom>
          <a:noFill/>
        </p:spPr>
        <p:txBody>
          <a:bodyPr wrap="square" rtlCol="0">
            <a:spAutoFit/>
          </a:bodyPr>
          <a:lstStyle/>
          <a:p>
            <a:r>
              <a:rPr lang="en-US" sz="1600" b="1" i="1" dirty="0" smtClean="0">
                <a:solidFill>
                  <a:schemeClr val="tx2"/>
                </a:solidFill>
              </a:rPr>
              <a:t>Filters</a:t>
            </a:r>
            <a:endParaRPr lang="en-US" sz="1600" b="1" i="1" dirty="0">
              <a:solidFill>
                <a:schemeClr val="tx2"/>
              </a:solidFill>
            </a:endParaRPr>
          </a:p>
        </p:txBody>
      </p:sp>
      <p:sp>
        <p:nvSpPr>
          <p:cNvPr id="11" name="TextBox 10"/>
          <p:cNvSpPr txBox="1"/>
          <p:nvPr/>
        </p:nvSpPr>
        <p:spPr>
          <a:xfrm>
            <a:off x="4800600" y="5048349"/>
            <a:ext cx="1828800" cy="338554"/>
          </a:xfrm>
          <a:prstGeom prst="rect">
            <a:avLst/>
          </a:prstGeom>
          <a:noFill/>
        </p:spPr>
        <p:txBody>
          <a:bodyPr wrap="square" rtlCol="0">
            <a:spAutoFit/>
          </a:bodyPr>
          <a:lstStyle/>
          <a:p>
            <a:r>
              <a:rPr lang="en-US" sz="1600" b="1" i="1" dirty="0" smtClean="0">
                <a:solidFill>
                  <a:schemeClr val="tx2"/>
                </a:solidFill>
              </a:rPr>
              <a:t>Contact Tank </a:t>
            </a:r>
            <a:endParaRPr lang="en-US" sz="1600" b="1" i="1" dirty="0">
              <a:solidFill>
                <a:schemeClr val="tx2"/>
              </a:solidFill>
            </a:endParaRPr>
          </a:p>
        </p:txBody>
      </p:sp>
      <p:sp>
        <p:nvSpPr>
          <p:cNvPr id="12" name="TextBox 11"/>
          <p:cNvSpPr txBox="1"/>
          <p:nvPr/>
        </p:nvSpPr>
        <p:spPr>
          <a:xfrm>
            <a:off x="6324600" y="6324600"/>
            <a:ext cx="1066800" cy="338554"/>
          </a:xfrm>
          <a:prstGeom prst="rect">
            <a:avLst/>
          </a:prstGeom>
          <a:noFill/>
        </p:spPr>
        <p:txBody>
          <a:bodyPr wrap="square" rtlCol="0">
            <a:spAutoFit/>
          </a:bodyPr>
          <a:lstStyle/>
          <a:p>
            <a:r>
              <a:rPr lang="en-US" sz="1600" b="1" i="1" dirty="0" smtClean="0">
                <a:solidFill>
                  <a:schemeClr val="tx2"/>
                </a:solidFill>
              </a:rPr>
              <a:t>Storage</a:t>
            </a:r>
            <a:endParaRPr lang="en-US" sz="1600" b="1" i="1" dirty="0">
              <a:solidFill>
                <a:schemeClr val="tx2"/>
              </a:solidFill>
            </a:endParaRPr>
          </a:p>
        </p:txBody>
      </p:sp>
      <p:sp>
        <p:nvSpPr>
          <p:cNvPr id="13" name="TextBox 12"/>
          <p:cNvSpPr txBox="1"/>
          <p:nvPr/>
        </p:nvSpPr>
        <p:spPr>
          <a:xfrm>
            <a:off x="7772400" y="5410200"/>
            <a:ext cx="1371600" cy="830997"/>
          </a:xfrm>
          <a:prstGeom prst="rect">
            <a:avLst/>
          </a:prstGeom>
          <a:noFill/>
        </p:spPr>
        <p:txBody>
          <a:bodyPr wrap="square" rtlCol="0">
            <a:spAutoFit/>
          </a:bodyPr>
          <a:lstStyle/>
          <a:p>
            <a:r>
              <a:rPr lang="en-US" sz="1600" b="1" i="1" dirty="0" smtClean="0">
                <a:solidFill>
                  <a:schemeClr val="tx2"/>
                </a:solidFill>
              </a:rPr>
              <a:t>UCSB</a:t>
            </a:r>
          </a:p>
          <a:p>
            <a:r>
              <a:rPr lang="en-US" sz="1600" b="1" i="1" dirty="0" smtClean="0">
                <a:solidFill>
                  <a:schemeClr val="tx2"/>
                </a:solidFill>
              </a:rPr>
              <a:t>Golf Courses</a:t>
            </a:r>
          </a:p>
          <a:p>
            <a:r>
              <a:rPr lang="en-US" sz="1600" b="1" i="1" dirty="0" smtClean="0">
                <a:solidFill>
                  <a:schemeClr val="tx2"/>
                </a:solidFill>
              </a:rPr>
              <a:t>Schools</a:t>
            </a:r>
            <a:endParaRPr lang="en-US" sz="1600" b="1" i="1" dirty="0">
              <a:solidFill>
                <a:schemeClr val="tx2"/>
              </a:solidFill>
            </a:endParaRPr>
          </a:p>
        </p:txBody>
      </p:sp>
      <p:sp>
        <p:nvSpPr>
          <p:cNvPr id="7" name="Rectangle 6"/>
          <p:cNvSpPr/>
          <p:nvPr/>
        </p:nvSpPr>
        <p:spPr>
          <a:xfrm>
            <a:off x="228600" y="5410200"/>
            <a:ext cx="685800"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6200" y="5334000"/>
            <a:ext cx="838200" cy="461665"/>
          </a:xfrm>
          <a:prstGeom prst="rect">
            <a:avLst/>
          </a:prstGeom>
          <a:solidFill>
            <a:schemeClr val="accent5">
              <a:lumMod val="20000"/>
              <a:lumOff val="80000"/>
              <a:alpha val="65000"/>
            </a:schemeClr>
          </a:solidFill>
          <a:effectLst>
            <a:softEdge rad="31750"/>
          </a:effectLst>
        </p:spPr>
        <p:txBody>
          <a:bodyPr wrap="square" rtlCol="0">
            <a:spAutoFit/>
          </a:bodyPr>
          <a:lstStyle/>
          <a:p>
            <a:r>
              <a:rPr lang="en-US" sz="1150" b="1" i="1" dirty="0" smtClean="0">
                <a:solidFill>
                  <a:schemeClr val="tx2"/>
                </a:solidFill>
              </a:rPr>
              <a:t>Secondary Effluent</a:t>
            </a:r>
            <a:endParaRPr lang="en-US" sz="1150" b="1" i="1" dirty="0">
              <a:solidFill>
                <a:schemeClr val="tx2"/>
              </a:solidFill>
            </a:endParaRPr>
          </a:p>
        </p:txBody>
      </p:sp>
      <p:cxnSp>
        <p:nvCxnSpPr>
          <p:cNvPr id="16" name="Straight Arrow Connector 15"/>
          <p:cNvCxnSpPr/>
          <p:nvPr/>
        </p:nvCxnSpPr>
        <p:spPr>
          <a:xfrm>
            <a:off x="2895600" y="5486400"/>
            <a:ext cx="30480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724400" y="5467978"/>
            <a:ext cx="26670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638800" y="5467978"/>
            <a:ext cx="303963"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42950" y="5715000"/>
            <a:ext cx="34290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4042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gradFill>
            <a:gsLst>
              <a:gs pos="0">
                <a:schemeClr val="tx2">
                  <a:lumMod val="20000"/>
                  <a:lumOff val="80000"/>
                </a:schemeClr>
              </a:gs>
              <a:gs pos="25000">
                <a:schemeClr val="accent5">
                  <a:lumMod val="75000"/>
                  <a:tint val="44500"/>
                  <a:satMod val="160000"/>
                  <a:alpha val="26000"/>
                </a:schemeClr>
              </a:gs>
              <a:gs pos="100000">
                <a:schemeClr val="accent5">
                  <a:tint val="23500"/>
                  <a:satMod val="160000"/>
                  <a:lumMod val="81000"/>
                  <a:lumOff val="19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Title 1"/>
          <p:cNvSpPr>
            <a:spLocks noGrp="1"/>
          </p:cNvSpPr>
          <p:nvPr>
            <p:ph type="title"/>
          </p:nvPr>
        </p:nvSpPr>
        <p:spPr>
          <a:xfrm>
            <a:off x="0" y="0"/>
            <a:ext cx="9144000" cy="990600"/>
          </a:xfrm>
          <a:solidFill>
            <a:schemeClr val="tx2"/>
          </a:solidFill>
        </p:spPr>
        <p:txBody>
          <a:bodyPr>
            <a:normAutofit/>
          </a:bodyPr>
          <a:lstStyle/>
          <a:p>
            <a:r>
              <a:rPr lang="en-US" sz="3500" dirty="0" smtClean="0">
                <a:solidFill>
                  <a:schemeClr val="bg1"/>
                </a:solidFill>
                <a:latin typeface="Candara" pitchFamily="34" charset="0"/>
              </a:rPr>
              <a:t>Goleta Recycled Water System</a:t>
            </a:r>
            <a:endParaRPr lang="en-US" sz="3500" dirty="0">
              <a:solidFill>
                <a:schemeClr val="bg1"/>
              </a:solidFill>
              <a:latin typeface="Candara" pitchFamily="34" charset="0"/>
            </a:endParaRPr>
          </a:p>
        </p:txBody>
      </p:sp>
      <p:sp>
        <p:nvSpPr>
          <p:cNvPr id="6146" name="AutoShape 2" descr="data:image/jpeg;base64,/9j/4AAQSkZJRgABAQAAAQABAAD/2wCEAAkGBhQQEBEQEBQQEBQQEBcSFxAQEhUQEBcUFRUVFRQSFhIXHCYgGRojGRUVHy8gIycqLCwsFx8xNTA2NSYrLCkBCQoKDgwOGg8PGi4lHyU1LC8pLCwuLCwpLC0sKSksLCksLCk1LC8sKiksKSksNCwsKSksLC0pLSwsLCwpKSovKf/AABEIAMUA/wMBIgACEQEDEQH/xAAcAAEAAgMBAQEAAAAAAAAAAAAABAYCAwUHAQj/xABFEAACAQIEAwUCCAwFBQEAAAABAgADEQQSITEFE0EGIlFhcTKxFBUjUlNygZEHJUJic5KTobKz0dMkMzTS8BeCo8HDVP/EABoBAQADAQEBAAAAAAAAAAAAAAACAwQBBQb/xAAvEQACAgEDAgMGBgMAAAAAAAAAAQIRAwQhMRJBEzJRYZGhscHRFSJCcYHwBRRS/9oADAMBAAIRAxEAPwD3GImt3nG6BmWmPMkZ6018yUyzJHaJweZXkBa03U6s7HKmKJMT4pn2XHBERAEREAREQBERAEREAREQBERAEREAREQBERAEREAREQD4xkSq8kVZCrTNnn0rclFWa3fW3/D6TWXsVHiT7p87raXBtrodRbrIr8Qa/dsB4WvPltXr1j2lLa9q34dtM148TlwiZmtv/wA9JuV5Fp1Aw5hsD7Op0+ybaeuxB9DN2l1XiO7W/C9nqVzhXY6FJ5vkOgZLE+gxu0Z2fYiJYcEREAREQBERAEREAREQBERAEREAREQBERAEREAREQDCqJCqyeRI1WnKMsbR1MgM9tTrfSwGpkapw/XQi1+u8nOmuk1mncqfmkn90+Y1eh8Xea7qktuXTNePL08MwRQtk3vrcjQmbUM+BZuVJu0umeN1W3b7Fc53ubqIkoTVSSbp7kFSKGIiJYcEREAREQBERAEREAREQBERAEREAREQBERAEREAREQBMWS8yiARnozXyZMtGWVPEmdsiCjIXD8YK4r0iRTqU6lSkVVvlFW5FOpbcZlswO02cVxDUHSvccnSnUVjly5nUCsDtYX1vbTW+msHtBiBR5fEEyOtBHSoFPeak5W+VgCCVZBZTpqdRI9KiacWPqpevD9vp/P2JfCuJZWOGrsvOQ5RuhqqFDCqqsSTpe9ibFTOxONww0MatDHLT7wDct20qBSWQg2Ox1013kTtN23o4IFbipV6U1OgNvyz09N5djTlxv6FedKMqqn3Xo+9FknN452go4OnzK7hB0Uaux8FXcn/AIZ5nhPwi4rmVWzK7OvcpsLU1a9lAA/rqbXlT4jjamJqGrWdqjt1boPmgbKPISGok8OzRDHHrPXOzX4SsPjHNJgcPULWRapFnHSzjTN+b915bp+bORLt2U/CNVw2Wlic1ekNA171kHkT7Q8jr59Jnx6jtIsli9D12JF4dxOniKYq0XWop6jx8CNwfIyVNhQIiIAiIgCIiAIiIAiIgCInL7QcfTBU1qVFdw9QUwEy3uVZr94gW7pgHUiU3/qfQ+ir/wDi/uSJV/Cd8smSmeTYZg2XnX19kh8tvZ385HrRLpZfYlN/6n0PosR/4v8AfOr2f7XU8a7pTSohRc3fyWIvbTKxhSTOdLR3YiJI4IiIAiIgGFWkGUqdQwII8iLGQMNhKGBw+RbUqNPMe8xIAYliLnW1ydJj2j44MFh2rsrPlsMq+J2ueg854n2j7T1se96zWQXy0VJFNdD06nzvLceHrdhzaXTe3oXbi3ayo9MUeGUuXRbMBUQ00ZvlMrGnTvdVztYtYancTzrE0nAV6gcZ2cAsdSUuH89CbHcSQvF35CUEsiorglcuZg9TPbPlzKL27t7G2sy41xA4mqrMgD5dMPSN9WLvUqOxFkzVKjvtfUAaC80prCt9kQdzftICroWJyqtruxAUajr4+S6nwkzD1ObdgrAWHeewLnq+X8m+nnuetpuwvBbkPWsxHsoBamnoOp8zc+c6PInkavVeN+VLY1YsXTuzn/B4+DzocmOTPPLzDhHE6uEfmUGKnqu6MPBl6z0/s322pYqyPalV+YT3WP5jdfQ6zzPkxyZdjyyh+xCUFI9xied9nu2z0rU8Reqmwfeovr84fvl+wmMSqgemwdTsR/zQzfDJGa2M0ouPJuiIlhEREQBERAERMK1dUUsxCqouSTYAesAyZgASdANbnQSrcdptxFfg9BmpqHVzVAN7DW51FlIOg3a4Oi95pNWs2LfIPk6QaxzAXJHip9pvzDou73PcHbw2GWmuVBYb7kkk6lix1JPUnUwCFwrgaUaKUmC1SgsajoMzak3N7++VjjuGUcXwihVClEuAoAPerdLa7e6XqecdpsYavF8KlHXuKuYMVBIeqDZxsAdCw13A72qxkSiWXiTK55FCmmZrqXVVBBGjBWsQLH2nsQuwBYgDPst2V+A8z5RqpqZd1y2te9tTvf8AdOnw3hy0VsLFiBdrBdtlCj2VFzZRt6kkzJKiIiIgCIiAJoxmOSipeowVR1PuA6nykfi+Pekl6dJ6zHYKLqPNrayjY/DYuu+erTrMegyEKB4AdJVkm48KycY3yzb2i7UNiQaVMZKZ8QCzevgPIffKBjeFZCSLKliczEBV0NwzHTqN9TcS01sM6HK6sh8GFj90iYnh61Mudc2U5gCdLjYkddzKcOqnik29yyWOMlsV3B4NqmtG6L9Ows5HhSU6qPzjr4ATqcH4etNDlFruxJOrE36k6kzqFLDbpttI3DU7ml/bbc3O/jKcuaeV3IuhCMY2uTZyo5U35TGUyg7Zo5Ucqb8pjKYFmjlRypvymMpnaFmjlSZwziVTDNmpNbxU6q3qJqymfCs6rTtHHT5PQ+Cdp6eIsp+TqfMJ0P1T19N52p5eODV9xRreuQyz8C4riVIp16NZ12FTIcw+t4jz3m7Hkk9pIzyguUy0xETQVCIiAcHttiHp4OpUp1DRKMhLg2NswBAPneU3hOAx2PpiqmIYIGNuZVZTmFwSAqnUePjtteensoIsQCD0OonPHDjR/wBNlC/QNpS88hGtP7AV/N6yLVkk6PN+M8GxNGthadWorObCiwYkU++oFiVGXUqdB0nfPZzif/6x+1f/AGSP2q4mlTF4N9V5TAuDrl+VQ3LLcEWDbE/fLfRxTYkXpMKdO5GcENVaxsQBqE/7rtuLA6yKjuzrlsiidmeJ4nEYh6BrVagCG6s10PeAJLDZRpqpuc1h1InY/ACjxXBqNe4hLHS5BrAWA0AAFgo0Al5wuDSkLILXNydSxJ3LMdWPmTKhx4/jnB/o0/irTrVIJ2y7RESZAREQBERAEREAona1f8U31F9043Lnf7UJfEt9VfdOTy552TzMvjwRWp6H0kXhdK1O1ye+2p3PmZ03p6H06byJwql8nuW7x1NrnbXSVl36P5+jM+XJHwAlQya+I6ibKWHudLfbO5h8OqoGYC7bKug06kynLNx4IJHGp8LsTm1A/fIb0CNSCB5y02RtCMt+oJP3gzk8SpWYqb3BtbpKsOSUpb7nWlRyeXHLknlxy5sIkblwUknlz41PQ+k6uTh6Umw9JlMU2HpMp6ZnEREAREjcQrFUuLaui666M6qf3EwdSt0SM0+ZpVMBw1HH+H5YdCCaQ5aimrFihzNSdibC9yfG1hpJHDOzLIxDBKSpY0zT5NR73Ja5bDjrsZGyxwVN38vufnPiuIbn1e83+Yfyj4z3f8Cx/FFL9NX/AJzzyzj34NcbTxKK/wAFzYlzly1nIF2CjMeWOrCez/g57OVeH8Pp4auaZqLUqMeWxZLPUZxYkA7Hwkios0pPHh+OMH9RP4q0u0pHHj+OcH+jT+KtIyJRLvERJERERAEREAREQCodo0viG+qvunM5c7XHU+Wb0X3Tn8uedk8zNEeCHUpXBHiD7pE4RS+T1OY5j3rAX0GthOq9PQ+h232kPg1I8vU5iG9qwF+6uthtK+5b+j+fozYKc7OArKVAtfla69VO/wBxN5A5ck8PYK4zeybhvQzko2VnRq1Kd8oGigVCbeOwB87icLGMWYlvEn751uN1V5dqOQsbX0JGVRoN99pXKNaswB5YW/zgAR6jmXhwUZWjsItqzdy45c0piKtrsioL2JcBba2uflNpKwjF6aOQAWUEgbAyR2UXHk18uY1Keh9D7pM5cwq0+631T7p1ckGXlNh6TKYpsPSZT0zOIiIAkHjKBqWVlVw1WkpVhcG9VBt4+HnJ0g8aoq9LK4LKalIWDFT/AJqWsRrv9+04+CePzr9yF2fYEtZlJFKmCoPeXWqQSOgN9Pt8p25w+z9MAswC60aYJFr3DVtwNdiNT/6nchCfPu+RSO2w/wAdw/ycfzacu8pPbX/XcP8Arj+dTl2nFyzj4QlJ48Pxxg/qJ/FWl2lI48fxzg/qJ/FWiQiXeIiSIiIiAIiIAiIgFd4wnyzeg90hcudPiS3qH0HukblzzsnmZfHg5NbiNHvKatJTqurrcHbxkLhGPppTK1KtDMH1KuAp7qi6gnbQyrY/DfK1f0r/AMRmj4NMXjP0PXWjTjVl++NaH01H9ov9ZKQAgEWIIuCNRb1nm4w0vXZFb4Snfxb+Iy3HPruzLqMCxJU+Sfy5oq4umpytUpKR+Szqp+4mdHlzzvtTwpqmKxDqBZOXc+tMEaf9rfdNEI9To8vU5nhipJWWniGLovSdeZQa6numohueml972nzhuPpCjTBq0RZRoaiA++UCpwOopINN+7m2Ukdw5WII3APvE+1OAVVJU03uGK2yk3IzA2tvbK2vlLPBMH4nkrp6Pn/ex6dTIYBlIYHYqQQfQifK6dxvqn3GcbsEh+DsDfu1WFj020lhxKdx/qN7jKqp0erCXVBS9UWhNh6TKYpsPSQeLceoYVQa9QJfZdWc+ijUz00m3SKG0lbOhEqlL8JeDZrE1UHzmpnL+65/dLLhMYlVBUpMrq2zKbiSljlDzKiEMkJ+V2bpA40gallYEhqlIaMUOtVBcMNdN/OT5B41SDUSGLqM9M5qZysCKiEEHpqBfyvK3wX4/OiD2eogFmAUFqVK5Frkhqu/XYjU9PSdycLs9hgrO4W2ejSu1rZirVhqepAt+6d2EJ8+75FI7bf67h/1x/Npy7ykdtf9dgPrj+dTl3M4uWcfCErnE+z1Srj8PilKZKSqCCSH0NQ6C1vyh18ZDpYniHyd0awWmjgrSuagyc11IbRDdrG2ttAJjR4nxCnk5iKxqcqmAyi/MfOHfNTbZe4xFvZD2NxOtWcTouMRE6cEREAREQBERAORjl+UP2e4TRkkzFjvn7PcJqyzzsnmZfHgotddagFIPleoc1r2zZ/I21ym/wCbMXQDagBmJK5hfQqFW1xr39bbHNboJPrXVnsFuahYEgmxGcAgX/PM165swCA3LXsfaIYZva8Wvp1AmNTVbv4HsvHLsviRK9iCwogXuM5UWDWyjYW0uNPzR4mdTspjaa4VFNSmCGcWLqD7bdCZGrAubkIDfcA3sWLW3t7TE7dZP7N8NSphAHzkM1QECrUUWztpYMBLIStuvsZtRDpS6tvidH4xpfS0f2if1lT4vhzVr4jlvTKnI1sqVcxWmbZbg6jv+zrr62uVbhSOCG5lmFiBWqgWIsRYNa0rPEsF/iTSUsiNkpmzN7OVRYknvC3jNWLzHh/5DpWOPPP7dn7TlVsFiGurkMTdcp5TEm4LaW3B6/k20tMfg1dm9pSai3IIpWKnmNcqRYrerU3G7Hyk4YHMDUDtl1OZi99ad3t1OxXpfToYrYJkBvUa42Cs1tSFJB22NtPAiazyGmt/ze9H3stxJaNJ10YnEMCOZSTL3QczZmGnoJ2cZxxBTbQG4y2FagTYggsflNh9u/rbT2QwoalVBLjLXPsO6fkr80i862I4Yq06ljW1DOflqupy21722g0mKXmPpNO4eFG12Xr9ycO0lMU3clBkS4Xm0mLEA6AIx1uLfbPM6h+EYjm4klg7Xcg2svzVPQAaCem4jgi8iuqGozVk15lV6lyFsLBiQNhtKXh6dNVOdCzXuNL9MuU6/nFvVB4z6HR0oSff2cnja/fJFJ7e3j6nIqcIoC9qmbumwFhdhRDa5tr1NPAbXvJHZni7YKrmueU3trfS3ztdiPGThQpbZX0O/eudDpoNOnjr5bQOI0gFIUEF8tNVOrF2AHvzH0E1cwkpXVd0YlanFwrnsy/4btUrhSUCX6NXw9wL2uQKn26TTi+OrWpsnepXcWdauHZxkcEOqBze+UEAAk38Z0BwVXphXNbVQCBXqoNhsFYW18JnieCpUDBmr2cEEDEVVFiLEABtJ4VM+lUoXdV9PiReBYMozsVZS1Kle99waungCAVuB5TtTCjSCqFF7KABcljYaasdT6mZySVFUnbKR22H+O4f9cfzacs3H8JUq4d0okq5K2K1DSNg6lhnAO4BFut7XF7jbi+E0qrpUqIrtSN1Y3uNQenmAfskyEjjexUqGH4jbIHpjlNQW7bOOWDXs7qzEBrAMdT3r3Inyjw3iapk59O4pgBjldiwpkXJNPW9QXNx7JHUG9uidOEXhtOotMCswdwz94WF1zty72AF8mW9hveSoiAIiIAiIgCIiAc/Ee2fs9wmubsVh6hYlAhB+c5U/cFM0/Bq3zaX7Rv9kxTxScm0i5SVFNx3EaSVHV6lNGDG6s6g7+BM0fHFD6aj+0X+suT8IZjdqWHJPUsSf5c+fEp+hw36x/tzN/pv+0b1r2lwU/44ofTUf2i/1nf7JG+FQjUF3IPQguxBnR+JT9Dhv1j/AG5uTBVVFlSiAOgqMB/LlkNNKHBTm1Xi1ZlKZ2kxKJiHFRkTMARmIFxlA6y5/Bq3zaX7Rv7c1VOGOxu1Ogx8S5P/AM5bHHOLujztRijnj0t0eefGNH6Sl+ssfGND6Sj+ss9B+Jz9Dhv1j/bj4nP0OG/WP9uW/n9DD+HY/wDpnF7FuGpVmUgg1yQRqD3V2M7eM/y6n6Nv4TM6eBqKLKlFR4CowH8ufauCqsrLakMylb8xja4te2SVeHNu6PUhUYqN8HUTYekrnG+zbFjUoZSTqabHLr4q3T0MsijSfZ6EJyg7iyieOORVJHnT8PxV8q4WoT4s6Kn6wJ906/Z7se61VxOLKs6+xST/AC6d9zr7Tect0SzJqMmRVJlWPTY8buK3EREoNAiIgCIiAIiIAiIgCIiAIiIAiIgCIiAIiIAiIgCIiAIiIAiIgCIiAIiIAiIgCIiAIiIAiIgCIiAIiIAiIgCIiAIiIAiIgCIiAIiIAiIgCIiAIiIAiIgCIiAIiIAiIgCIiAIiIAiIgH//2Q=="/>
          <p:cNvSpPr>
            <a:spLocks noChangeAspect="1" noChangeArrowheads="1"/>
          </p:cNvSpPr>
          <p:nvPr/>
        </p:nvSpPr>
        <p:spPr bwMode="auto">
          <a:xfrm>
            <a:off x="84667" y="-534591"/>
            <a:ext cx="2527300" cy="110013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8" name="AutoShape 4" descr="data:image/jpeg;base64,/9j/4AAQSkZJRgABAQAAAQABAAD/2wCEAAkGBhQQEBEQEBQQEBQQEBcSFxAQEhUQEBcUFRUVFRQSFhIXHCYgGRojGRUVHy8gIycqLCwsFx8xNTA2NSYrLCkBCQoKDgwOGg8PGi4lHyU1LC8pLCwuLCwpLC0sKSksLCksLCk1LC8sKiksKSksNCwsKSksLC0pLSwsLCwpKSovKf/AABEIAMUA/wMBIgACEQEDEQH/xAAcAAEAAgMBAQEAAAAAAAAAAAAABAYCAwUHAQj/xABFEAACAQIEAwUCCAwFBQEAAAABAgADEQQSITEFE0EGIlFhcTKxFBUjUlNygZEHJUJic5KTobKz0dMkMzTS8BeCo8HDVP/EABoBAQADAQEBAAAAAAAAAAAAAAACAwQBBQb/xAAvEQACAgEDAgMGBgMAAAAAAAAAAQIRAwQhMRJBEzJRYZGhscHRFSJCcYHwBRRS/9oADAMBAAIRAxEAPwD3GImt3nG6BmWmPMkZ6018yUyzJHaJweZXkBa03U6s7HKmKJMT4pn2XHBERAEREAREQBERAEREAREQBERAEREAREQBERAEREAREQD4xkSq8kVZCrTNnn0rclFWa3fW3/D6TWXsVHiT7p87raXBtrodRbrIr8Qa/dsB4WvPltXr1j2lLa9q34dtM148TlwiZmtv/wA9JuV5Fp1Aw5hsD7Op0+ybaeuxB9DN2l1XiO7W/C9nqVzhXY6FJ5vkOgZLE+gxu0Z2fYiJYcEREAREQBERAEREAREQBERAEREAREQBERAEREAREQDCqJCqyeRI1WnKMsbR1MgM9tTrfSwGpkapw/XQi1+u8nOmuk1mncqfmkn90+Y1eh8Xea7qktuXTNePL08MwRQtk3vrcjQmbUM+BZuVJu0umeN1W3b7Fc53ubqIkoTVSSbp7kFSKGIiJYcEREAREQBERAEREAREQBERAEREAREQBERAEREAREQBMWS8yiARnozXyZMtGWVPEmdsiCjIXD8YK4r0iRTqU6lSkVVvlFW5FOpbcZlswO02cVxDUHSvccnSnUVjly5nUCsDtYX1vbTW+msHtBiBR5fEEyOtBHSoFPeak5W+VgCCVZBZTpqdRI9KiacWPqpevD9vp/P2JfCuJZWOGrsvOQ5RuhqqFDCqqsSTpe9ibFTOxONww0MatDHLT7wDct20qBSWQg2Ox1013kTtN23o4IFbipV6U1OgNvyz09N5djTlxv6FedKMqqn3Xo+9FknN452go4OnzK7hB0Uaux8FXcn/AIZ5nhPwi4rmVWzK7OvcpsLU1a9lAA/rqbXlT4jjamJqGrWdqjt1boPmgbKPISGok8OzRDHHrPXOzX4SsPjHNJgcPULWRapFnHSzjTN+b915bp+bORLt2U/CNVw2Wlic1ekNA171kHkT7Q8jr59Jnx6jtIsli9D12JF4dxOniKYq0XWop6jx8CNwfIyVNhQIiIAiIgCIiAIiIAiIgCInL7QcfTBU1qVFdw9QUwEy3uVZr94gW7pgHUiU3/qfQ+ir/wDi/uSJV/Cd8smSmeTYZg2XnX19kh8tvZ385HrRLpZfYlN/6n0PosR/4v8AfOr2f7XU8a7pTSohRc3fyWIvbTKxhSTOdLR3YiJI4IiIAiIgGFWkGUqdQwII8iLGQMNhKGBw+RbUqNPMe8xIAYliLnW1ydJj2j44MFh2rsrPlsMq+J2ueg854n2j7T1se96zWQXy0VJFNdD06nzvLceHrdhzaXTe3oXbi3ayo9MUeGUuXRbMBUQ00ZvlMrGnTvdVztYtYancTzrE0nAV6gcZ2cAsdSUuH89CbHcSQvF35CUEsiorglcuZg9TPbPlzKL27t7G2sy41xA4mqrMgD5dMPSN9WLvUqOxFkzVKjvtfUAaC80prCt9kQdzftICroWJyqtruxAUajr4+S6nwkzD1ObdgrAWHeewLnq+X8m+nnuetpuwvBbkPWsxHsoBamnoOp8zc+c6PInkavVeN+VLY1YsXTuzn/B4+DzocmOTPPLzDhHE6uEfmUGKnqu6MPBl6z0/s322pYqyPalV+YT3WP5jdfQ6zzPkxyZdjyyh+xCUFI9xied9nu2z0rU8Reqmwfeovr84fvl+wmMSqgemwdTsR/zQzfDJGa2M0ouPJuiIlhEREQBERAERMK1dUUsxCqouSTYAesAyZgASdANbnQSrcdptxFfg9BmpqHVzVAN7DW51FlIOg3a4Oi95pNWs2LfIPk6QaxzAXJHip9pvzDou73PcHbw2GWmuVBYb7kkk6lix1JPUnUwCFwrgaUaKUmC1SgsajoMzak3N7++VjjuGUcXwihVClEuAoAPerdLa7e6XqecdpsYavF8KlHXuKuYMVBIeqDZxsAdCw13A72qxkSiWXiTK55FCmmZrqXVVBBGjBWsQLH2nsQuwBYgDPst2V+A8z5RqpqZd1y2te9tTvf8AdOnw3hy0VsLFiBdrBdtlCj2VFzZRt6kkzJKiIiIgCIiAJoxmOSipeowVR1PuA6nykfi+Pekl6dJ6zHYKLqPNrayjY/DYuu+erTrMegyEKB4AdJVkm48KycY3yzb2i7UNiQaVMZKZ8QCzevgPIffKBjeFZCSLKliczEBV0NwzHTqN9TcS01sM6HK6sh8GFj90iYnh61Mudc2U5gCdLjYkddzKcOqnik29yyWOMlsV3B4NqmtG6L9Ows5HhSU6qPzjr4ATqcH4etNDlFruxJOrE36k6kzqFLDbpttI3DU7ml/bbc3O/jKcuaeV3IuhCMY2uTZyo5U35TGUyg7Zo5Ucqb8pjKYFmjlRypvymMpnaFmjlSZwziVTDNmpNbxU6q3qJqymfCs6rTtHHT5PQ+Cdp6eIsp+TqfMJ0P1T19N52p5eODV9xRreuQyz8C4riVIp16NZ12FTIcw+t4jz3m7Hkk9pIzyguUy0xETQVCIiAcHttiHp4OpUp1DRKMhLg2NswBAPneU3hOAx2PpiqmIYIGNuZVZTmFwSAqnUePjtteensoIsQCD0OonPHDjR/wBNlC/QNpS88hGtP7AV/N6yLVkk6PN+M8GxNGthadWorObCiwYkU++oFiVGXUqdB0nfPZzif/6x+1f/AGSP2q4mlTF4N9V5TAuDrl+VQ3LLcEWDbE/fLfRxTYkXpMKdO5GcENVaxsQBqE/7rtuLA6yKjuzrlsiidmeJ4nEYh6BrVagCG6s10PeAJLDZRpqpuc1h1InY/ACjxXBqNe4hLHS5BrAWA0AAFgo0Al5wuDSkLILXNydSxJ3LMdWPmTKhx4/jnB/o0/irTrVIJ2y7RESZAREQBERAEREAona1f8U31F9043Lnf7UJfEt9VfdOTy552TzMvjwRWp6H0kXhdK1O1ye+2p3PmZ03p6H06byJwql8nuW7x1NrnbXSVl36P5+jM+XJHwAlQya+I6ibKWHudLfbO5h8OqoGYC7bKug06kynLNx4IJHGp8LsTm1A/fIb0CNSCB5y02RtCMt+oJP3gzk8SpWYqb3BtbpKsOSUpb7nWlRyeXHLknlxy5sIkblwUknlz41PQ+k6uTh6Umw9JlMU2HpMp6ZnEREAREjcQrFUuLaui666M6qf3EwdSt0SM0+ZpVMBw1HH+H5YdCCaQ5aimrFihzNSdibC9yfG1hpJHDOzLIxDBKSpY0zT5NR73Ja5bDjrsZGyxwVN38vufnPiuIbn1e83+Yfyj4z3f8Cx/FFL9NX/AJzzyzj34NcbTxKK/wAFzYlzly1nIF2CjMeWOrCez/g57OVeH8Pp4auaZqLUqMeWxZLPUZxYkA7Hwkios0pPHh+OMH9RP4q0u0pHHj+OcH+jT+KtIyJRLvERJERERAEREAREQCodo0viG+qvunM5c7XHU+Wb0X3Tn8uedk8zNEeCHUpXBHiD7pE4RS+T1OY5j3rAX0GthOq9PQ+h232kPg1I8vU5iG9qwF+6uthtK+5b+j+fozYKc7OArKVAtfla69VO/wBxN5A5ck8PYK4zeybhvQzko2VnRq1Kd8oGigVCbeOwB87icLGMWYlvEn751uN1V5dqOQsbX0JGVRoN99pXKNaswB5YW/zgAR6jmXhwUZWjsItqzdy45c0piKtrsioL2JcBba2uflNpKwjF6aOQAWUEgbAyR2UXHk18uY1Keh9D7pM5cwq0+631T7p1ckGXlNh6TKYpsPSZT0zOIiIAkHjKBqWVlVw1WkpVhcG9VBt4+HnJ0g8aoq9LK4LKalIWDFT/AJqWsRrv9+04+CePzr9yF2fYEtZlJFKmCoPeXWqQSOgN9Pt8p25w+z9MAswC60aYJFr3DVtwNdiNT/6nchCfPu+RSO2w/wAdw/ycfzacu8pPbX/XcP8Arj+dTl2nFyzj4QlJ48Pxxg/qJ/FWl2lI48fxzg/qJ/FWiQiXeIiSIiIiAIiIAiIgFd4wnyzeg90hcudPiS3qH0HukblzzsnmZfHg5NbiNHvKatJTqurrcHbxkLhGPppTK1KtDMH1KuAp7qi6gnbQyrY/DfK1f0r/AMRmj4NMXjP0PXWjTjVl++NaH01H9ov9ZKQAgEWIIuCNRb1nm4w0vXZFb4Snfxb+Iy3HPruzLqMCxJU+Sfy5oq4umpytUpKR+Szqp+4mdHlzzvtTwpqmKxDqBZOXc+tMEaf9rfdNEI9To8vU5nhipJWWniGLovSdeZQa6numohueml972nzhuPpCjTBq0RZRoaiA++UCpwOopINN+7m2Ukdw5WII3APvE+1OAVVJU03uGK2yk3IzA2tvbK2vlLPBMH4nkrp6Pn/ex6dTIYBlIYHYqQQfQifK6dxvqn3GcbsEh+DsDfu1WFj020lhxKdx/qN7jKqp0erCXVBS9UWhNh6TKYpsPSQeLceoYVQa9QJfZdWc+ijUz00m3SKG0lbOhEqlL8JeDZrE1UHzmpnL+65/dLLhMYlVBUpMrq2zKbiSljlDzKiEMkJ+V2bpA40gallYEhqlIaMUOtVBcMNdN/OT5B41SDUSGLqM9M5qZysCKiEEHpqBfyvK3wX4/OiD2eogFmAUFqVK5Frkhqu/XYjU9PSdycLs9hgrO4W2ejSu1rZirVhqepAt+6d2EJ8+75FI7bf67h/1x/Npy7ykdtf9dgPrj+dTl3M4uWcfCErnE+z1Srj8PilKZKSqCCSH0NQ6C1vyh18ZDpYniHyd0awWmjgrSuagyc11IbRDdrG2ttAJjR4nxCnk5iKxqcqmAyi/MfOHfNTbZe4xFvZD2NxOtWcTouMRE6cEREAREQBERAORjl+UP2e4TRkkzFjvn7PcJqyzzsnmZfHgotddagFIPleoc1r2zZ/I21ym/wCbMXQDagBmJK5hfQqFW1xr39bbHNboJPrXVnsFuahYEgmxGcAgX/PM165swCA3LXsfaIYZva8Wvp1AmNTVbv4HsvHLsviRK9iCwogXuM5UWDWyjYW0uNPzR4mdTspjaa4VFNSmCGcWLqD7bdCZGrAubkIDfcA3sWLW3t7TE7dZP7N8NSphAHzkM1QECrUUWztpYMBLIStuvsZtRDpS6tvidH4xpfS0f2if1lT4vhzVr4jlvTKnI1sqVcxWmbZbg6jv+zrr62uVbhSOCG5lmFiBWqgWIsRYNa0rPEsF/iTSUsiNkpmzN7OVRYknvC3jNWLzHh/5DpWOPPP7dn7TlVsFiGurkMTdcp5TEm4LaW3B6/k20tMfg1dm9pSai3IIpWKnmNcqRYrerU3G7Hyk4YHMDUDtl1OZi99ad3t1OxXpfToYrYJkBvUa42Cs1tSFJB22NtPAiazyGmt/ze9H3stxJaNJ10YnEMCOZSTL3QczZmGnoJ2cZxxBTbQG4y2FagTYggsflNh9u/rbT2QwoalVBLjLXPsO6fkr80i862I4Yq06ljW1DOflqupy21722g0mKXmPpNO4eFG12Xr9ycO0lMU3clBkS4Xm0mLEA6AIx1uLfbPM6h+EYjm4klg7Xcg2svzVPQAaCem4jgi8iuqGozVk15lV6lyFsLBiQNhtKXh6dNVOdCzXuNL9MuU6/nFvVB4z6HR0oSff2cnja/fJFJ7e3j6nIqcIoC9qmbumwFhdhRDa5tr1NPAbXvJHZni7YKrmueU3trfS3ztdiPGThQpbZX0O/eudDpoNOnjr5bQOI0gFIUEF8tNVOrF2AHvzH0E1cwkpXVd0YlanFwrnsy/4btUrhSUCX6NXw9wL2uQKn26TTi+OrWpsnepXcWdauHZxkcEOqBze+UEAAk38Z0BwVXphXNbVQCBXqoNhsFYW18JnieCpUDBmr2cEEDEVVFiLEABtJ4VM+lUoXdV9PiReBYMozsVZS1Kle99waungCAVuB5TtTCjSCqFF7KABcljYaasdT6mZySVFUnbKR22H+O4f9cfzacs3H8JUq4d0okq5K2K1DSNg6lhnAO4BFut7XF7jbi+E0qrpUqIrtSN1Y3uNQenmAfskyEjjexUqGH4jbIHpjlNQW7bOOWDXs7qzEBrAMdT3r3Inyjw3iapk59O4pgBjldiwpkXJNPW9QXNx7JHUG9uidOEXhtOotMCswdwz94WF1zty72AF8mW9hveSoiAIiIAiIgCIiAc/Ee2fs9wmubsVh6hYlAhB+c5U/cFM0/Bq3zaX7Rv9kxTxScm0i5SVFNx3EaSVHV6lNGDG6s6g7+BM0fHFD6aj+0X+suT8IZjdqWHJPUsSf5c+fEp+hw36x/tzN/pv+0b1r2lwU/44ofTUf2i/1nf7JG+FQjUF3IPQguxBnR+JT9Dhv1j/AG5uTBVVFlSiAOgqMB/LlkNNKHBTm1Xi1ZlKZ2kxKJiHFRkTMARmIFxlA6y5/Bq3zaX7Rv7c1VOGOxu1Ogx8S5P/AM5bHHOLujztRijnj0t0eefGNH6Sl+ssfGND6Sj+ss9B+Jz9Dhv1j/bj4nP0OG/WP9uW/n9DD+HY/wDpnF7FuGpVmUgg1yQRqD3V2M7eM/y6n6Nv4TM6eBqKLKlFR4CowH8ufauCqsrLakMylb8xja4te2SVeHNu6PUhUYqN8HUTYekrnG+zbFjUoZSTqabHLr4q3T0MsijSfZ6EJyg7iyieOORVJHnT8PxV8q4WoT4s6Kn6wJ906/Z7se61VxOLKs6+xST/AC6d9zr7Tect0SzJqMmRVJlWPTY8buK3EREoNAiIgCIiAIiIAiIgCIiAIiIAiIgCIiAIiIAiIgCIiAIiIAiIgCIiAIiIAiIgCIiAIiIAiIgCIiAIiIAiIgCIiAIiIAiIgCIiAIiIAiIgCIiAIiIAiIgCIiAIiIAiIgCIiAIiIAiIgH//2Q=="/>
          <p:cNvSpPr>
            <a:spLocks noChangeAspect="1" noChangeArrowheads="1"/>
          </p:cNvSpPr>
          <p:nvPr/>
        </p:nvSpPr>
        <p:spPr bwMode="auto">
          <a:xfrm>
            <a:off x="84667" y="-534591"/>
            <a:ext cx="2527300" cy="1100138"/>
          </a:xfrm>
          <a:prstGeom prst="rect">
            <a:avLst/>
          </a:prstGeom>
          <a:noFill/>
        </p:spPr>
        <p:txBody>
          <a:bodyPr vert="horz" wrap="square" lIns="91440" tIns="45720" rIns="91440" bIns="45720" numCol="1" anchor="t" anchorCtr="0" compatLnSpc="1">
            <a:prstTxWarp prst="textNoShape">
              <a:avLst/>
            </a:prstTxWarp>
          </a:bodyPr>
          <a:lstStyle/>
          <a:p>
            <a:endParaRPr lang="en-US"/>
          </a:p>
        </p:txBody>
      </p:sp>
      <p:cxnSp>
        <p:nvCxnSpPr>
          <p:cNvPr id="14" name="Straight Connector 13"/>
          <p:cNvCxnSpPr/>
          <p:nvPr/>
        </p:nvCxnSpPr>
        <p:spPr>
          <a:xfrm>
            <a:off x="0" y="990600"/>
            <a:ext cx="91440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2" name="Picture 11" descr="cid:image001.png@01CD0DD6.DDC8F6F0"/>
          <p:cNvPicPr/>
          <p:nvPr/>
        </p:nvPicPr>
        <p:blipFill>
          <a:blip r:embed="rId3" cstate="print">
            <a:extLst>
              <a:ext uri="{BEBA8EAE-BF5A-486C-A8C5-ECC9F3942E4B}">
                <a14:imgProps xmlns:a14="http://schemas.microsoft.com/office/drawing/2010/main">
                  <a14:imgLayer r:embed="rId4">
                    <a14:imgEffect>
                      <a14:backgroundRemoval t="0" b="99273" l="0" r="100000">
                        <a14:foregroundMark x1="57282" y1="22364" x2="57282" y2="22364"/>
                        <a14:foregroundMark x1="26019" y1="32182" x2="26019" y2="32182"/>
                        <a14:foregroundMark x1="30097" y1="22727" x2="30097" y2="22727"/>
                        <a14:foregroundMark x1="37670" y1="18545" x2="37670" y2="18545"/>
                        <a14:foregroundMark x1="30097" y1="54182" x2="30097" y2="54182"/>
                        <a14:foregroundMark x1="24272" y1="42545" x2="24272" y2="42545"/>
                        <a14:foregroundMark x1="14175" y1="36364" x2="67767" y2="48182"/>
                        <a14:foregroundMark x1="26019" y1="21455" x2="36311" y2="17091"/>
                        <a14:foregroundMark x1="33204" y1="1636" x2="34563" y2="1636"/>
                        <a14:foregroundMark x1="47767" y1="6909" x2="47767" y2="6909"/>
                        <a14:foregroundMark x1="32816" y1="5455" x2="32816" y2="5455"/>
                        <a14:foregroundMark x1="47379" y1="9091" x2="47379" y2="9091"/>
                        <a14:foregroundMark x1="42524" y1="55636" x2="42524" y2="55636"/>
                        <a14:foregroundMark x1="21748" y1="54182" x2="64272" y2="54727"/>
                        <a14:foregroundMark x1="5631" y1="56000" x2="11845" y2="55636"/>
                        <a14:foregroundMark x1="3495" y1="57455" x2="3495" y2="57455"/>
                        <a14:foregroundMark x1="97087" y1="57091" x2="94563" y2="55636"/>
                        <a14:foregroundMark x1="29126" y1="64545" x2="70485" y2="63636"/>
                        <a14:foregroundMark x1="26990" y1="75273" x2="74951" y2="73818"/>
                        <a14:foregroundMark x1="26990" y1="88000" x2="74951" y2="86000"/>
                        <a14:foregroundMark x1="67379" y1="56545" x2="96699" y2="56000"/>
                        <a14:foregroundMark x1="77087" y1="33636" x2="86602" y2="38182"/>
                      </a14:backgroundRemoval>
                    </a14:imgEffect>
                  </a14:imgLayer>
                </a14:imgProps>
              </a:ext>
            </a:extLst>
          </a:blip>
          <a:srcRect/>
          <a:stretch>
            <a:fillRect/>
          </a:stretch>
        </p:blipFill>
        <p:spPr bwMode="auto">
          <a:xfrm>
            <a:off x="8010144" y="5671458"/>
            <a:ext cx="905256" cy="987552"/>
          </a:xfrm>
          <a:prstGeom prst="rect">
            <a:avLst/>
          </a:prstGeom>
          <a:noFill/>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527" y="2438400"/>
            <a:ext cx="7594019" cy="4193814"/>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228600" y="1143000"/>
            <a:ext cx="8534400" cy="1200329"/>
          </a:xfrm>
          <a:prstGeom prst="rect">
            <a:avLst/>
          </a:prstGeom>
          <a:noFill/>
        </p:spPr>
        <p:txBody>
          <a:bodyPr wrap="square" rtlCol="0">
            <a:spAutoFit/>
          </a:bodyPr>
          <a:lstStyle/>
          <a:p>
            <a:r>
              <a:rPr lang="en-US" sz="2400" b="1" i="1" dirty="0" smtClean="0">
                <a:solidFill>
                  <a:schemeClr val="tx2">
                    <a:lumMod val="75000"/>
                  </a:schemeClr>
                </a:solidFill>
              </a:rPr>
              <a:t>As a result of the drought in the 1990s, the Goleta Water District and the Goleta Sanitary District recognized the need</a:t>
            </a:r>
          </a:p>
          <a:p>
            <a:r>
              <a:rPr lang="en-US" sz="2400" b="1" i="1" dirty="0" smtClean="0">
                <a:solidFill>
                  <a:schemeClr val="tx2">
                    <a:lumMod val="75000"/>
                  </a:schemeClr>
                </a:solidFill>
              </a:rPr>
              <a:t> for a drought-proof water supply</a:t>
            </a:r>
            <a:r>
              <a:rPr lang="en-US" sz="2400" b="1" i="1" dirty="0" smtClean="0"/>
              <a:t>.</a:t>
            </a:r>
            <a:endParaRPr lang="en-US" sz="2400" b="1" dirty="0"/>
          </a:p>
        </p:txBody>
      </p:sp>
      <p:pic>
        <p:nvPicPr>
          <p:cNvPr id="17" name="Picture 2"/>
          <p:cNvPicPr>
            <a:picLocks noChangeAspect="1" noChangeArrowheads="1"/>
          </p:cNvPicPr>
          <p:nvPr/>
        </p:nvPicPr>
        <p:blipFill>
          <a:blip r:embed="rId6" cstate="print"/>
          <a:srcRect l="33125" t="32031" r="31875" b="34375"/>
          <a:stretch>
            <a:fillRect/>
          </a:stretch>
        </p:blipFill>
        <p:spPr bwMode="auto">
          <a:xfrm>
            <a:off x="7020814" y="3571964"/>
            <a:ext cx="1978660" cy="1447800"/>
          </a:xfrm>
          <a:prstGeom prst="ellipse">
            <a:avLst/>
          </a:prstGeom>
          <a:ln>
            <a:noFill/>
          </a:ln>
          <a:effectLst>
            <a:softEdge rad="12700"/>
          </a:effectLst>
        </p:spPr>
      </p:pic>
      <p:pic>
        <p:nvPicPr>
          <p:cNvPr id="18" name="Picture 17" descr="C:\Users\manderson\AppData\Local\Microsoft\Windows\Temporary Internet Files\Content.Outlook\GN7MNUM5\GWD_logo_200ppi_2.png"/>
          <p:cNvPicPr/>
          <p:nvPr/>
        </p:nvPicPr>
        <p:blipFill>
          <a:blip r:embed="rId7" cstate="print"/>
          <a:srcRect/>
          <a:stretch>
            <a:fillRect/>
          </a:stretch>
        </p:blipFill>
        <p:spPr bwMode="auto">
          <a:xfrm>
            <a:off x="7133844" y="1743164"/>
            <a:ext cx="1752600" cy="1828800"/>
          </a:xfrm>
          <a:prstGeom prst="rect">
            <a:avLst/>
          </a:prstGeom>
          <a:noFill/>
          <a:ln w="9525">
            <a:noFill/>
            <a:miter lim="800000"/>
            <a:headEnd/>
            <a:tailEnd/>
          </a:ln>
        </p:spPr>
      </p:pic>
    </p:spTree>
    <p:extLst>
      <p:ext uri="{BB962C8B-B14F-4D97-AF65-F5344CB8AC3E}">
        <p14:creationId xmlns:p14="http://schemas.microsoft.com/office/powerpoint/2010/main" val="19505817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gradFill>
            <a:gsLst>
              <a:gs pos="0">
                <a:schemeClr val="tx2">
                  <a:lumMod val="20000"/>
                  <a:lumOff val="80000"/>
                </a:schemeClr>
              </a:gs>
              <a:gs pos="25000">
                <a:schemeClr val="accent5">
                  <a:lumMod val="75000"/>
                  <a:tint val="44500"/>
                  <a:satMod val="160000"/>
                  <a:alpha val="26000"/>
                </a:schemeClr>
              </a:gs>
              <a:gs pos="100000">
                <a:schemeClr val="accent5">
                  <a:tint val="23500"/>
                  <a:satMod val="160000"/>
                  <a:lumMod val="81000"/>
                  <a:lumOff val="19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0" y="0"/>
            <a:ext cx="9144000" cy="990600"/>
          </a:xfrm>
          <a:solidFill>
            <a:schemeClr val="tx2"/>
          </a:solidFill>
        </p:spPr>
        <p:txBody>
          <a:bodyPr>
            <a:normAutofit/>
          </a:bodyPr>
          <a:lstStyle/>
          <a:p>
            <a:r>
              <a:rPr lang="en-US" sz="3500" dirty="0" smtClean="0">
                <a:solidFill>
                  <a:schemeClr val="bg1"/>
                </a:solidFill>
                <a:latin typeface="Candara" pitchFamily="34" charset="0"/>
              </a:rPr>
              <a:t>Collaborative </a:t>
            </a:r>
            <a:r>
              <a:rPr lang="en-US" sz="3500" dirty="0" smtClean="0">
                <a:solidFill>
                  <a:schemeClr val="bg1"/>
                </a:solidFill>
                <a:latin typeface="Candara" pitchFamily="34" charset="0"/>
              </a:rPr>
              <a:t>Partnership to </a:t>
            </a:r>
            <a:r>
              <a:rPr lang="en-US" sz="3500" dirty="0">
                <a:solidFill>
                  <a:schemeClr val="bg1"/>
                </a:solidFill>
                <a:latin typeface="Candara" pitchFamily="34" charset="0"/>
              </a:rPr>
              <a:t>S</a:t>
            </a:r>
            <a:r>
              <a:rPr lang="en-US" sz="3500" dirty="0" smtClean="0">
                <a:solidFill>
                  <a:schemeClr val="bg1"/>
                </a:solidFill>
                <a:latin typeface="Candara" pitchFamily="34" charset="0"/>
              </a:rPr>
              <a:t>erve Community</a:t>
            </a:r>
            <a:endParaRPr lang="en-US" sz="3500" dirty="0">
              <a:solidFill>
                <a:schemeClr val="bg1"/>
              </a:solidFill>
              <a:latin typeface="Candara" pitchFamily="34" charset="0"/>
            </a:endParaRPr>
          </a:p>
        </p:txBody>
      </p:sp>
      <p:sp>
        <p:nvSpPr>
          <p:cNvPr id="6146" name="AutoShape 2" descr="data:image/jpeg;base64,/9j/4AAQSkZJRgABAQAAAQABAAD/2wCEAAkGBhQQEBEQEBQQEBQQEBcSFxAQEhUQEBcUFRUVFRQSFhIXHCYgGRojGRUVHy8gIycqLCwsFx8xNTA2NSYrLCkBCQoKDgwOGg8PGi4lHyU1LC8pLCwuLCwpLC0sKSksLCksLCk1LC8sKiksKSksNCwsKSksLC0pLSwsLCwpKSovKf/AABEIAMUA/wMBIgACEQEDEQH/xAAcAAEAAgMBAQEAAAAAAAAAAAAABAYCAwUHAQj/xABFEAACAQIEAwUCCAwFBQEAAAABAgADEQQSITEFE0EGIlFhcTKxFBUjUlNygZEHJUJic5KTobKz0dMkMzTS8BeCo8HDVP/EABoBAQADAQEBAAAAAAAAAAAAAAACAwQBBQb/xAAvEQACAgEDAgMGBgMAAAAAAAAAAQIRAwQhMRJBEzJRYZGhscHRFSJCcYHwBRRS/9oADAMBAAIRAxEAPwD3GImt3nG6BmWmPMkZ6018yUyzJHaJweZXkBa03U6s7HKmKJMT4pn2XHBERAEREAREQBERAEREAREQBERAEREAREQBERAEREAREQD4xkSq8kVZCrTNnn0rclFWa3fW3/D6TWXsVHiT7p87raXBtrodRbrIr8Qa/dsB4WvPltXr1j2lLa9q34dtM148TlwiZmtv/wA9JuV5Fp1Aw5hsD7Op0+ybaeuxB9DN2l1XiO7W/C9nqVzhXY6FJ5vkOgZLE+gxu0Z2fYiJYcEREAREQBERAEREAREQBERAEREAREQBERAEREAREQDCqJCqyeRI1WnKMsbR1MgM9tTrfSwGpkapw/XQi1+u8nOmuk1mncqfmkn90+Y1eh8Xea7qktuXTNePL08MwRQtk3vrcjQmbUM+BZuVJu0umeN1W3b7Fc53ubqIkoTVSSbp7kFSKGIiJYcEREAREQBERAEREAREQBERAEREAREQBERAEREAREQBMWS8yiARnozXyZMtGWVPEmdsiCjIXD8YK4r0iRTqU6lSkVVvlFW5FOpbcZlswO02cVxDUHSvccnSnUVjly5nUCsDtYX1vbTW+msHtBiBR5fEEyOtBHSoFPeak5W+VgCCVZBZTpqdRI9KiacWPqpevD9vp/P2JfCuJZWOGrsvOQ5RuhqqFDCqqsSTpe9ibFTOxONww0MatDHLT7wDct20qBSWQg2Ox1013kTtN23o4IFbipV6U1OgNvyz09N5djTlxv6FedKMqqn3Xo+9FknN452go4OnzK7hB0Uaux8FXcn/AIZ5nhPwi4rmVWzK7OvcpsLU1a9lAA/rqbXlT4jjamJqGrWdqjt1boPmgbKPISGok8OzRDHHrPXOzX4SsPjHNJgcPULWRapFnHSzjTN+b915bp+bORLt2U/CNVw2Wlic1ekNA171kHkT7Q8jr59Jnx6jtIsli9D12JF4dxOniKYq0XWop6jx8CNwfIyVNhQIiIAiIgCIiAIiIAiIgCInL7QcfTBU1qVFdw9QUwEy3uVZr94gW7pgHUiU3/qfQ+ir/wDi/uSJV/Cd8smSmeTYZg2XnX19kh8tvZ385HrRLpZfYlN/6n0PosR/4v8AfOr2f7XU8a7pTSohRc3fyWIvbTKxhSTOdLR3YiJI4IiIAiIgGFWkGUqdQwII8iLGQMNhKGBw+RbUqNPMe8xIAYliLnW1ydJj2j44MFh2rsrPlsMq+J2ueg854n2j7T1se96zWQXy0VJFNdD06nzvLceHrdhzaXTe3oXbi3ayo9MUeGUuXRbMBUQ00ZvlMrGnTvdVztYtYancTzrE0nAV6gcZ2cAsdSUuH89CbHcSQvF35CUEsiorglcuZg9TPbPlzKL27t7G2sy41xA4mqrMgD5dMPSN9WLvUqOxFkzVKjvtfUAaC80prCt9kQdzftICroWJyqtruxAUajr4+S6nwkzD1ObdgrAWHeewLnq+X8m+nnuetpuwvBbkPWsxHsoBamnoOp8zc+c6PInkavVeN+VLY1YsXTuzn/B4+DzocmOTPPLzDhHE6uEfmUGKnqu6MPBl6z0/s322pYqyPalV+YT3WP5jdfQ6zzPkxyZdjyyh+xCUFI9xied9nu2z0rU8Reqmwfeovr84fvl+wmMSqgemwdTsR/zQzfDJGa2M0ouPJuiIlhEREQBERAERMK1dUUsxCqouSTYAesAyZgASdANbnQSrcdptxFfg9BmpqHVzVAN7DW51FlIOg3a4Oi95pNWs2LfIPk6QaxzAXJHip9pvzDou73PcHbw2GWmuVBYb7kkk6lix1JPUnUwCFwrgaUaKUmC1SgsajoMzak3N7++VjjuGUcXwihVClEuAoAPerdLa7e6XqecdpsYavF8KlHXuKuYMVBIeqDZxsAdCw13A72qxkSiWXiTK55FCmmZrqXVVBBGjBWsQLH2nsQuwBYgDPst2V+A8z5RqpqZd1y2te9tTvf8AdOnw3hy0VsLFiBdrBdtlCj2VFzZRt6kkzJKiIiIgCIiAJoxmOSipeowVR1PuA6nykfi+Pekl6dJ6zHYKLqPNrayjY/DYuu+erTrMegyEKB4AdJVkm48KycY3yzb2i7UNiQaVMZKZ8QCzevgPIffKBjeFZCSLKliczEBV0NwzHTqN9TcS01sM6HK6sh8GFj90iYnh61Mudc2U5gCdLjYkddzKcOqnik29yyWOMlsV3B4NqmtG6L9Ows5HhSU6qPzjr4ATqcH4etNDlFruxJOrE36k6kzqFLDbpttI3DU7ml/bbc3O/jKcuaeV3IuhCMY2uTZyo5U35TGUyg7Zo5Ucqb8pjKYFmjlRypvymMpnaFmjlSZwziVTDNmpNbxU6q3qJqymfCs6rTtHHT5PQ+Cdp6eIsp+TqfMJ0P1T19N52p5eODV9xRreuQyz8C4riVIp16NZ12FTIcw+t4jz3m7Hkk9pIzyguUy0xETQVCIiAcHttiHp4OpUp1DRKMhLg2NswBAPneU3hOAx2PpiqmIYIGNuZVZTmFwSAqnUePjtteensoIsQCD0OonPHDjR/wBNlC/QNpS88hGtP7AV/N6yLVkk6PN+M8GxNGthadWorObCiwYkU++oFiVGXUqdB0nfPZzif/6x+1f/AGSP2q4mlTF4N9V5TAuDrl+VQ3LLcEWDbE/fLfRxTYkXpMKdO5GcENVaxsQBqE/7rtuLA6yKjuzrlsiidmeJ4nEYh6BrVagCG6s10PeAJLDZRpqpuc1h1InY/ACjxXBqNe4hLHS5BrAWA0AAFgo0Al5wuDSkLILXNydSxJ3LMdWPmTKhx4/jnB/o0/irTrVIJ2y7RESZAREQBERAEREAona1f8U31F9043Lnf7UJfEt9VfdOTy552TzMvjwRWp6H0kXhdK1O1ye+2p3PmZ03p6H06byJwql8nuW7x1NrnbXSVl36P5+jM+XJHwAlQya+I6ibKWHudLfbO5h8OqoGYC7bKug06kynLNx4IJHGp8LsTm1A/fIb0CNSCB5y02RtCMt+oJP3gzk8SpWYqb3BtbpKsOSUpb7nWlRyeXHLknlxy5sIkblwUknlz41PQ+k6uTh6Umw9JlMU2HpMp6ZnEREAREjcQrFUuLaui666M6qf3EwdSt0SM0+ZpVMBw1HH+H5YdCCaQ5aimrFihzNSdibC9yfG1hpJHDOzLIxDBKSpY0zT5NR73Ja5bDjrsZGyxwVN38vufnPiuIbn1e83+Yfyj4z3f8Cx/FFL9NX/AJzzyzj34NcbTxKK/wAFzYlzly1nIF2CjMeWOrCez/g57OVeH8Pp4auaZqLUqMeWxZLPUZxYkA7Hwkios0pPHh+OMH9RP4q0u0pHHj+OcH+jT+KtIyJRLvERJERERAEREAREQCodo0viG+qvunM5c7XHU+Wb0X3Tn8uedk8zNEeCHUpXBHiD7pE4RS+T1OY5j3rAX0GthOq9PQ+h232kPg1I8vU5iG9qwF+6uthtK+5b+j+fozYKc7OArKVAtfla69VO/wBxN5A5ck8PYK4zeybhvQzko2VnRq1Kd8oGigVCbeOwB87icLGMWYlvEn751uN1V5dqOQsbX0JGVRoN99pXKNaswB5YW/zgAR6jmXhwUZWjsItqzdy45c0piKtrsioL2JcBba2uflNpKwjF6aOQAWUEgbAyR2UXHk18uY1Keh9D7pM5cwq0+631T7p1ckGXlNh6TKYpsPSZT0zOIiIAkHjKBqWVlVw1WkpVhcG9VBt4+HnJ0g8aoq9LK4LKalIWDFT/AJqWsRrv9+04+CePzr9yF2fYEtZlJFKmCoPeXWqQSOgN9Pt8p25w+z9MAswC60aYJFr3DVtwNdiNT/6nchCfPu+RSO2w/wAdw/ycfzacu8pPbX/XcP8Arj+dTl2nFyzj4QlJ48Pxxg/qJ/FWl2lI48fxzg/qJ/FWiQiXeIiSIiIiAIiIAiIgFd4wnyzeg90hcudPiS3qH0HukblzzsnmZfHg5NbiNHvKatJTqurrcHbxkLhGPppTK1KtDMH1KuAp7qi6gnbQyrY/DfK1f0r/AMRmj4NMXjP0PXWjTjVl++NaH01H9ov9ZKQAgEWIIuCNRb1nm4w0vXZFb4Snfxb+Iy3HPruzLqMCxJU+Sfy5oq4umpytUpKR+Szqp+4mdHlzzvtTwpqmKxDqBZOXc+tMEaf9rfdNEI9To8vU5nhipJWWniGLovSdeZQa6numohueml972nzhuPpCjTBq0RZRoaiA++UCpwOopINN+7m2Ukdw5WII3APvE+1OAVVJU03uGK2yk3IzA2tvbK2vlLPBMH4nkrp6Pn/ex6dTIYBlIYHYqQQfQifK6dxvqn3GcbsEh+DsDfu1WFj020lhxKdx/qN7jKqp0erCXVBS9UWhNh6TKYpsPSQeLceoYVQa9QJfZdWc+ijUz00m3SKG0lbOhEqlL8JeDZrE1UHzmpnL+65/dLLhMYlVBUpMrq2zKbiSljlDzKiEMkJ+V2bpA40gallYEhqlIaMUOtVBcMNdN/OT5B41SDUSGLqM9M5qZysCKiEEHpqBfyvK3wX4/OiD2eogFmAUFqVK5Frkhqu/XYjU9PSdycLs9hgrO4W2ejSu1rZirVhqepAt+6d2EJ8+75FI7bf67h/1x/Npy7ykdtf9dgPrj+dTl3M4uWcfCErnE+z1Srj8PilKZKSqCCSH0NQ6C1vyh18ZDpYniHyd0awWmjgrSuagyc11IbRDdrG2ttAJjR4nxCnk5iKxqcqmAyi/MfOHfNTbZe4xFvZD2NxOtWcTouMRE6cEREAREQBERAORjl+UP2e4TRkkzFjvn7PcJqyzzsnmZfHgotddagFIPleoc1r2zZ/I21ym/wCbMXQDagBmJK5hfQqFW1xr39bbHNboJPrXVnsFuahYEgmxGcAgX/PM165swCA3LXsfaIYZva8Wvp1AmNTVbv4HsvHLsviRK9iCwogXuM5UWDWyjYW0uNPzR4mdTspjaa4VFNSmCGcWLqD7bdCZGrAubkIDfcA3sWLW3t7TE7dZP7N8NSphAHzkM1QECrUUWztpYMBLIStuvsZtRDpS6tvidH4xpfS0f2if1lT4vhzVr4jlvTKnI1sqVcxWmbZbg6jv+zrr62uVbhSOCG5lmFiBWqgWIsRYNa0rPEsF/iTSUsiNkpmzN7OVRYknvC3jNWLzHh/5DpWOPPP7dn7TlVsFiGurkMTdcp5TEm4LaW3B6/k20tMfg1dm9pSai3IIpWKnmNcqRYrerU3G7Hyk4YHMDUDtl1OZi99ad3t1OxXpfToYrYJkBvUa42Cs1tSFJB22NtPAiazyGmt/ze9H3stxJaNJ10YnEMCOZSTL3QczZmGnoJ2cZxxBTbQG4y2FagTYggsflNh9u/rbT2QwoalVBLjLXPsO6fkr80i862I4Yq06ljW1DOflqupy21722g0mKXmPpNO4eFG12Xr9ycO0lMU3clBkS4Xm0mLEA6AIx1uLfbPM6h+EYjm4klg7Xcg2svzVPQAaCem4jgi8iuqGozVk15lV6lyFsLBiQNhtKXh6dNVOdCzXuNL9MuU6/nFvVB4z6HR0oSff2cnja/fJFJ7e3j6nIqcIoC9qmbumwFhdhRDa5tr1NPAbXvJHZni7YKrmueU3trfS3ztdiPGThQpbZX0O/eudDpoNOnjr5bQOI0gFIUEF8tNVOrF2AHvzH0E1cwkpXVd0YlanFwrnsy/4btUrhSUCX6NXw9wL2uQKn26TTi+OrWpsnepXcWdauHZxkcEOqBze+UEAAk38Z0BwVXphXNbVQCBXqoNhsFYW18JnieCpUDBmr2cEEDEVVFiLEABtJ4VM+lUoXdV9PiReBYMozsVZS1Kle99waungCAVuB5TtTCjSCqFF7KABcljYaasdT6mZySVFUnbKR22H+O4f9cfzacs3H8JUq4d0okq5K2K1DSNg6lhnAO4BFut7XF7jbi+E0qrpUqIrtSN1Y3uNQenmAfskyEjjexUqGH4jbIHpjlNQW7bOOWDXs7qzEBrAMdT3r3Inyjw3iapk59O4pgBjldiwpkXJNPW9QXNx7JHUG9uidOEXhtOotMCswdwz94WF1zty72AF8mW9hveSoiAIiIAiIgCIiAc/Ee2fs9wmubsVh6hYlAhB+c5U/cFM0/Bq3zaX7Rv9kxTxScm0i5SVFNx3EaSVHV6lNGDG6s6g7+BM0fHFD6aj+0X+suT8IZjdqWHJPUsSf5c+fEp+hw36x/tzN/pv+0b1r2lwU/44ofTUf2i/1nf7JG+FQjUF3IPQguxBnR+JT9Dhv1j/AG5uTBVVFlSiAOgqMB/LlkNNKHBTm1Xi1ZlKZ2kxKJiHFRkTMARmIFxlA6y5/Bq3zaX7Rv7c1VOGOxu1Ogx8S5P/AM5bHHOLujztRijnj0t0eefGNH6Sl+ssfGND6Sj+ss9B+Jz9Dhv1j/bj4nP0OG/WP9uW/n9DD+HY/wDpnF7FuGpVmUgg1yQRqD3V2M7eM/y6n6Nv4TM6eBqKLKlFR4CowH8ufauCqsrLakMylb8xja4te2SVeHNu6PUhUYqN8HUTYekrnG+zbFjUoZSTqabHLr4q3T0MsijSfZ6EJyg7iyieOORVJHnT8PxV8q4WoT4s6Kn6wJ906/Z7se61VxOLKs6+xST/AC6d9zr7Tect0SzJqMmRVJlWPTY8buK3EREoNAiIgCIiAIiIAiIgCIiAIiIAiIgCIiAIiIAiIgCIiAIiIAiIgCIiAIiIAiIgCIiAIiIAiIgCIiAIiIAiIgCIiAIiIAiIgCIiAIiIAiIgCIiAIiIAiIgCIiAIiIAiIgCIiAIiIAiIgH//2Q=="/>
          <p:cNvSpPr>
            <a:spLocks noChangeAspect="1" noChangeArrowheads="1"/>
          </p:cNvSpPr>
          <p:nvPr/>
        </p:nvSpPr>
        <p:spPr bwMode="auto">
          <a:xfrm>
            <a:off x="84667" y="-534591"/>
            <a:ext cx="2527300" cy="110013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8" name="AutoShape 4" descr="data:image/jpeg;base64,/9j/4AAQSkZJRgABAQAAAQABAAD/2wCEAAkGBhQQEBEQEBQQEBQQEBcSFxAQEhUQEBcUFRUVFRQSFhIXHCYgGRojGRUVHy8gIycqLCwsFx8xNTA2NSYrLCkBCQoKDgwOGg8PGi4lHyU1LC8pLCwuLCwpLC0sKSksLCksLCk1LC8sKiksKSksNCwsKSksLC0pLSwsLCwpKSovKf/AABEIAMUA/wMBIgACEQEDEQH/xAAcAAEAAgMBAQEAAAAAAAAAAAAABAYCAwUHAQj/xABFEAACAQIEAwUCCAwFBQEAAAABAgADEQQSITEFE0EGIlFhcTKxFBUjUlNygZEHJUJic5KTobKz0dMkMzTS8BeCo8HDVP/EABoBAQADAQEBAAAAAAAAAAAAAAACAwQBBQb/xAAvEQACAgEDAgMGBgMAAAAAAAAAAQIRAwQhMRJBEzJRYZGhscHRFSJCcYHwBRRS/9oADAMBAAIRAxEAPwD3GImt3nG6BmWmPMkZ6018yUyzJHaJweZXkBa03U6s7HKmKJMT4pn2XHBERAEREAREQBERAEREAREQBERAEREAREQBERAEREAREQD4xkSq8kVZCrTNnn0rclFWa3fW3/D6TWXsVHiT7p87raXBtrodRbrIr8Qa/dsB4WvPltXr1j2lLa9q34dtM148TlwiZmtv/wA9JuV5Fp1Aw5hsD7Op0+ybaeuxB9DN2l1XiO7W/C9nqVzhXY6FJ5vkOgZLE+gxu0Z2fYiJYcEREAREQBERAEREAREQBERAEREAREQBERAEREAREQDCqJCqyeRI1WnKMsbR1MgM9tTrfSwGpkapw/XQi1+u8nOmuk1mncqfmkn90+Y1eh8Xea7qktuXTNePL08MwRQtk3vrcjQmbUM+BZuVJu0umeN1W3b7Fc53ubqIkoTVSSbp7kFSKGIiJYcEREAREQBERAEREAREQBERAEREAREQBERAEREAREQBMWS8yiARnozXyZMtGWVPEmdsiCjIXD8YK4r0iRTqU6lSkVVvlFW5FOpbcZlswO02cVxDUHSvccnSnUVjly5nUCsDtYX1vbTW+msHtBiBR5fEEyOtBHSoFPeak5W+VgCCVZBZTpqdRI9KiacWPqpevD9vp/P2JfCuJZWOGrsvOQ5RuhqqFDCqqsSTpe9ibFTOxONww0MatDHLT7wDct20qBSWQg2Ox1013kTtN23o4IFbipV6U1OgNvyz09N5djTlxv6FedKMqqn3Xo+9FknN452go4OnzK7hB0Uaux8FXcn/AIZ5nhPwi4rmVWzK7OvcpsLU1a9lAA/rqbXlT4jjamJqGrWdqjt1boPmgbKPISGok8OzRDHHrPXOzX4SsPjHNJgcPULWRapFnHSzjTN+b915bp+bORLt2U/CNVw2Wlic1ekNA171kHkT7Q8jr59Jnx6jtIsli9D12JF4dxOniKYq0XWop6jx8CNwfIyVNhQIiIAiIgCIiAIiIAiIgCInL7QcfTBU1qVFdw9QUwEy3uVZr94gW7pgHUiU3/qfQ+ir/wDi/uSJV/Cd8smSmeTYZg2XnX19kh8tvZ385HrRLpZfYlN/6n0PosR/4v8AfOr2f7XU8a7pTSohRc3fyWIvbTKxhSTOdLR3YiJI4IiIAiIgGFWkGUqdQwII8iLGQMNhKGBw+RbUqNPMe8xIAYliLnW1ydJj2j44MFh2rsrPlsMq+J2ueg854n2j7T1se96zWQXy0VJFNdD06nzvLceHrdhzaXTe3oXbi3ayo9MUeGUuXRbMBUQ00ZvlMrGnTvdVztYtYancTzrE0nAV6gcZ2cAsdSUuH89CbHcSQvF35CUEsiorglcuZg9TPbPlzKL27t7G2sy41xA4mqrMgD5dMPSN9WLvUqOxFkzVKjvtfUAaC80prCt9kQdzftICroWJyqtruxAUajr4+S6nwkzD1ObdgrAWHeewLnq+X8m+nnuetpuwvBbkPWsxHsoBamnoOp8zc+c6PInkavVeN+VLY1YsXTuzn/B4+DzocmOTPPLzDhHE6uEfmUGKnqu6MPBl6z0/s322pYqyPalV+YT3WP5jdfQ6zzPkxyZdjyyh+xCUFI9xied9nu2z0rU8Reqmwfeovr84fvl+wmMSqgemwdTsR/zQzfDJGa2M0ouPJuiIlhEREQBERAERMK1dUUsxCqouSTYAesAyZgASdANbnQSrcdptxFfg9BmpqHVzVAN7DW51FlIOg3a4Oi95pNWs2LfIPk6QaxzAXJHip9pvzDou73PcHbw2GWmuVBYb7kkk6lix1JPUnUwCFwrgaUaKUmC1SgsajoMzak3N7++VjjuGUcXwihVClEuAoAPerdLa7e6XqecdpsYavF8KlHXuKuYMVBIeqDZxsAdCw13A72qxkSiWXiTK55FCmmZrqXVVBBGjBWsQLH2nsQuwBYgDPst2V+A8z5RqpqZd1y2te9tTvf8AdOnw3hy0VsLFiBdrBdtlCj2VFzZRt6kkzJKiIiIgCIiAJoxmOSipeowVR1PuA6nykfi+Pekl6dJ6zHYKLqPNrayjY/DYuu+erTrMegyEKB4AdJVkm48KycY3yzb2i7UNiQaVMZKZ8QCzevgPIffKBjeFZCSLKliczEBV0NwzHTqN9TcS01sM6HK6sh8GFj90iYnh61Mudc2U5gCdLjYkddzKcOqnik29yyWOMlsV3B4NqmtG6L9Ows5HhSU6qPzjr4ATqcH4etNDlFruxJOrE36k6kzqFLDbpttI3DU7ml/bbc3O/jKcuaeV3IuhCMY2uTZyo5U35TGUyg7Zo5Ucqb8pjKYFmjlRypvymMpnaFmjlSZwziVTDNmpNbxU6q3qJqymfCs6rTtHHT5PQ+Cdp6eIsp+TqfMJ0P1T19N52p5eODV9xRreuQyz8C4riVIp16NZ12FTIcw+t4jz3m7Hkk9pIzyguUy0xETQVCIiAcHttiHp4OpUp1DRKMhLg2NswBAPneU3hOAx2PpiqmIYIGNuZVZTmFwSAqnUePjtteensoIsQCD0OonPHDjR/wBNlC/QNpS88hGtP7AV/N6yLVkk6PN+M8GxNGthadWorObCiwYkU++oFiVGXUqdB0nfPZzif/6x+1f/AGSP2q4mlTF4N9V5TAuDrl+VQ3LLcEWDbE/fLfRxTYkXpMKdO5GcENVaxsQBqE/7rtuLA6yKjuzrlsiidmeJ4nEYh6BrVagCG6s10PeAJLDZRpqpuc1h1InY/ACjxXBqNe4hLHS5BrAWA0AAFgo0Al5wuDSkLILXNydSxJ3LMdWPmTKhx4/jnB/o0/irTrVIJ2y7RESZAREQBERAEREAona1f8U31F9043Lnf7UJfEt9VfdOTy552TzMvjwRWp6H0kXhdK1O1ye+2p3PmZ03p6H06byJwql8nuW7x1NrnbXSVl36P5+jM+XJHwAlQya+I6ibKWHudLfbO5h8OqoGYC7bKug06kynLNx4IJHGp8LsTm1A/fIb0CNSCB5y02RtCMt+oJP3gzk8SpWYqb3BtbpKsOSUpb7nWlRyeXHLknlxy5sIkblwUknlz41PQ+k6uTh6Umw9JlMU2HpMp6ZnEREAREjcQrFUuLaui666M6qf3EwdSt0SM0+ZpVMBw1HH+H5YdCCaQ5aimrFihzNSdibC9yfG1hpJHDOzLIxDBKSpY0zT5NR73Ja5bDjrsZGyxwVN38vufnPiuIbn1e83+Yfyj4z3f8Cx/FFL9NX/AJzzyzj34NcbTxKK/wAFzYlzly1nIF2CjMeWOrCez/g57OVeH8Pp4auaZqLUqMeWxZLPUZxYkA7Hwkios0pPHh+OMH9RP4q0u0pHHj+OcH+jT+KtIyJRLvERJERERAEREAREQCodo0viG+qvunM5c7XHU+Wb0X3Tn8uedk8zNEeCHUpXBHiD7pE4RS+T1OY5j3rAX0GthOq9PQ+h232kPg1I8vU5iG9qwF+6uthtK+5b+j+fozYKc7OArKVAtfla69VO/wBxN5A5ck8PYK4zeybhvQzko2VnRq1Kd8oGigVCbeOwB87icLGMWYlvEn751uN1V5dqOQsbX0JGVRoN99pXKNaswB5YW/zgAR6jmXhwUZWjsItqzdy45c0piKtrsioL2JcBba2uflNpKwjF6aOQAWUEgbAyR2UXHk18uY1Keh9D7pM5cwq0+631T7p1ckGXlNh6TKYpsPSZT0zOIiIAkHjKBqWVlVw1WkpVhcG9VBt4+HnJ0g8aoq9LK4LKalIWDFT/AJqWsRrv9+04+CePzr9yF2fYEtZlJFKmCoPeXWqQSOgN9Pt8p25w+z9MAswC60aYJFr3DVtwNdiNT/6nchCfPu+RSO2w/wAdw/ycfzacu8pPbX/XcP8Arj+dTl2nFyzj4QlJ48Pxxg/qJ/FWl2lI48fxzg/qJ/FWiQiXeIiSIiIiAIiIAiIgFd4wnyzeg90hcudPiS3qH0HukblzzsnmZfHg5NbiNHvKatJTqurrcHbxkLhGPppTK1KtDMH1KuAp7qi6gnbQyrY/DfK1f0r/AMRmj4NMXjP0PXWjTjVl++NaH01H9ov9ZKQAgEWIIuCNRb1nm4w0vXZFb4Snfxb+Iy3HPruzLqMCxJU+Sfy5oq4umpytUpKR+Szqp+4mdHlzzvtTwpqmKxDqBZOXc+tMEaf9rfdNEI9To8vU5nhipJWWniGLovSdeZQa6numohueml972nzhuPpCjTBq0RZRoaiA++UCpwOopINN+7m2Ukdw5WII3APvE+1OAVVJU03uGK2yk3IzA2tvbK2vlLPBMH4nkrp6Pn/ex6dTIYBlIYHYqQQfQifK6dxvqn3GcbsEh+DsDfu1WFj020lhxKdx/qN7jKqp0erCXVBS9UWhNh6TKYpsPSQeLceoYVQa9QJfZdWc+ijUz00m3SKG0lbOhEqlL8JeDZrE1UHzmpnL+65/dLLhMYlVBUpMrq2zKbiSljlDzKiEMkJ+V2bpA40gallYEhqlIaMUOtVBcMNdN/OT5B41SDUSGLqM9M5qZysCKiEEHpqBfyvK3wX4/OiD2eogFmAUFqVK5Frkhqu/XYjU9PSdycLs9hgrO4W2ejSu1rZirVhqepAt+6d2EJ8+75FI7bf67h/1x/Npy7ykdtf9dgPrj+dTl3M4uWcfCErnE+z1Srj8PilKZKSqCCSH0NQ6C1vyh18ZDpYniHyd0awWmjgrSuagyc11IbRDdrG2ttAJjR4nxCnk5iKxqcqmAyi/MfOHfNTbZe4xFvZD2NxOtWcTouMRE6cEREAREQBERAORjl+UP2e4TRkkzFjvn7PcJqyzzsnmZfHgotddagFIPleoc1r2zZ/I21ym/wCbMXQDagBmJK5hfQqFW1xr39bbHNboJPrXVnsFuahYEgmxGcAgX/PM165swCA3LXsfaIYZva8Wvp1AmNTVbv4HsvHLsviRK9iCwogXuM5UWDWyjYW0uNPzR4mdTspjaa4VFNSmCGcWLqD7bdCZGrAubkIDfcA3sWLW3t7TE7dZP7N8NSphAHzkM1QECrUUWztpYMBLIStuvsZtRDpS6tvidH4xpfS0f2if1lT4vhzVr4jlvTKnI1sqVcxWmbZbg6jv+zrr62uVbhSOCG5lmFiBWqgWIsRYNa0rPEsF/iTSUsiNkpmzN7OVRYknvC3jNWLzHh/5DpWOPPP7dn7TlVsFiGurkMTdcp5TEm4LaW3B6/k20tMfg1dm9pSai3IIpWKnmNcqRYrerU3G7Hyk4YHMDUDtl1OZi99ad3t1OxXpfToYrYJkBvUa42Cs1tSFJB22NtPAiazyGmt/ze9H3stxJaNJ10YnEMCOZSTL3QczZmGnoJ2cZxxBTbQG4y2FagTYggsflNh9u/rbT2QwoalVBLjLXPsO6fkr80i862I4Yq06ljW1DOflqupy21722g0mKXmPpNO4eFG12Xr9ycO0lMU3clBkS4Xm0mLEA6AIx1uLfbPM6h+EYjm4klg7Xcg2svzVPQAaCem4jgi8iuqGozVk15lV6lyFsLBiQNhtKXh6dNVOdCzXuNL9MuU6/nFvVB4z6HR0oSff2cnja/fJFJ7e3j6nIqcIoC9qmbumwFhdhRDa5tr1NPAbXvJHZni7YKrmueU3trfS3ztdiPGThQpbZX0O/eudDpoNOnjr5bQOI0gFIUEF8tNVOrF2AHvzH0E1cwkpXVd0YlanFwrnsy/4btUrhSUCX6NXw9wL2uQKn26TTi+OrWpsnepXcWdauHZxkcEOqBze+UEAAk38Z0BwVXphXNbVQCBXqoNhsFYW18JnieCpUDBmr2cEEDEVVFiLEABtJ4VM+lUoXdV9PiReBYMozsVZS1Kle99waungCAVuB5TtTCjSCqFF7KABcljYaasdT6mZySVFUnbKR22H+O4f9cfzacs3H8JUq4d0okq5K2K1DSNg6lhnAO4BFut7XF7jbi+E0qrpUqIrtSN1Y3uNQenmAfskyEjjexUqGH4jbIHpjlNQW7bOOWDXs7qzEBrAMdT3r3Inyjw3iapk59O4pgBjldiwpkXJNPW9QXNx7JHUG9uidOEXhtOotMCswdwz94WF1zty72AF8mW9hveSoiAIiIAiIgCIiAc/Ee2fs9wmubsVh6hYlAhB+c5U/cFM0/Bq3zaX7Rv9kxTxScm0i5SVFNx3EaSVHV6lNGDG6s6g7+BM0fHFD6aj+0X+suT8IZjdqWHJPUsSf5c+fEp+hw36x/tzN/pv+0b1r2lwU/44ofTUf2i/1nf7JG+FQjUF3IPQguxBnR+JT9Dhv1j/AG5uTBVVFlSiAOgqMB/LlkNNKHBTm1Xi1ZlKZ2kxKJiHFRkTMARmIFxlA6y5/Bq3zaX7Rv7c1VOGOxu1Ogx8S5P/AM5bHHOLujztRijnj0t0eefGNH6Sl+ssfGND6Sj+ss9B+Jz9Dhv1j/bj4nP0OG/WP9uW/n9DD+HY/wDpnF7FuGpVmUgg1yQRqD3V2M7eM/y6n6Nv4TM6eBqKLKlFR4CowH8ufauCqsrLakMylb8xja4te2SVeHNu6PUhUYqN8HUTYekrnG+zbFjUoZSTqabHLr4q3T0MsijSfZ6EJyg7iyieOORVJHnT8PxV8q4WoT4s6Kn6wJ906/Z7se61VxOLKs6+xST/AC6d9zr7Tect0SzJqMmRVJlWPTY8buK3EREoNAiIgCIiAIiIAiIgCIiAIiIAiIgCIiAIiIAiIgCIiAIiIAiIgCIiAIiIAiIgCIiAIiIAiIgCIiAIiIAiIgCIiAIiIAiIgCIiAIiIAiIgCIiAIiIAiIgCIiAIiIAiIgCIiAIiIAiIgH//2Q=="/>
          <p:cNvSpPr>
            <a:spLocks noChangeAspect="1" noChangeArrowheads="1"/>
          </p:cNvSpPr>
          <p:nvPr/>
        </p:nvSpPr>
        <p:spPr bwMode="auto">
          <a:xfrm>
            <a:off x="84667" y="-534591"/>
            <a:ext cx="2527300" cy="1100138"/>
          </a:xfrm>
          <a:prstGeom prst="rect">
            <a:avLst/>
          </a:prstGeom>
          <a:noFill/>
        </p:spPr>
        <p:txBody>
          <a:bodyPr vert="horz" wrap="square" lIns="91440" tIns="45720" rIns="91440" bIns="45720" numCol="1" anchor="t" anchorCtr="0" compatLnSpc="1">
            <a:prstTxWarp prst="textNoShape">
              <a:avLst/>
            </a:prstTxWarp>
          </a:bodyPr>
          <a:lstStyle/>
          <a:p>
            <a:endParaRPr lang="en-US"/>
          </a:p>
        </p:txBody>
      </p:sp>
      <p:cxnSp>
        <p:nvCxnSpPr>
          <p:cNvPr id="14" name="Straight Connector 13"/>
          <p:cNvCxnSpPr/>
          <p:nvPr/>
        </p:nvCxnSpPr>
        <p:spPr>
          <a:xfrm>
            <a:off x="0" y="990600"/>
            <a:ext cx="91440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2" name="Picture 11" descr="cid:image001.png@01CD0DD6.DDC8F6F0"/>
          <p:cNvPicPr/>
          <p:nvPr/>
        </p:nvPicPr>
        <p:blipFill>
          <a:blip r:embed="rId3" cstate="print">
            <a:extLst>
              <a:ext uri="{BEBA8EAE-BF5A-486C-A8C5-ECC9F3942E4B}">
                <a14:imgProps xmlns:a14="http://schemas.microsoft.com/office/drawing/2010/main">
                  <a14:imgLayer r:embed="rId4">
                    <a14:imgEffect>
                      <a14:backgroundRemoval t="0" b="99273" l="0" r="100000">
                        <a14:foregroundMark x1="57282" y1="22364" x2="57282" y2="22364"/>
                        <a14:foregroundMark x1="26019" y1="32182" x2="26019" y2="32182"/>
                        <a14:foregroundMark x1="30097" y1="22727" x2="30097" y2="22727"/>
                        <a14:foregroundMark x1="37670" y1="18545" x2="37670" y2="18545"/>
                        <a14:foregroundMark x1="30097" y1="54182" x2="30097" y2="54182"/>
                        <a14:foregroundMark x1="24272" y1="42545" x2="24272" y2="42545"/>
                        <a14:foregroundMark x1="14175" y1="36364" x2="67767" y2="48182"/>
                        <a14:foregroundMark x1="26019" y1="21455" x2="36311" y2="17091"/>
                        <a14:foregroundMark x1="33204" y1="1636" x2="34563" y2="1636"/>
                        <a14:foregroundMark x1="47767" y1="6909" x2="47767" y2="6909"/>
                        <a14:foregroundMark x1="32816" y1="5455" x2="32816" y2="5455"/>
                        <a14:foregroundMark x1="47379" y1="9091" x2="47379" y2="9091"/>
                        <a14:foregroundMark x1="42524" y1="55636" x2="42524" y2="55636"/>
                        <a14:foregroundMark x1="21748" y1="54182" x2="64272" y2="54727"/>
                        <a14:foregroundMark x1="5631" y1="56000" x2="11845" y2="55636"/>
                        <a14:foregroundMark x1="3495" y1="57455" x2="3495" y2="57455"/>
                        <a14:foregroundMark x1="97087" y1="57091" x2="94563" y2="55636"/>
                        <a14:foregroundMark x1="29126" y1="64545" x2="70485" y2="63636"/>
                        <a14:foregroundMark x1="26990" y1="75273" x2="74951" y2="73818"/>
                        <a14:foregroundMark x1="26990" y1="88000" x2="74951" y2="86000"/>
                        <a14:foregroundMark x1="67379" y1="56545" x2="96699" y2="56000"/>
                        <a14:foregroundMark x1="77087" y1="33636" x2="86602" y2="38182"/>
                      </a14:backgroundRemoval>
                    </a14:imgEffect>
                  </a14:imgLayer>
                </a14:imgProps>
              </a:ext>
            </a:extLst>
          </a:blip>
          <a:srcRect/>
          <a:stretch>
            <a:fillRect/>
          </a:stretch>
        </p:blipFill>
        <p:spPr bwMode="auto">
          <a:xfrm>
            <a:off x="8010144" y="5671458"/>
            <a:ext cx="905256" cy="987552"/>
          </a:xfrm>
          <a:prstGeom prst="rect">
            <a:avLst/>
          </a:prstGeom>
          <a:noFill/>
        </p:spPr>
      </p:pic>
      <p:sp>
        <p:nvSpPr>
          <p:cNvPr id="104" name="TextBox 103"/>
          <p:cNvSpPr txBox="1"/>
          <p:nvPr/>
        </p:nvSpPr>
        <p:spPr>
          <a:xfrm>
            <a:off x="329535" y="1066800"/>
            <a:ext cx="6279289" cy="3016210"/>
          </a:xfrm>
          <a:prstGeom prst="rect">
            <a:avLst/>
          </a:prstGeom>
          <a:noFill/>
        </p:spPr>
        <p:txBody>
          <a:bodyPr wrap="square" rtlCol="0">
            <a:spAutoFit/>
          </a:bodyPr>
          <a:lstStyle/>
          <a:p>
            <a:pPr lvl="0"/>
            <a:endParaRPr lang="en-US" sz="2400" dirty="0" smtClean="0"/>
          </a:p>
          <a:p>
            <a:pPr lvl="0">
              <a:buFont typeface="Arial" pitchFamily="34" charset="0"/>
              <a:buChar char="•"/>
            </a:pPr>
            <a:r>
              <a:rPr lang="en-US" sz="2400" b="1" dirty="0" smtClean="0">
                <a:solidFill>
                  <a:schemeClr val="tx2">
                    <a:lumMod val="75000"/>
                  </a:schemeClr>
                </a:solidFill>
              </a:rPr>
              <a:t>   </a:t>
            </a:r>
            <a:r>
              <a:rPr lang="en-US" sz="2400" b="1" dirty="0" smtClean="0">
                <a:solidFill>
                  <a:schemeClr val="tx2">
                    <a:lumMod val="75000"/>
                  </a:schemeClr>
                </a:solidFill>
              </a:rPr>
              <a:t> </a:t>
            </a:r>
            <a:r>
              <a:rPr lang="en-US" sz="2600" dirty="0" smtClean="0">
                <a:solidFill>
                  <a:schemeClr val="tx2">
                    <a:lumMod val="75000"/>
                  </a:schemeClr>
                </a:solidFill>
              </a:rPr>
              <a:t>Since 1995, 1,000 AF treated </a:t>
            </a:r>
            <a:r>
              <a:rPr lang="en-US" sz="2600" dirty="0" smtClean="0">
                <a:solidFill>
                  <a:schemeClr val="tx2">
                    <a:lumMod val="75000"/>
                  </a:schemeClr>
                </a:solidFill>
              </a:rPr>
              <a:t>and </a:t>
            </a:r>
            <a:endParaRPr lang="en-US" sz="2600" dirty="0" smtClean="0">
              <a:solidFill>
                <a:schemeClr val="tx2">
                  <a:lumMod val="75000"/>
                </a:schemeClr>
              </a:solidFill>
            </a:endParaRPr>
          </a:p>
          <a:p>
            <a:pPr lvl="0">
              <a:spcAft>
                <a:spcPts val="1200"/>
              </a:spcAft>
            </a:pPr>
            <a:r>
              <a:rPr lang="en-US" sz="2600" dirty="0">
                <a:solidFill>
                  <a:schemeClr val="tx2">
                    <a:lumMod val="75000"/>
                  </a:schemeClr>
                </a:solidFill>
              </a:rPr>
              <a:t> </a:t>
            </a:r>
            <a:r>
              <a:rPr lang="en-US" sz="2600" dirty="0" smtClean="0">
                <a:solidFill>
                  <a:schemeClr val="tx2">
                    <a:lumMod val="75000"/>
                  </a:schemeClr>
                </a:solidFill>
              </a:rPr>
              <a:t>    </a:t>
            </a:r>
            <a:r>
              <a:rPr lang="en-US" sz="2600" dirty="0" smtClean="0">
                <a:solidFill>
                  <a:schemeClr val="tx2">
                    <a:lumMod val="75000"/>
                  </a:schemeClr>
                </a:solidFill>
              </a:rPr>
              <a:t>distributed</a:t>
            </a:r>
            <a:r>
              <a:rPr lang="en-US" sz="2600" dirty="0" smtClean="0">
                <a:solidFill>
                  <a:schemeClr val="tx2">
                    <a:lumMod val="75000"/>
                  </a:schemeClr>
                </a:solidFill>
              </a:rPr>
              <a:t> annually</a:t>
            </a:r>
            <a:endParaRPr lang="en-US" sz="2600" dirty="0" smtClean="0">
              <a:solidFill>
                <a:schemeClr val="tx2">
                  <a:lumMod val="75000"/>
                </a:schemeClr>
              </a:solidFill>
            </a:endParaRPr>
          </a:p>
          <a:p>
            <a:pPr lvl="0">
              <a:buFont typeface="Arial" pitchFamily="34" charset="0"/>
              <a:buChar char="•"/>
            </a:pPr>
            <a:r>
              <a:rPr lang="en-US" sz="2600" dirty="0" smtClean="0">
                <a:solidFill>
                  <a:schemeClr val="tx2">
                    <a:lumMod val="75000"/>
                  </a:schemeClr>
                </a:solidFill>
              </a:rPr>
              <a:t>   Goleta Water District built </a:t>
            </a:r>
            <a:r>
              <a:rPr lang="en-US" sz="2600" dirty="0" smtClean="0">
                <a:solidFill>
                  <a:schemeClr val="tx2">
                    <a:lumMod val="75000"/>
                  </a:schemeClr>
                </a:solidFill>
              </a:rPr>
              <a:t>and pays to</a:t>
            </a:r>
          </a:p>
          <a:p>
            <a:pPr lvl="0"/>
            <a:r>
              <a:rPr lang="en-US" sz="2600" dirty="0">
                <a:solidFill>
                  <a:schemeClr val="tx2">
                    <a:lumMod val="75000"/>
                  </a:schemeClr>
                </a:solidFill>
              </a:rPr>
              <a:t> </a:t>
            </a:r>
            <a:r>
              <a:rPr lang="en-US" sz="2600" dirty="0" smtClean="0">
                <a:solidFill>
                  <a:schemeClr val="tx2">
                    <a:lumMod val="75000"/>
                  </a:schemeClr>
                </a:solidFill>
              </a:rPr>
              <a:t>    </a:t>
            </a:r>
            <a:r>
              <a:rPr lang="en-US" sz="2600" dirty="0" smtClean="0">
                <a:solidFill>
                  <a:schemeClr val="tx2">
                    <a:lumMod val="75000"/>
                  </a:schemeClr>
                </a:solidFill>
              </a:rPr>
              <a:t>maintain </a:t>
            </a:r>
            <a:r>
              <a:rPr lang="en-US" sz="2600" dirty="0" smtClean="0">
                <a:solidFill>
                  <a:schemeClr val="tx2">
                    <a:lumMod val="75000"/>
                  </a:schemeClr>
                </a:solidFill>
              </a:rPr>
              <a:t>the recycled water </a:t>
            </a:r>
            <a:r>
              <a:rPr lang="en-US" sz="2600" dirty="0" smtClean="0">
                <a:solidFill>
                  <a:schemeClr val="tx2">
                    <a:lumMod val="75000"/>
                  </a:schemeClr>
                </a:solidFill>
              </a:rPr>
              <a:t>plant at </a:t>
            </a:r>
          </a:p>
          <a:p>
            <a:pPr lvl="0"/>
            <a:r>
              <a:rPr lang="en-US" sz="2600" dirty="0">
                <a:solidFill>
                  <a:schemeClr val="tx2">
                    <a:lumMod val="75000"/>
                  </a:schemeClr>
                </a:solidFill>
              </a:rPr>
              <a:t> </a:t>
            </a:r>
            <a:r>
              <a:rPr lang="en-US" sz="2600" dirty="0" smtClean="0">
                <a:solidFill>
                  <a:schemeClr val="tx2">
                    <a:lumMod val="75000"/>
                  </a:schemeClr>
                </a:solidFill>
              </a:rPr>
              <a:t>    </a:t>
            </a:r>
            <a:r>
              <a:rPr lang="en-US" sz="2600" dirty="0" smtClean="0">
                <a:solidFill>
                  <a:schemeClr val="tx2">
                    <a:lumMod val="75000"/>
                  </a:schemeClr>
                </a:solidFill>
              </a:rPr>
              <a:t>Goleta Sanitary District</a:t>
            </a:r>
            <a:endParaRPr lang="en-US" sz="2600" dirty="0" smtClean="0">
              <a:solidFill>
                <a:schemeClr val="tx2">
                  <a:lumMod val="75000"/>
                </a:schemeClr>
              </a:solidFill>
            </a:endParaRPr>
          </a:p>
          <a:p>
            <a:pPr lvl="0">
              <a:spcAft>
                <a:spcPts val="1200"/>
              </a:spcAft>
            </a:pPr>
            <a:endParaRPr lang="en-US" sz="2600" dirty="0" smtClean="0">
              <a:solidFill>
                <a:schemeClr val="tx2">
                  <a:lumMod val="75000"/>
                </a:schemeClr>
              </a:solidFill>
            </a:endParaRPr>
          </a:p>
        </p:txBody>
      </p:sp>
      <p:pic>
        <p:nvPicPr>
          <p:cNvPr id="17" name="Content Placeholder 8"/>
          <p:cNvPicPr>
            <a:picLocks noGrp="1" noChangeAspect="1"/>
          </p:cNvPicPr>
          <p:nvPr>
            <p:ph idx="1"/>
          </p:nvPr>
        </p:nvPicPr>
        <p:blipFill>
          <a:blip r:embed="rId5" cstate="print">
            <a:extLst>
              <a:ext uri="{28A0092B-C50C-407E-A947-70E740481C1C}">
                <a14:useLocalDpi xmlns:a14="http://schemas.microsoft.com/office/drawing/2010/main" val="0"/>
              </a:ext>
            </a:extLst>
          </a:blip>
          <a:srcRect l="2174" t="3156" r="48633" b="5333"/>
          <a:stretch>
            <a:fillRect/>
          </a:stretch>
        </p:blipFill>
        <p:spPr>
          <a:xfrm>
            <a:off x="6534042" y="1219201"/>
            <a:ext cx="1961387" cy="297180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752600" y="4539496"/>
            <a:ext cx="7086600" cy="1785104"/>
          </a:xfrm>
          <a:prstGeom prst="rect">
            <a:avLst/>
          </a:prstGeom>
          <a:noFill/>
        </p:spPr>
        <p:txBody>
          <a:bodyPr wrap="square" rtlCol="0">
            <a:spAutoFit/>
          </a:bodyPr>
          <a:lstStyle/>
          <a:p>
            <a:pPr lvl="0">
              <a:spcAft>
                <a:spcPts val="1200"/>
              </a:spcAft>
            </a:pPr>
            <a:r>
              <a:rPr lang="en-US" sz="2700" dirty="0">
                <a:solidFill>
                  <a:schemeClr val="tx2">
                    <a:lumMod val="75000"/>
                  </a:schemeClr>
                </a:solidFill>
                <a:latin typeface="Britannic Bold" panose="020B0903060703020204" pitchFamily="34" charset="0"/>
              </a:rPr>
              <a:t> </a:t>
            </a:r>
            <a:r>
              <a:rPr lang="en-US" sz="2700" dirty="0" smtClean="0">
                <a:solidFill>
                  <a:schemeClr val="tx2">
                    <a:lumMod val="75000"/>
                  </a:schemeClr>
                </a:solidFill>
                <a:latin typeface="Britannic Bold" panose="020B0903060703020204" pitchFamily="34" charset="0"/>
              </a:rPr>
              <a:t>     Recycled Water Treatment</a:t>
            </a:r>
            <a:endParaRPr lang="en-US" sz="2700" dirty="0">
              <a:solidFill>
                <a:schemeClr val="tx2">
                  <a:lumMod val="75000"/>
                </a:schemeClr>
              </a:solidFill>
              <a:latin typeface="Britannic Bold" panose="020B0903060703020204" pitchFamily="34" charset="0"/>
            </a:endParaRPr>
          </a:p>
          <a:p>
            <a:pPr lvl="0">
              <a:spcAft>
                <a:spcPts val="1200"/>
              </a:spcAft>
            </a:pPr>
            <a:endParaRPr lang="en-US" sz="3600" dirty="0" smtClean="0">
              <a:solidFill>
                <a:schemeClr val="tx2">
                  <a:lumMod val="75000"/>
                </a:schemeClr>
              </a:solidFill>
              <a:latin typeface="Britannic Bold" panose="020B0903060703020204" pitchFamily="34" charset="0"/>
            </a:endParaRPr>
          </a:p>
          <a:p>
            <a:pPr lvl="0">
              <a:spcAft>
                <a:spcPts val="1200"/>
              </a:spcAft>
            </a:pPr>
            <a:r>
              <a:rPr lang="en-US" sz="2700" dirty="0">
                <a:solidFill>
                  <a:schemeClr val="tx2">
                    <a:lumMod val="75000"/>
                  </a:schemeClr>
                </a:solidFill>
                <a:latin typeface="Britannic Bold" panose="020B0903060703020204" pitchFamily="34" charset="0"/>
              </a:rPr>
              <a:t> </a:t>
            </a:r>
            <a:r>
              <a:rPr lang="en-US" sz="2700" dirty="0" smtClean="0">
                <a:solidFill>
                  <a:schemeClr val="tx2">
                    <a:lumMod val="75000"/>
                  </a:schemeClr>
                </a:solidFill>
                <a:latin typeface="Britannic Bold" panose="020B0903060703020204" pitchFamily="34" charset="0"/>
              </a:rPr>
              <a:t>     Distribution to Users</a:t>
            </a:r>
            <a:endParaRPr lang="en-US" sz="2700" dirty="0">
              <a:latin typeface="Britannic Bold" panose="020B0903060703020204" pitchFamily="34" charset="0"/>
            </a:endParaRPr>
          </a:p>
        </p:txBody>
      </p:sp>
      <p:pic>
        <p:nvPicPr>
          <p:cNvPr id="19" name="Picture 2"/>
          <p:cNvPicPr>
            <a:picLocks noChangeAspect="1" noChangeArrowheads="1"/>
          </p:cNvPicPr>
          <p:nvPr/>
        </p:nvPicPr>
        <p:blipFill>
          <a:blip r:embed="rId6" cstate="print"/>
          <a:srcRect l="33125" t="32031" r="31875" b="34375"/>
          <a:stretch>
            <a:fillRect/>
          </a:stretch>
        </p:blipFill>
        <p:spPr bwMode="auto">
          <a:xfrm>
            <a:off x="363030" y="4392364"/>
            <a:ext cx="1237170" cy="905246"/>
          </a:xfrm>
          <a:prstGeom prst="ellipse">
            <a:avLst/>
          </a:prstGeom>
          <a:ln>
            <a:noFill/>
          </a:ln>
          <a:effectLst>
            <a:softEdge rad="12700"/>
          </a:effectLst>
        </p:spPr>
      </p:pic>
      <p:pic>
        <p:nvPicPr>
          <p:cNvPr id="20" name="Picture 19" descr="C:\Users\manderson\AppData\Local\Microsoft\Windows\Temporary Internet Files\Content.Outlook\GN7MNUM5\GWD_logo_200ppi_2.png"/>
          <p:cNvPicPr/>
          <p:nvPr/>
        </p:nvPicPr>
        <p:blipFill>
          <a:blip r:embed="rId7" cstate="print"/>
          <a:srcRect/>
          <a:stretch>
            <a:fillRect/>
          </a:stretch>
        </p:blipFill>
        <p:spPr bwMode="auto">
          <a:xfrm>
            <a:off x="428176" y="5399108"/>
            <a:ext cx="1095824" cy="1154092"/>
          </a:xfrm>
          <a:prstGeom prst="rect">
            <a:avLst/>
          </a:prstGeom>
          <a:noFill/>
          <a:ln w="9525">
            <a:noFill/>
            <a:miter lim="800000"/>
            <a:headEnd/>
            <a:tailEnd/>
          </a:ln>
        </p:spPr>
      </p:pic>
      <p:sp>
        <p:nvSpPr>
          <p:cNvPr id="4" name="Right Arrow 3"/>
          <p:cNvSpPr/>
          <p:nvPr/>
        </p:nvSpPr>
        <p:spPr>
          <a:xfrm>
            <a:off x="1752600" y="4648200"/>
            <a:ext cx="457200" cy="304800"/>
          </a:xfrm>
          <a:prstGeom prst="rightArrow">
            <a:avLst/>
          </a:prstGeom>
          <a:solidFill>
            <a:schemeClr val="accent4"/>
          </a:solidFill>
          <a:ln w="63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1752600" y="5881368"/>
            <a:ext cx="457200" cy="304800"/>
          </a:xfrm>
          <a:prstGeom prst="rightArrow">
            <a:avLst/>
          </a:prstGeom>
          <a:solidFill>
            <a:schemeClr val="accent4"/>
          </a:solidFill>
          <a:ln w="63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27956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gradFill>
            <a:gsLst>
              <a:gs pos="0">
                <a:schemeClr val="tx2">
                  <a:lumMod val="20000"/>
                  <a:lumOff val="80000"/>
                </a:schemeClr>
              </a:gs>
              <a:gs pos="25000">
                <a:schemeClr val="accent5">
                  <a:lumMod val="75000"/>
                  <a:tint val="44500"/>
                  <a:satMod val="160000"/>
                  <a:alpha val="26000"/>
                </a:schemeClr>
              </a:gs>
              <a:gs pos="100000">
                <a:schemeClr val="accent5">
                  <a:tint val="23500"/>
                  <a:satMod val="160000"/>
                  <a:lumMod val="81000"/>
                  <a:lumOff val="19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3494" y="2209800"/>
            <a:ext cx="5529105" cy="4038600"/>
          </a:xfrm>
        </p:spPr>
        <p:txBody>
          <a:bodyPr>
            <a:noAutofit/>
          </a:bodyPr>
          <a:lstStyle/>
          <a:p>
            <a:pPr lvl="0"/>
            <a:r>
              <a:rPr lang="en-US" sz="1800" dirty="0" smtClean="0">
                <a:solidFill>
                  <a:schemeClr val="tx2"/>
                </a:solidFill>
              </a:rPr>
              <a:t>Approved Uses in Goleta Valley</a:t>
            </a:r>
            <a:endParaRPr lang="en-US" sz="1800" dirty="0" smtClean="0">
              <a:solidFill>
                <a:schemeClr val="tx2"/>
              </a:solidFill>
            </a:endParaRPr>
          </a:p>
          <a:p>
            <a:pPr lvl="1">
              <a:buFont typeface="Courier New" pitchFamily="49" charset="0"/>
              <a:buChar char="o"/>
            </a:pPr>
            <a:r>
              <a:rPr lang="en-US" sz="1600" i="1" dirty="0" smtClean="0">
                <a:solidFill>
                  <a:schemeClr val="tx2"/>
                </a:solidFill>
              </a:rPr>
              <a:t>Landscape Irrigation</a:t>
            </a:r>
          </a:p>
          <a:p>
            <a:pPr lvl="1">
              <a:buFont typeface="Courier New" pitchFamily="49" charset="0"/>
              <a:buChar char="o"/>
            </a:pPr>
            <a:r>
              <a:rPr lang="en-US" sz="1600" i="1" dirty="0" smtClean="0">
                <a:solidFill>
                  <a:schemeClr val="tx2"/>
                </a:solidFill>
              </a:rPr>
              <a:t>Toilet Flushing</a:t>
            </a:r>
          </a:p>
          <a:p>
            <a:pPr lvl="1">
              <a:buFont typeface="Courier New" pitchFamily="49" charset="0"/>
              <a:buChar char="o"/>
            </a:pPr>
            <a:r>
              <a:rPr lang="en-US" sz="1600" i="1" dirty="0" smtClean="0">
                <a:solidFill>
                  <a:schemeClr val="tx2"/>
                </a:solidFill>
              </a:rPr>
              <a:t>Industrial Cooling</a:t>
            </a:r>
          </a:p>
          <a:p>
            <a:pPr lvl="1">
              <a:buFont typeface="Courier New" pitchFamily="49" charset="0"/>
              <a:buChar char="o"/>
            </a:pPr>
            <a:r>
              <a:rPr lang="en-US" sz="1600" i="1" dirty="0" smtClean="0">
                <a:solidFill>
                  <a:schemeClr val="tx2"/>
                </a:solidFill>
              </a:rPr>
              <a:t>Hauling and Dust Control </a:t>
            </a:r>
          </a:p>
          <a:p>
            <a:r>
              <a:rPr lang="en-US" sz="1800" dirty="0" smtClean="0">
                <a:solidFill>
                  <a:schemeClr val="tx2"/>
                </a:solidFill>
              </a:rPr>
              <a:t>Large Customers:</a:t>
            </a:r>
          </a:p>
          <a:p>
            <a:pPr lvl="1">
              <a:buFont typeface="Courier New" pitchFamily="49" charset="0"/>
              <a:buChar char="o"/>
            </a:pPr>
            <a:r>
              <a:rPr lang="en-US" sz="1600" i="1" dirty="0" smtClean="0">
                <a:solidFill>
                  <a:schemeClr val="tx2"/>
                </a:solidFill>
              </a:rPr>
              <a:t>UCSB – 90% of Campus Irrigation 19.5 million gallons </a:t>
            </a:r>
          </a:p>
          <a:p>
            <a:pPr lvl="1">
              <a:buFont typeface="Courier New" pitchFamily="49" charset="0"/>
              <a:buChar char="o"/>
            </a:pPr>
            <a:r>
              <a:rPr lang="en-US" sz="1600" i="1" dirty="0" smtClean="0">
                <a:solidFill>
                  <a:schemeClr val="tx2"/>
                </a:solidFill>
              </a:rPr>
              <a:t>Sandpiper Golf Course &amp; Glen Annie Golf Course</a:t>
            </a:r>
          </a:p>
          <a:p>
            <a:pPr lvl="1">
              <a:buFont typeface="Courier New" pitchFamily="49" charset="0"/>
              <a:buChar char="o"/>
            </a:pPr>
            <a:r>
              <a:rPr lang="en-US" sz="1600" i="1" dirty="0" smtClean="0">
                <a:solidFill>
                  <a:schemeClr val="tx2"/>
                </a:solidFill>
              </a:rPr>
              <a:t>Goleta Union School District </a:t>
            </a:r>
          </a:p>
          <a:p>
            <a:pPr lvl="1">
              <a:buFont typeface="Courier New" pitchFamily="49" charset="0"/>
              <a:buChar char="o"/>
            </a:pPr>
            <a:r>
              <a:rPr lang="en-US" sz="1600" i="1" dirty="0" smtClean="0">
                <a:solidFill>
                  <a:schemeClr val="tx2"/>
                </a:solidFill>
              </a:rPr>
              <a:t>Goleta Beach Park </a:t>
            </a:r>
          </a:p>
          <a:p>
            <a:pPr lvl="1">
              <a:buFont typeface="Courier New" pitchFamily="49" charset="0"/>
              <a:buChar char="o"/>
            </a:pPr>
            <a:r>
              <a:rPr lang="en-US" sz="1600" i="1" dirty="0" smtClean="0">
                <a:solidFill>
                  <a:schemeClr val="tx2"/>
                </a:solidFill>
              </a:rPr>
              <a:t>US Post Office </a:t>
            </a:r>
          </a:p>
          <a:p>
            <a:endParaRPr lang="en-US" sz="1800" dirty="0" smtClean="0"/>
          </a:p>
          <a:p>
            <a:pPr lvl="0"/>
            <a:endParaRPr lang="en-US" dirty="0" smtClean="0"/>
          </a:p>
          <a:p>
            <a:pPr marL="457200" lvl="1" indent="0">
              <a:buNone/>
            </a:pPr>
            <a:endParaRPr lang="en-US" sz="2400" dirty="0" smtClean="0">
              <a:solidFill>
                <a:schemeClr val="tx2"/>
              </a:solidFill>
            </a:endParaRPr>
          </a:p>
        </p:txBody>
      </p:sp>
      <p:sp>
        <p:nvSpPr>
          <p:cNvPr id="4" name="Title 1"/>
          <p:cNvSpPr txBox="1">
            <a:spLocks/>
          </p:cNvSpPr>
          <p:nvPr/>
        </p:nvSpPr>
        <p:spPr>
          <a:xfrm>
            <a:off x="0" y="0"/>
            <a:ext cx="9144000" cy="990600"/>
          </a:xfrm>
          <a:prstGeom prst="rect">
            <a:avLst/>
          </a:prstGeom>
          <a:solidFill>
            <a:schemeClr val="tx2"/>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dirty="0" smtClean="0">
                <a:solidFill>
                  <a:schemeClr val="bg1"/>
                </a:solidFill>
                <a:latin typeface="Candara" pitchFamily="34" charset="0"/>
              </a:rPr>
              <a:t>Recycled Water Distribution</a:t>
            </a:r>
            <a:endParaRPr lang="en-US" sz="3500" dirty="0">
              <a:solidFill>
                <a:schemeClr val="bg1"/>
              </a:solidFill>
              <a:latin typeface="Candara" pitchFamily="34" charset="0"/>
            </a:endParaRPr>
          </a:p>
        </p:txBody>
      </p:sp>
      <p:cxnSp>
        <p:nvCxnSpPr>
          <p:cNvPr id="5" name="Straight Connector 4"/>
          <p:cNvCxnSpPr/>
          <p:nvPr/>
        </p:nvCxnSpPr>
        <p:spPr>
          <a:xfrm>
            <a:off x="0" y="990600"/>
            <a:ext cx="91440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074" name="Picture 2" descr="C:\Users\kbourque\Desktop\UCSB.png"/>
          <p:cNvPicPr>
            <a:picLocks noChangeAspect="1" noChangeArrowheads="1"/>
          </p:cNvPicPr>
          <p:nvPr/>
        </p:nvPicPr>
        <p:blipFill>
          <a:blip r:embed="rId3" cstate="print"/>
          <a:srcRect t="2492" r="34384"/>
          <a:stretch>
            <a:fillRect/>
          </a:stretch>
        </p:blipFill>
        <p:spPr bwMode="auto">
          <a:xfrm>
            <a:off x="5638800" y="1800850"/>
            <a:ext cx="2683914" cy="3668406"/>
          </a:xfrm>
          <a:prstGeom prst="rect">
            <a:avLst/>
          </a:prstGeom>
          <a:solidFill>
            <a:schemeClr val="accent1">
              <a:lumMod val="60000"/>
              <a:lumOff val="40000"/>
            </a:schemeClr>
          </a:solidFill>
          <a:ln w="19050">
            <a:solidFill>
              <a:schemeClr val="accent4">
                <a:lumMod val="75000"/>
              </a:schemeClr>
            </a:solidFill>
          </a:ln>
        </p:spPr>
      </p:pic>
      <p:pic>
        <p:nvPicPr>
          <p:cNvPr id="3075" name="Picture 3"/>
          <p:cNvPicPr>
            <a:picLocks noChangeAspect="1" noChangeArrowheads="1"/>
          </p:cNvPicPr>
          <p:nvPr/>
        </p:nvPicPr>
        <p:blipFill>
          <a:blip r:embed="rId4" cstate="print"/>
          <a:srcRect l="16875" t="53906" r="47500" b="25000"/>
          <a:stretch>
            <a:fillRect/>
          </a:stretch>
        </p:blipFill>
        <p:spPr bwMode="auto">
          <a:xfrm>
            <a:off x="6945762" y="5947389"/>
            <a:ext cx="1517790" cy="718953"/>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l="68750" t="33594" r="18750" b="49219"/>
          <a:stretch>
            <a:fillRect/>
          </a:stretch>
        </p:blipFill>
        <p:spPr bwMode="auto">
          <a:xfrm>
            <a:off x="5415224" y="5782225"/>
            <a:ext cx="909376" cy="1000314"/>
          </a:xfrm>
          <a:prstGeom prst="ellipse">
            <a:avLst/>
          </a:prstGeom>
          <a:ln>
            <a:noFill/>
          </a:ln>
          <a:effectLst>
            <a:softEdge rad="112500"/>
          </a:effectLst>
        </p:spPr>
      </p:pic>
      <p:pic>
        <p:nvPicPr>
          <p:cNvPr id="3077" name="Picture 5"/>
          <p:cNvPicPr>
            <a:picLocks noChangeAspect="1" noChangeArrowheads="1"/>
          </p:cNvPicPr>
          <p:nvPr/>
        </p:nvPicPr>
        <p:blipFill>
          <a:blip r:embed="rId6" cstate="print"/>
          <a:srcRect l="16250" t="54688" r="46875" b="26562"/>
          <a:stretch>
            <a:fillRect/>
          </a:stretch>
        </p:blipFill>
        <p:spPr bwMode="auto">
          <a:xfrm>
            <a:off x="838200" y="5863770"/>
            <a:ext cx="1759149" cy="841830"/>
          </a:xfrm>
          <a:prstGeom prst="rect">
            <a:avLst/>
          </a:prstGeom>
          <a:noFill/>
          <a:ln w="9525">
            <a:noFill/>
            <a:miter lim="800000"/>
            <a:headEnd/>
            <a:tailEnd/>
          </a:ln>
        </p:spPr>
      </p:pic>
      <p:pic>
        <p:nvPicPr>
          <p:cNvPr id="3078" name="Picture 6" descr="Glen Annie Golf Club"/>
          <p:cNvPicPr>
            <a:picLocks noChangeAspect="1" noChangeArrowheads="1"/>
          </p:cNvPicPr>
          <p:nvPr/>
        </p:nvPicPr>
        <p:blipFill>
          <a:blip r:embed="rId7" cstate="print"/>
          <a:srcRect/>
          <a:stretch>
            <a:fillRect/>
          </a:stretch>
        </p:blipFill>
        <p:spPr bwMode="auto">
          <a:xfrm>
            <a:off x="3220078" y="5840987"/>
            <a:ext cx="1656722" cy="887395"/>
          </a:xfrm>
          <a:prstGeom prst="rect">
            <a:avLst/>
          </a:prstGeom>
          <a:noFill/>
          <a:ln w="9525">
            <a:noFill/>
            <a:miter lim="800000"/>
            <a:headEnd/>
            <a:tailEnd/>
          </a:ln>
        </p:spPr>
      </p:pic>
      <p:sp>
        <p:nvSpPr>
          <p:cNvPr id="2" name="TextBox 1"/>
          <p:cNvSpPr txBox="1"/>
          <p:nvPr/>
        </p:nvSpPr>
        <p:spPr>
          <a:xfrm>
            <a:off x="304800" y="1236345"/>
            <a:ext cx="5334000" cy="892552"/>
          </a:xfrm>
          <a:prstGeom prst="rect">
            <a:avLst/>
          </a:prstGeom>
          <a:noFill/>
        </p:spPr>
        <p:txBody>
          <a:bodyPr wrap="square" rtlCol="0">
            <a:spAutoFit/>
          </a:bodyPr>
          <a:lstStyle/>
          <a:p>
            <a:pPr lvl="0"/>
            <a:r>
              <a:rPr lang="en-US" sz="2600" dirty="0" smtClean="0">
                <a:solidFill>
                  <a:schemeClr val="tx2">
                    <a:lumMod val="75000"/>
                  </a:schemeClr>
                </a:solidFill>
              </a:rPr>
              <a:t>Treatment capacity </a:t>
            </a:r>
            <a:r>
              <a:rPr lang="en-US" sz="2600" dirty="0">
                <a:solidFill>
                  <a:schemeClr val="tx2">
                    <a:lumMod val="75000"/>
                  </a:schemeClr>
                </a:solidFill>
              </a:rPr>
              <a:t>of 3,000 AFY, of which 1,000 AF is used each year</a:t>
            </a:r>
          </a:p>
        </p:txBody>
      </p:sp>
      <p:sp>
        <p:nvSpPr>
          <p:cNvPr id="14" name="TextBox 13"/>
          <p:cNvSpPr txBox="1"/>
          <p:nvPr/>
        </p:nvSpPr>
        <p:spPr>
          <a:xfrm>
            <a:off x="6637856" y="1322263"/>
            <a:ext cx="2353744" cy="784830"/>
          </a:xfrm>
          <a:prstGeom prst="rect">
            <a:avLst/>
          </a:prstGeom>
          <a:solidFill>
            <a:schemeClr val="accent4">
              <a:lumMod val="20000"/>
              <a:lumOff val="80000"/>
            </a:schemeClr>
          </a:solidFill>
          <a:ln w="19050">
            <a:solidFill>
              <a:schemeClr val="accent4"/>
            </a:solidFill>
            <a:prstDash val="dashDot"/>
          </a:ln>
        </p:spPr>
        <p:txBody>
          <a:bodyPr wrap="square" rtlCol="0">
            <a:spAutoFit/>
          </a:bodyPr>
          <a:lstStyle/>
          <a:p>
            <a:r>
              <a:rPr lang="en-US" sz="1500" i="1" dirty="0" smtClean="0">
                <a:solidFill>
                  <a:schemeClr val="tx2"/>
                </a:solidFill>
              </a:rPr>
              <a:t>UCSB </a:t>
            </a:r>
            <a:r>
              <a:rPr lang="en-US" sz="1500" i="1" dirty="0" smtClean="0">
                <a:solidFill>
                  <a:schemeClr val="tx2"/>
                </a:solidFill>
              </a:rPr>
              <a:t>recycled water use saves </a:t>
            </a:r>
            <a:r>
              <a:rPr lang="en-US" sz="1500" i="1" dirty="0" smtClean="0">
                <a:solidFill>
                  <a:schemeClr val="tx2"/>
                </a:solidFill>
              </a:rPr>
              <a:t>19.5 million gallons of potable water each </a:t>
            </a:r>
            <a:r>
              <a:rPr lang="en-US" sz="1500" i="1" dirty="0" smtClean="0">
                <a:solidFill>
                  <a:schemeClr val="tx2"/>
                </a:solidFill>
              </a:rPr>
              <a:t>year!</a:t>
            </a:r>
            <a:endParaRPr lang="en-US" sz="1500" i="1" dirty="0">
              <a:solidFill>
                <a:schemeClr val="tx2"/>
              </a:solidFill>
            </a:endParaRPr>
          </a:p>
        </p:txBody>
      </p:sp>
    </p:spTree>
    <p:extLst>
      <p:ext uri="{BB962C8B-B14F-4D97-AF65-F5344CB8AC3E}">
        <p14:creationId xmlns:p14="http://schemas.microsoft.com/office/powerpoint/2010/main" val="19309047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29816</TotalTime>
  <Words>1386</Words>
  <Application>Microsoft Office PowerPoint</Application>
  <PresentationFormat>On-screen Show (4:3)</PresentationFormat>
  <Paragraphs>165</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 Maximizing Water Supply Sustainability  for the Goleta Valley  </vt:lpstr>
      <vt:lpstr>Goleta Water District</vt:lpstr>
      <vt:lpstr>Normal Water Supply Sources*</vt:lpstr>
      <vt:lpstr>Water Uses in the Goleta Valley</vt:lpstr>
      <vt:lpstr>Recycled Water in the Goleta Valley   </vt:lpstr>
      <vt:lpstr>PowerPoint Presentation</vt:lpstr>
      <vt:lpstr>Goleta Recycled Water System</vt:lpstr>
      <vt:lpstr>Collaborative Partnership to Serve Community</vt:lpstr>
      <vt:lpstr>PowerPoint Presentation</vt:lpstr>
      <vt:lpstr>Future of Recycled Water Use</vt:lpstr>
      <vt:lpstr>Direct Potable Reuse (DPR)</vt:lpstr>
      <vt:lpstr>    Stage II Demand Reduction Strategy</vt:lpstr>
      <vt:lpstr>Recycled Water Expanded Use Feasibility Study </vt:lpstr>
      <vt:lpstr>More Information Online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Brooke Welch</dc:creator>
  <cp:lastModifiedBy>Brooke Welch</cp:lastModifiedBy>
  <cp:revision>1161</cp:revision>
  <cp:lastPrinted>2014-08-15T00:12:50Z</cp:lastPrinted>
  <dcterms:created xsi:type="dcterms:W3CDTF">2012-01-27T18:03:28Z</dcterms:created>
  <dcterms:modified xsi:type="dcterms:W3CDTF">2015-09-18T19:23:33Z</dcterms:modified>
</cp:coreProperties>
</file>