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0"/>
  </p:notesMasterIdLst>
  <p:handoutMasterIdLst>
    <p:handoutMasterId r:id="rId21"/>
  </p:handoutMasterIdLst>
  <p:sldIdLst>
    <p:sldId id="256" r:id="rId3"/>
    <p:sldId id="258" r:id="rId4"/>
    <p:sldId id="257" r:id="rId5"/>
    <p:sldId id="291" r:id="rId6"/>
    <p:sldId id="292" r:id="rId7"/>
    <p:sldId id="289" r:id="rId8"/>
    <p:sldId id="293" r:id="rId9"/>
    <p:sldId id="297" r:id="rId10"/>
    <p:sldId id="298" r:id="rId11"/>
    <p:sldId id="299" r:id="rId12"/>
    <p:sldId id="300" r:id="rId13"/>
    <p:sldId id="302" r:id="rId14"/>
    <p:sldId id="303" r:id="rId15"/>
    <p:sldId id="294" r:id="rId16"/>
    <p:sldId id="268" r:id="rId17"/>
    <p:sldId id="290" r:id="rId18"/>
    <p:sldId id="287" r:id="rId19"/>
  </p:sldIdLst>
  <p:sldSz cx="9144000" cy="6858000" type="screen4x3"/>
  <p:notesSz cx="6858000" cy="9239250"/>
  <p:embeddedFontLst>
    <p:embeddedFont>
      <p:font typeface="Calibri" panose="020F0502020204030204" pitchFamily="34" charset="0"/>
      <p:regular r:id="rId22"/>
      <p:bold r:id="rId23"/>
      <p:italic r:id="rId24"/>
      <p:boldItalic r:id="rId25"/>
    </p:embeddedFont>
    <p:embeddedFont>
      <p:font typeface="MS PGothic" panose="020B0600070205080204" pitchFamily="34" charset="-128"/>
      <p:regular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95" autoAdjust="0"/>
  </p:normalViewPr>
  <p:slideViewPr>
    <p:cSldViewPr>
      <p:cViewPr>
        <p:scale>
          <a:sx n="33" d="100"/>
          <a:sy n="33" d="100"/>
        </p:scale>
        <p:origin x="2240"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3856"/>
          </a:xfrm>
          <a:prstGeom prst="rect">
            <a:avLst/>
          </a:prstGeom>
        </p:spPr>
        <p:txBody>
          <a:bodyPr vert="horz" lIns="90260" tIns="45130" rIns="90260" bIns="4513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3856"/>
          </a:xfrm>
          <a:prstGeom prst="rect">
            <a:avLst/>
          </a:prstGeom>
        </p:spPr>
        <p:txBody>
          <a:bodyPr vert="horz" lIns="90260" tIns="45130" rIns="90260" bIns="45130" rtlCol="0"/>
          <a:lstStyle>
            <a:lvl1pPr algn="r">
              <a:defRPr sz="1200"/>
            </a:lvl1pPr>
          </a:lstStyle>
          <a:p>
            <a:fld id="{A1A4EB15-4068-44CB-85B5-BA5DEC4E2247}" type="datetimeFigureOut">
              <a:rPr lang="en-US" smtClean="0"/>
              <a:t>10/14/2015</a:t>
            </a:fld>
            <a:endParaRPr lang="en-US"/>
          </a:p>
        </p:txBody>
      </p:sp>
      <p:sp>
        <p:nvSpPr>
          <p:cNvPr id="4" name="Footer Placeholder 3"/>
          <p:cNvSpPr>
            <a:spLocks noGrp="1"/>
          </p:cNvSpPr>
          <p:nvPr>
            <p:ph type="ftr" sz="quarter" idx="2"/>
          </p:nvPr>
        </p:nvSpPr>
        <p:spPr>
          <a:xfrm>
            <a:off x="1" y="8775395"/>
            <a:ext cx="2972421" cy="463856"/>
          </a:xfrm>
          <a:prstGeom prst="rect">
            <a:avLst/>
          </a:prstGeom>
        </p:spPr>
        <p:txBody>
          <a:bodyPr vert="horz" lIns="90260" tIns="45130" rIns="90260" bIns="4513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775395"/>
            <a:ext cx="2972421" cy="463856"/>
          </a:xfrm>
          <a:prstGeom prst="rect">
            <a:avLst/>
          </a:prstGeom>
        </p:spPr>
        <p:txBody>
          <a:bodyPr vert="horz" lIns="90260" tIns="45130" rIns="90260" bIns="45130" rtlCol="0" anchor="b"/>
          <a:lstStyle>
            <a:lvl1pPr algn="r">
              <a:defRPr sz="1200"/>
            </a:lvl1pPr>
          </a:lstStyle>
          <a:p>
            <a:fld id="{44141DF7-8B56-4231-A530-6ED145F58341}" type="slidenum">
              <a:rPr lang="en-US" smtClean="0"/>
              <a:t>‹#›</a:t>
            </a:fld>
            <a:endParaRPr lang="en-US"/>
          </a:p>
        </p:txBody>
      </p:sp>
    </p:spTree>
    <p:extLst>
      <p:ext uri="{BB962C8B-B14F-4D97-AF65-F5344CB8AC3E}">
        <p14:creationId xmlns:p14="http://schemas.microsoft.com/office/powerpoint/2010/main" val="4002082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2972421" cy="462278"/>
          </a:xfrm>
          <a:prstGeom prst="rect">
            <a:avLst/>
          </a:prstGeom>
          <a:noFill/>
          <a:ln>
            <a:noFill/>
          </a:ln>
        </p:spPr>
        <p:txBody>
          <a:bodyPr lIns="90246" tIns="90246" rIns="90246" bIns="90246" anchor="t" anchorCtr="0"/>
          <a:lstStyle>
            <a:lvl1pPr marL="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1pPr>
            <a:lvl2pPr marL="451302"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02604"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353906"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05208"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256511"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15911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513021"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31823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3" name="Shape 3"/>
          <p:cNvSpPr txBox="1">
            <a:spLocks noGrp="1"/>
          </p:cNvSpPr>
          <p:nvPr>
            <p:ph type="dt" idx="10"/>
          </p:nvPr>
        </p:nvSpPr>
        <p:spPr>
          <a:xfrm>
            <a:off x="3884026" y="0"/>
            <a:ext cx="2972421" cy="462278"/>
          </a:xfrm>
          <a:prstGeom prst="rect">
            <a:avLst/>
          </a:prstGeom>
          <a:noFill/>
          <a:ln>
            <a:noFill/>
          </a:ln>
        </p:spPr>
        <p:txBody>
          <a:bodyPr lIns="90246" tIns="90246" rIns="90246" bIns="90246" anchor="t" anchorCtr="0"/>
          <a:lstStyle>
            <a:lvl1pPr marL="0" marR="0" indent="0" algn="r" rtl="0">
              <a:lnSpc>
                <a:spcPct val="100000"/>
              </a:lnSpc>
              <a:spcBef>
                <a:spcPts val="0"/>
              </a:spcBef>
              <a:spcAft>
                <a:spcPts val="0"/>
              </a:spcAft>
              <a:defRPr sz="1200" b="0" i="0" u="none" strike="noStrike" cap="none" baseline="0">
                <a:solidFill>
                  <a:srgbClr val="000000"/>
                </a:solidFill>
                <a:latin typeface="Calibri"/>
                <a:ea typeface="Calibri"/>
                <a:cs typeface="Calibri"/>
                <a:sym typeface="Calibri"/>
              </a:defRPr>
            </a:lvl1pPr>
            <a:lvl2pPr marL="451302"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02604"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353906"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05208"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256511"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15911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513021"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31823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6422" y="4389276"/>
            <a:ext cx="5485157" cy="4157345"/>
          </a:xfrm>
          <a:prstGeom prst="rect">
            <a:avLst/>
          </a:prstGeom>
          <a:noFill/>
          <a:ln>
            <a:noFill/>
          </a:ln>
        </p:spPr>
        <p:txBody>
          <a:bodyPr lIns="90246" tIns="90246" rIns="90246" bIns="90246"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775394"/>
            <a:ext cx="2972421" cy="462278"/>
          </a:xfrm>
          <a:prstGeom prst="rect">
            <a:avLst/>
          </a:prstGeom>
          <a:noFill/>
          <a:ln>
            <a:noFill/>
          </a:ln>
        </p:spPr>
        <p:txBody>
          <a:bodyPr lIns="90246" tIns="90246" rIns="90246" bIns="90246" anchor="b" anchorCtr="0"/>
          <a:lstStyle>
            <a:lvl1pPr marL="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1pPr>
            <a:lvl2pPr marL="451302"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02604"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353906"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05208"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256511"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15911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513021"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31823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200" smtClean="0">
                <a:latin typeface="Calibri"/>
                <a:ea typeface="Calibri"/>
                <a:cs typeface="Calibri"/>
                <a:sym typeface="Calibri"/>
              </a:rPr>
              <a:pPr algn="r">
                <a:buClr>
                  <a:srgbClr val="000000"/>
                </a:buClr>
                <a:buSzPct val="25000"/>
              </a:pPr>
              <a:t>‹#›</a:t>
            </a:fld>
            <a:endParaRPr lang="en-US" sz="1200">
              <a:latin typeface="Calibri"/>
              <a:ea typeface="Calibri"/>
              <a:cs typeface="Calibri"/>
              <a:sym typeface="Calibri"/>
            </a:endParaRPr>
          </a:p>
        </p:txBody>
      </p:sp>
    </p:spTree>
    <p:extLst>
      <p:ext uri="{BB962C8B-B14F-4D97-AF65-F5344CB8AC3E}">
        <p14:creationId xmlns:p14="http://schemas.microsoft.com/office/powerpoint/2010/main" val="41657373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1" name="Shape 91"/>
          <p:cNvSpPr txBox="1">
            <a:spLocks noGrp="1"/>
          </p:cNvSpPr>
          <p:nvPr>
            <p:ph type="body" idx="1"/>
          </p:nvPr>
        </p:nvSpPr>
        <p:spPr>
          <a:xfrm>
            <a:off x="686422" y="4389276"/>
            <a:ext cx="5485157" cy="4157345"/>
          </a:xfrm>
          <a:prstGeom prst="rect">
            <a:avLst/>
          </a:prstGeom>
          <a:noFill/>
          <a:ln>
            <a:noFill/>
          </a:ln>
        </p:spPr>
        <p:txBody>
          <a:bodyPr lIns="91973" tIns="45974" rIns="91973" bIns="45974" anchor="t" anchorCtr="0">
            <a:noAutofit/>
          </a:bodyPr>
          <a:lstStyle/>
          <a:p>
            <a:r>
              <a:rPr lang="en-US" dirty="0" smtClean="0"/>
              <a:t>My name is Angie Hacker and I’m</a:t>
            </a:r>
            <a:r>
              <a:rPr lang="en-US" baseline="0" dirty="0" smtClean="0"/>
              <a:t> the Division Chief of the Energy and Sustainability Initiatives at Santa Barbara County, and one of the programs I oversee is </a:t>
            </a:r>
            <a:r>
              <a:rPr lang="en-US" baseline="0" dirty="0" err="1" smtClean="0"/>
              <a:t>emPower</a:t>
            </a:r>
            <a:r>
              <a:rPr lang="en-US" baseline="0" dirty="0" smtClean="0"/>
              <a:t> Central Coast, the Tri-County’s building efficiency and clean energy program… Who has heard of us? Actually who hasn’t heard of us? My team is going to track you down to study how on earth you’ve managed to hide from our ample outreach efforts. </a:t>
            </a:r>
          </a:p>
          <a:p>
            <a:endParaRPr lang="en-US" baseline="0" dirty="0" smtClean="0"/>
          </a:p>
          <a:p>
            <a:r>
              <a:rPr lang="en-US" baseline="0" dirty="0" smtClean="0"/>
              <a:t>I’ve also taught an energy course here at UCSB and it’s great to be back on campus. I appreciate the opportunity to be here with you all today on a panel about energy issues in the Central Coast. My presentation is going to focus specifically on how we leverage cross-sector partnerships to accelerate energy impacts here in our region. </a:t>
            </a:r>
            <a:endParaRPr dirty="0"/>
          </a:p>
        </p:txBody>
      </p:sp>
      <p:sp>
        <p:nvSpPr>
          <p:cNvPr id="92" name="Shape 92"/>
          <p:cNvSpPr txBox="1"/>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a:t>
            </a:fld>
            <a:endParaRPr lang="en-US" sz="1800"/>
          </a:p>
        </p:txBody>
      </p:sp>
    </p:spTree>
    <p:extLst>
      <p:ext uri="{BB962C8B-B14F-4D97-AF65-F5344CB8AC3E}">
        <p14:creationId xmlns:p14="http://schemas.microsoft.com/office/powerpoint/2010/main" val="163931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r>
              <a:rPr lang="en-US" sz="1800" dirty="0"/>
              <a:t>Contractors (CIC), Robin, Community Partners</a:t>
            </a:r>
            <a:endParaRPr sz="1800" dirty="0"/>
          </a:p>
          <a:p>
            <a:endParaRPr sz="1800" dirty="0"/>
          </a:p>
          <a:p>
            <a:endParaRPr sz="1800" dirty="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10</a:t>
            </a:fld>
            <a:endParaRPr lang="en-US" sz="1800"/>
          </a:p>
        </p:txBody>
      </p:sp>
    </p:spTree>
    <p:extLst>
      <p:ext uri="{BB962C8B-B14F-4D97-AF65-F5344CB8AC3E}">
        <p14:creationId xmlns:p14="http://schemas.microsoft.com/office/powerpoint/2010/main" val="278353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endParaRPr sz="1800"/>
          </a:p>
          <a:p>
            <a:endParaRPr sz="1800"/>
          </a:p>
          <a:p>
            <a:endParaRPr sz="180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11</a:t>
            </a:fld>
            <a:endParaRPr lang="en-US" sz="1800"/>
          </a:p>
        </p:txBody>
      </p:sp>
    </p:spTree>
    <p:extLst>
      <p:ext uri="{BB962C8B-B14F-4D97-AF65-F5344CB8AC3E}">
        <p14:creationId xmlns:p14="http://schemas.microsoft.com/office/powerpoint/2010/main" val="161134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endParaRPr sz="1800" dirty="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12</a:t>
            </a:fld>
            <a:endParaRPr lang="en-US" sz="1800"/>
          </a:p>
        </p:txBody>
      </p:sp>
    </p:spTree>
    <p:extLst>
      <p:ext uri="{BB962C8B-B14F-4D97-AF65-F5344CB8AC3E}">
        <p14:creationId xmlns:p14="http://schemas.microsoft.com/office/powerpoint/2010/main" val="3568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endParaRPr sz="1800" dirty="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13</a:t>
            </a:fld>
            <a:endParaRPr lang="en-US" sz="1800"/>
          </a:p>
        </p:txBody>
      </p:sp>
    </p:spTree>
    <p:extLst>
      <p:ext uri="{BB962C8B-B14F-4D97-AF65-F5344CB8AC3E}">
        <p14:creationId xmlns:p14="http://schemas.microsoft.com/office/powerpoint/2010/main" val="44794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pPr defTabSz="902604">
              <a:defRPr/>
            </a:pPr>
            <a:r>
              <a:rPr lang="en-US" sz="1800" dirty="0">
                <a:solidFill>
                  <a:srgbClr val="0070C0"/>
                </a:solidFill>
                <a:latin typeface="Calibri"/>
                <a:ea typeface="Calibri"/>
                <a:cs typeface="Calibri"/>
                <a:sym typeface="Calibri"/>
              </a:rPr>
              <a:t>Our resources and reach alone would not have cut it. There are thousands of upgrades needed in the central coast. We didn’t have the funds to pay for them all directly, so we needed to leverage our limited resources against others to transform a market that can support energy improvements in the long run. </a:t>
            </a:r>
          </a:p>
          <a:p>
            <a:endParaRPr sz="1800" dirty="0"/>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Reached over 1 million residents with energy saving messaging</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Helped 11,000 customers learn how to get started</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Conducted 265 educational events</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Conducted 670 Energy Coach site visits</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Trained hundreds of building professionals</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Given 1,700 leads to 34 participating contractors, who have initiated over 700 projects and already earned $3M in project income</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170 completed projects are saving 29% energy on average</a:t>
            </a:r>
          </a:p>
          <a:p>
            <a:pPr marL="451302" indent="-376085">
              <a:buClr>
                <a:srgbClr val="0070C0"/>
              </a:buClr>
              <a:buSzPct val="100000"/>
              <a:buFont typeface="Wingdings" panose="05000000000000000000" pitchFamily="2" charset="2"/>
              <a:buChar char="ü"/>
            </a:pPr>
            <a:r>
              <a:rPr lang="en-US" sz="1800" dirty="0">
                <a:solidFill>
                  <a:srgbClr val="0070C0"/>
                </a:solidFill>
                <a:latin typeface="Calibri"/>
                <a:ea typeface="Calibri"/>
                <a:cs typeface="Calibri"/>
                <a:sym typeface="Calibri"/>
              </a:rPr>
              <a:t>Projects less expensive due to low rates, high rebates and lower contractor acquisition costs</a:t>
            </a:r>
          </a:p>
          <a:p>
            <a:pPr marL="75217">
              <a:buClr>
                <a:srgbClr val="0070C0"/>
              </a:buClr>
              <a:buSzPct val="100000"/>
            </a:pPr>
            <a:endParaRPr lang="en-US" sz="1800" dirty="0">
              <a:solidFill>
                <a:srgbClr val="0070C0"/>
              </a:solidFill>
              <a:latin typeface="Calibri"/>
              <a:ea typeface="Calibri"/>
              <a:cs typeface="Calibri"/>
              <a:sym typeface="Calibri"/>
            </a:endParaRPr>
          </a:p>
          <a:p>
            <a:pPr marL="75217">
              <a:buClr>
                <a:srgbClr val="0070C0"/>
              </a:buClr>
              <a:buSzPct val="100000"/>
            </a:pPr>
            <a:r>
              <a:rPr lang="en-US" sz="1800" dirty="0">
                <a:solidFill>
                  <a:srgbClr val="0070C0"/>
                </a:solidFill>
                <a:latin typeface="Calibri"/>
                <a:ea typeface="Calibri"/>
                <a:cs typeface="Calibri"/>
                <a:sym typeface="Calibri"/>
              </a:rPr>
              <a:t>We applying this collaborative approach as we tackle new initiatives that include implementing 50 emission reduction measures as part of the County’s newly adopted Energy and Climate Action Plan, which sets aggressive emission reduction targets by 2020. We are also applying this target to what has recently become a Tri-County effort to study the feasibility of the community choice energy program.  </a:t>
            </a:r>
          </a:p>
          <a:p>
            <a:endParaRPr sz="1800" dirty="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14</a:t>
            </a:fld>
            <a:endParaRPr lang="en-US" sz="1800"/>
          </a:p>
        </p:txBody>
      </p:sp>
    </p:spTree>
    <p:extLst>
      <p:ext uri="{BB962C8B-B14F-4D97-AF65-F5344CB8AC3E}">
        <p14:creationId xmlns:p14="http://schemas.microsoft.com/office/powerpoint/2010/main" val="163544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pPr defTabSz="902604"/>
            <a:r>
              <a:rPr lang="en-US" sz="1800" dirty="0">
                <a:solidFill>
                  <a:srgbClr val="0070C0"/>
                </a:solidFill>
                <a:latin typeface="Calibri"/>
                <a:ea typeface="Calibri"/>
                <a:cs typeface="Calibri"/>
                <a:sym typeface="Calibri"/>
              </a:rPr>
              <a:t>My final thought is thought is that we don’t’ collaborate because its easy or fun, but because quite frankly its the only way to accomplish such significant aims. To protect ourselves from the unique vulnerabilities to the Central Coast of climate change, we can’t just stay in our silos chasing local </a:t>
            </a:r>
            <a:r>
              <a:rPr lang="en-US" sz="1800" dirty="0" err="1">
                <a:solidFill>
                  <a:srgbClr val="0070C0"/>
                </a:solidFill>
                <a:latin typeface="Calibri"/>
                <a:ea typeface="Calibri"/>
                <a:cs typeface="Calibri"/>
                <a:sym typeface="Calibri"/>
              </a:rPr>
              <a:t>kWhs</a:t>
            </a:r>
            <a:r>
              <a:rPr lang="en-US" sz="1800" dirty="0">
                <a:solidFill>
                  <a:srgbClr val="0070C0"/>
                </a:solidFill>
                <a:latin typeface="Calibri"/>
                <a:ea typeface="Calibri"/>
                <a:cs typeface="Calibri"/>
                <a:sym typeface="Calibri"/>
              </a:rPr>
              <a:t> and </a:t>
            </a:r>
            <a:r>
              <a:rPr lang="en-US" sz="1800" dirty="0" err="1">
                <a:solidFill>
                  <a:srgbClr val="0070C0"/>
                </a:solidFill>
                <a:latin typeface="Calibri"/>
                <a:ea typeface="Calibri"/>
                <a:cs typeface="Calibri"/>
                <a:sym typeface="Calibri"/>
              </a:rPr>
              <a:t>therms</a:t>
            </a:r>
            <a:r>
              <a:rPr lang="en-US" sz="1800" dirty="0">
                <a:solidFill>
                  <a:srgbClr val="0070C0"/>
                </a:solidFill>
                <a:latin typeface="Calibri"/>
                <a:ea typeface="Calibri"/>
                <a:cs typeface="Calibri"/>
                <a:sym typeface="Calibri"/>
              </a:rPr>
              <a:t> and alienating potential partners. We have to innovate in ways that are scalable, replicable and inspirational to communities larger than our own. I believe the central coast, as a caring, smart community with a history of environmental stewardship and wonderful institutions like UCSB, is uniquely capable of creating and testing these game changing ideas. We did it with </a:t>
            </a:r>
            <a:r>
              <a:rPr lang="en-US" sz="1800" dirty="0" err="1">
                <a:solidFill>
                  <a:srgbClr val="0070C0"/>
                </a:solidFill>
                <a:latin typeface="Calibri"/>
                <a:ea typeface="Calibri"/>
                <a:cs typeface="Calibri"/>
                <a:sym typeface="Calibri"/>
              </a:rPr>
              <a:t>emPower</a:t>
            </a:r>
            <a:r>
              <a:rPr lang="en-US" sz="1800" dirty="0">
                <a:solidFill>
                  <a:srgbClr val="0070C0"/>
                </a:solidFill>
                <a:latin typeface="Calibri"/>
                <a:ea typeface="Calibri"/>
                <a:cs typeface="Calibri"/>
                <a:sym typeface="Calibri"/>
              </a:rPr>
              <a:t>, and I know this community is capable of much </a:t>
            </a:r>
            <a:r>
              <a:rPr lang="en-US" sz="1800" dirty="0" err="1">
                <a:solidFill>
                  <a:srgbClr val="0070C0"/>
                </a:solidFill>
                <a:latin typeface="Calibri"/>
                <a:ea typeface="Calibri"/>
                <a:cs typeface="Calibri"/>
                <a:sym typeface="Calibri"/>
              </a:rPr>
              <a:t>much</a:t>
            </a:r>
            <a:r>
              <a:rPr lang="en-US" sz="1800" dirty="0">
                <a:solidFill>
                  <a:srgbClr val="0070C0"/>
                </a:solidFill>
                <a:latin typeface="Calibri"/>
                <a:ea typeface="Calibri"/>
                <a:cs typeface="Calibri"/>
                <a:sym typeface="Calibri"/>
              </a:rPr>
              <a:t> more.  </a:t>
            </a:r>
          </a:p>
          <a:p>
            <a:pPr defTabSz="902604"/>
            <a:endParaRPr lang="en-US" sz="1800" dirty="0">
              <a:solidFill>
                <a:srgbClr val="0070C0"/>
              </a:solidFill>
              <a:latin typeface="Calibri"/>
              <a:ea typeface="Calibri"/>
              <a:cs typeface="Calibri"/>
              <a:sym typeface="Calibri"/>
            </a:endParaRPr>
          </a:p>
          <a:p>
            <a:r>
              <a:rPr lang="en-US" sz="1800" dirty="0">
                <a:solidFill>
                  <a:srgbClr val="0070C0"/>
                </a:solidFill>
                <a:latin typeface="Calibri"/>
                <a:ea typeface="Calibri"/>
                <a:cs typeface="Calibri"/>
                <a:sym typeface="Calibri"/>
              </a:rPr>
              <a:t>But we need your help. As we seek to expand our services further, we are building a “whole community approach” to connect consumers to the right services and resources to meet their needs. If your organization is working on solutions, we welcome your partnership.</a:t>
            </a:r>
          </a:p>
          <a:p>
            <a:pPr defTabSz="902604"/>
            <a:endParaRPr lang="en-US" sz="1800" dirty="0">
              <a:solidFill>
                <a:srgbClr val="0070C0"/>
              </a:solidFill>
              <a:latin typeface="Calibri"/>
              <a:ea typeface="Calibri"/>
              <a:cs typeface="Calibri"/>
              <a:sym typeface="Calibri"/>
            </a:endParaRPr>
          </a:p>
          <a:p>
            <a:pPr defTabSz="902604"/>
            <a:r>
              <a:rPr lang="en-US" sz="1800" dirty="0">
                <a:solidFill>
                  <a:srgbClr val="0070C0"/>
                </a:solidFill>
                <a:latin typeface="Calibri"/>
                <a:ea typeface="Calibri"/>
                <a:cs typeface="Calibri"/>
                <a:sym typeface="Calibri"/>
              </a:rPr>
              <a:t>Feel free to share what you’re doing during this session. What pilot is working that should be scaled up? What opportunity exists that no one has made use of? And please provide me with your business cards, and we will be back in touch to learn how we can collaborate with you. </a:t>
            </a:r>
          </a:p>
          <a:p>
            <a:endParaRPr sz="1800" dirty="0"/>
          </a:p>
          <a:p>
            <a:endParaRPr sz="1800" dirty="0"/>
          </a:p>
        </p:txBody>
      </p:sp>
      <p:sp>
        <p:nvSpPr>
          <p:cNvPr id="198" name="Shape 198"/>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15</a:t>
            </a:fld>
            <a:endParaRPr lang="en-US" sz="1800"/>
          </a:p>
        </p:txBody>
      </p:sp>
    </p:spTree>
    <p:extLst>
      <p:ext uri="{BB962C8B-B14F-4D97-AF65-F5344CB8AC3E}">
        <p14:creationId xmlns:p14="http://schemas.microsoft.com/office/powerpoint/2010/main" val="236986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p:spPr>
        <p:txBody>
          <a:bodyPr/>
          <a:lstStyle/>
          <a:p>
            <a:pPr eaLnBrk="1" hangingPunct="1">
              <a:spcBef>
                <a:spcPct val="0"/>
              </a:spcBef>
            </a:pPr>
            <a:r>
              <a:rPr lang="en-US" altLang="en-US" smtClean="0">
                <a:solidFill>
                  <a:srgbClr val="0070C0"/>
                </a:solidFill>
                <a:ea typeface="MS PGothic" pitchFamily="34" charset="-128"/>
              </a:rPr>
              <a:t>Not as glamorous as financing, but complex and necessary</a:t>
            </a:r>
          </a:p>
        </p:txBody>
      </p:sp>
      <p:sp>
        <p:nvSpPr>
          <p:cNvPr id="4" name="Slide Number Placeholder 3"/>
          <p:cNvSpPr>
            <a:spLocks noGrp="1"/>
          </p:cNvSpPr>
          <p:nvPr>
            <p:ph type="sldNum" sz="quarter" idx="5"/>
          </p:nvPr>
        </p:nvSpPr>
        <p:spPr/>
        <p:txBody>
          <a:bodyPr/>
          <a:lstStyle/>
          <a:p>
            <a:pPr>
              <a:defRPr/>
            </a:pPr>
            <a:fld id="{D939142B-C325-4F40-AE1C-B0123963C91B}" type="slidenum">
              <a:rPr lang="en-US" smtClean="0"/>
              <a:pPr>
                <a:defRPr/>
              </a:pPr>
              <a:t>16</a:t>
            </a:fld>
            <a:endParaRPr lang="en-US"/>
          </a:p>
        </p:txBody>
      </p:sp>
    </p:spTree>
    <p:extLst>
      <p:ext uri="{BB962C8B-B14F-4D97-AF65-F5344CB8AC3E}">
        <p14:creationId xmlns:p14="http://schemas.microsoft.com/office/powerpoint/2010/main" val="1425028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0" name="Shape 490"/>
          <p:cNvSpPr txBox="1">
            <a:spLocks noGrp="1"/>
          </p:cNvSpPr>
          <p:nvPr>
            <p:ph type="body" idx="1"/>
          </p:nvPr>
        </p:nvSpPr>
        <p:spPr>
          <a:xfrm>
            <a:off x="686422" y="4389276"/>
            <a:ext cx="5485157" cy="4157345"/>
          </a:xfrm>
          <a:prstGeom prst="rect">
            <a:avLst/>
          </a:prstGeom>
          <a:noFill/>
          <a:ln>
            <a:noFill/>
          </a:ln>
        </p:spPr>
        <p:txBody>
          <a:bodyPr lIns="91973" tIns="45974" rIns="91973" bIns="45974" anchor="t" anchorCtr="0">
            <a:noAutofit/>
          </a:bodyPr>
          <a:lstStyle/>
          <a:p>
            <a:pPr>
              <a:buSzPct val="25000"/>
            </a:pPr>
            <a:r>
              <a:rPr lang="en-US" sz="1800"/>
              <a:t>The emPower team would like to thank you for your time and continued support.</a:t>
            </a:r>
          </a:p>
        </p:txBody>
      </p:sp>
      <p:sp>
        <p:nvSpPr>
          <p:cNvPr id="491" name="Shape 491"/>
          <p:cNvSpPr txBox="1"/>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17</a:t>
            </a:fld>
            <a:endParaRPr lang="en-US" sz="1800"/>
          </a:p>
        </p:txBody>
      </p:sp>
    </p:spTree>
    <p:extLst>
      <p:ext uri="{BB962C8B-B14F-4D97-AF65-F5344CB8AC3E}">
        <p14:creationId xmlns:p14="http://schemas.microsoft.com/office/powerpoint/2010/main" val="228164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0" name="Shape 120"/>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r>
              <a:rPr lang="en-US" sz="1800" dirty="0">
                <a:solidFill>
                  <a:srgbClr val="0070C0"/>
                </a:solidFill>
              </a:rPr>
              <a:t>I was happy that regional collaboration was a key topic of this year’s solicitation for proposals, because it is the underpinning of how and why </a:t>
            </a:r>
            <a:r>
              <a:rPr lang="en-US" sz="1800" dirty="0" err="1">
                <a:solidFill>
                  <a:srgbClr val="0070C0"/>
                </a:solidFill>
              </a:rPr>
              <a:t>emPower</a:t>
            </a:r>
            <a:r>
              <a:rPr lang="en-US" sz="1800" dirty="0">
                <a:solidFill>
                  <a:srgbClr val="0070C0"/>
                </a:solidFill>
              </a:rPr>
              <a:t> works. It’s also an essential tenant of my personal approach to getting anything done, particularly on matters of significance like cutting our emissions and energy use, creating jobs or protecting this community from the unique vulnerabilities presented by climate change.</a:t>
            </a:r>
          </a:p>
          <a:p>
            <a:endParaRPr lang="en-US" sz="1800" dirty="0">
              <a:solidFill>
                <a:srgbClr val="0070C0"/>
              </a:solidFill>
            </a:endParaRPr>
          </a:p>
          <a:p>
            <a:r>
              <a:rPr lang="en-US" sz="1800" dirty="0">
                <a:solidFill>
                  <a:srgbClr val="0070C0"/>
                </a:solidFill>
              </a:rPr>
              <a:t>In this presentation, my aim is to share </a:t>
            </a:r>
            <a:r>
              <a:rPr lang="en-US" sz="1800" dirty="0" err="1">
                <a:solidFill>
                  <a:srgbClr val="0070C0"/>
                </a:solidFill>
              </a:rPr>
              <a:t>emPower’s</a:t>
            </a:r>
            <a:r>
              <a:rPr lang="en-US" sz="1800" dirty="0">
                <a:solidFill>
                  <a:srgbClr val="0070C0"/>
                </a:solidFill>
              </a:rPr>
              <a:t> experience building and growing a regional collaboration of partners. In the process we have developed some insights that I think can be helpful to others in our region that want to do the noble and tough work of collaborating.  I’m also hoping to inspire a bit of the spirit of collaboration here, because in short, I believe our community is more than capable of doing so, and we won’t achieve our big goals if we don’t.  And by the end I’ll have an invitation for you. </a:t>
            </a:r>
          </a:p>
          <a:p>
            <a:endParaRPr lang="en-US" sz="1800" dirty="0">
              <a:solidFill>
                <a:srgbClr val="0070C0"/>
              </a:solidFill>
            </a:endParaRPr>
          </a:p>
          <a:p>
            <a:endParaRPr sz="1800" dirty="0">
              <a:solidFill>
                <a:srgbClr val="0070C0"/>
              </a:solidFill>
            </a:endParaRPr>
          </a:p>
          <a:p>
            <a:endParaRPr sz="1800" dirty="0">
              <a:solidFill>
                <a:srgbClr val="0070C0"/>
              </a:solidFill>
            </a:endParaRPr>
          </a:p>
          <a:p>
            <a:endParaRPr sz="1800" dirty="0">
              <a:solidFill>
                <a:srgbClr val="0070C0"/>
              </a:solidFill>
            </a:endParaRPr>
          </a:p>
        </p:txBody>
      </p:sp>
      <p:sp>
        <p:nvSpPr>
          <p:cNvPr id="121" name="Shape 121"/>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2</a:t>
            </a:fld>
            <a:endParaRPr lang="en-US" sz="1800"/>
          </a:p>
        </p:txBody>
      </p:sp>
    </p:spTree>
    <p:extLst>
      <p:ext uri="{BB962C8B-B14F-4D97-AF65-F5344CB8AC3E}">
        <p14:creationId xmlns:p14="http://schemas.microsoft.com/office/powerpoint/2010/main" val="313074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 name="Shape 111"/>
          <p:cNvSpPr txBox="1">
            <a:spLocks noGrp="1"/>
          </p:cNvSpPr>
          <p:nvPr>
            <p:ph type="body" idx="1"/>
          </p:nvPr>
        </p:nvSpPr>
        <p:spPr>
          <a:xfrm>
            <a:off x="686422" y="4389276"/>
            <a:ext cx="5485157" cy="4157345"/>
          </a:xfrm>
          <a:prstGeom prst="rect">
            <a:avLst/>
          </a:prstGeom>
          <a:noFill/>
          <a:ln>
            <a:noFill/>
          </a:ln>
        </p:spPr>
        <p:txBody>
          <a:bodyPr lIns="91973" tIns="45974" rIns="91973" bIns="45974" anchor="t" anchorCtr="0">
            <a:noAutofit/>
          </a:bodyPr>
          <a:lstStyle/>
          <a:p>
            <a:pPr defTabSz="902604">
              <a:defRPr/>
            </a:pPr>
            <a:r>
              <a:rPr lang="en-US" sz="1800" dirty="0">
                <a:solidFill>
                  <a:srgbClr val="0070C0"/>
                </a:solidFill>
                <a:latin typeface="Calibri"/>
                <a:ea typeface="Calibri"/>
                <a:cs typeface="Calibri"/>
                <a:sym typeface="Calibri"/>
              </a:rPr>
              <a:t>As many of you know, </a:t>
            </a:r>
            <a:r>
              <a:rPr lang="en-US" sz="1800" dirty="0" err="1">
                <a:solidFill>
                  <a:srgbClr val="0070C0"/>
                </a:solidFill>
                <a:latin typeface="Calibri"/>
                <a:ea typeface="Calibri"/>
                <a:cs typeface="Calibri"/>
                <a:sym typeface="Calibri"/>
              </a:rPr>
              <a:t>emPower</a:t>
            </a:r>
            <a:r>
              <a:rPr lang="en-US" sz="1800" dirty="0">
                <a:solidFill>
                  <a:srgbClr val="0070C0"/>
                </a:solidFill>
                <a:latin typeface="Calibri"/>
                <a:ea typeface="Calibri"/>
                <a:cs typeface="Calibri"/>
                <a:sym typeface="Calibri"/>
              </a:rPr>
              <a:t> was launched in November 2011 under Santa Barbara County Board leadership and direction. It was charged to help residents and building professionals overcome obstacles to saving energy while also creating jobs. </a:t>
            </a:r>
          </a:p>
          <a:p>
            <a:pPr defTabSz="902604">
              <a:defRPr/>
            </a:pPr>
            <a:endParaRPr lang="en-US" sz="1800" dirty="0">
              <a:solidFill>
                <a:srgbClr val="0070C0"/>
              </a:solidFill>
              <a:latin typeface="Calibri"/>
              <a:ea typeface="Calibri"/>
              <a:cs typeface="Calibri"/>
              <a:sym typeface="Calibri"/>
            </a:endParaRPr>
          </a:p>
          <a:p>
            <a:pPr defTabSz="902604">
              <a:defRPr/>
            </a:pPr>
            <a:r>
              <a:rPr lang="en-US" sz="1800" dirty="0">
                <a:solidFill>
                  <a:srgbClr val="0070C0"/>
                </a:solidFill>
                <a:latin typeface="Calibri"/>
                <a:ea typeface="Calibri"/>
                <a:cs typeface="Calibri"/>
                <a:sym typeface="Calibri"/>
              </a:rPr>
              <a:t>Our innovative program model led to state and national recognition, and also to additional funding opportunities that allowed us to share our existing services and infrastructure in partnership with our neighbors in Ventura and SLO in July 2014. </a:t>
            </a:r>
            <a:r>
              <a:rPr lang="en-US" sz="1800" dirty="0">
                <a:solidFill>
                  <a:srgbClr val="0070C0"/>
                </a:solidFill>
                <a:latin typeface="Calibri"/>
                <a:ea typeface="Calibri"/>
                <a:cs typeface="Calibri"/>
                <a:sym typeface="Calibri"/>
              </a:rPr>
              <a:t>The theory was that we were going to generate greater impacts and efficiencies by deploying a program consistently throughout the Tri-County. </a:t>
            </a:r>
            <a:r>
              <a:rPr lang="en-US" sz="1800" dirty="0">
                <a:solidFill>
                  <a:srgbClr val="0070C0"/>
                </a:solidFill>
                <a:latin typeface="Calibri"/>
                <a:ea typeface="Calibri"/>
                <a:cs typeface="Calibri"/>
                <a:sym typeface="Calibri"/>
              </a:rPr>
              <a:t>We now serve 28 jurisdictions with a total population of 1.4M and 315,000 single family homes, of which many of a due for substantial energy retrofits. </a:t>
            </a:r>
          </a:p>
          <a:p>
            <a:pPr defTabSz="902604">
              <a:defRPr/>
            </a:pPr>
            <a:endParaRPr lang="en-US" sz="1800" dirty="0">
              <a:solidFill>
                <a:srgbClr val="0070C0"/>
              </a:solidFill>
              <a:latin typeface="Calibri"/>
              <a:ea typeface="Calibri"/>
              <a:cs typeface="Calibri"/>
              <a:sym typeface="Calibri"/>
            </a:endParaRPr>
          </a:p>
          <a:p>
            <a:pPr defTabSz="902604">
              <a:defRPr/>
            </a:pPr>
            <a:r>
              <a:rPr lang="en-US" sz="1800" dirty="0">
                <a:solidFill>
                  <a:srgbClr val="0070C0"/>
                </a:solidFill>
                <a:latin typeface="Calibri"/>
                <a:ea typeface="Calibri"/>
                <a:cs typeface="Calibri"/>
                <a:sym typeface="Calibri"/>
              </a:rPr>
              <a:t>Given our ongoing accomplishments, the County recently entrusted our team with significant new programs as the Division of Energy and Sustainability Initiatives this past July. </a:t>
            </a:r>
          </a:p>
          <a:p>
            <a:endParaRPr sz="1800" dirty="0">
              <a:solidFill>
                <a:srgbClr val="0070C0"/>
              </a:solidFill>
            </a:endParaRPr>
          </a:p>
          <a:p>
            <a:endParaRPr sz="1800" dirty="0">
              <a:solidFill>
                <a:srgbClr val="0070C0"/>
              </a:solidFill>
            </a:endParaRPr>
          </a:p>
        </p:txBody>
      </p:sp>
      <p:sp>
        <p:nvSpPr>
          <p:cNvPr id="112" name="Shape 112"/>
          <p:cNvSpPr txBox="1"/>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3</a:t>
            </a:fld>
            <a:endParaRPr lang="en-US" sz="1800"/>
          </a:p>
        </p:txBody>
      </p:sp>
    </p:spTree>
    <p:extLst>
      <p:ext uri="{BB962C8B-B14F-4D97-AF65-F5344CB8AC3E}">
        <p14:creationId xmlns:p14="http://schemas.microsoft.com/office/powerpoint/2010/main" val="301835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3" name="Shape 443"/>
          <p:cNvSpPr txBox="1">
            <a:spLocks noGrp="1"/>
          </p:cNvSpPr>
          <p:nvPr>
            <p:ph type="body" idx="1"/>
          </p:nvPr>
        </p:nvSpPr>
        <p:spPr>
          <a:xfrm>
            <a:off x="686422" y="4389276"/>
            <a:ext cx="5485157" cy="4157345"/>
          </a:xfrm>
          <a:prstGeom prst="rect">
            <a:avLst/>
          </a:prstGeom>
          <a:noFill/>
          <a:ln>
            <a:noFill/>
          </a:ln>
        </p:spPr>
        <p:txBody>
          <a:bodyPr lIns="91973" tIns="45974" rIns="91973" bIns="45974" anchor="t" anchorCtr="0">
            <a:noAutofit/>
          </a:bodyPr>
          <a:lstStyle/>
          <a:p>
            <a:pPr defTabSz="902604">
              <a:defRPr/>
            </a:pPr>
            <a:r>
              <a:rPr lang="en-US" dirty="0">
                <a:solidFill>
                  <a:srgbClr val="0070C0"/>
                </a:solidFill>
              </a:rPr>
              <a:t>So what does </a:t>
            </a:r>
            <a:r>
              <a:rPr lang="en-US" dirty="0" err="1">
                <a:solidFill>
                  <a:srgbClr val="0070C0"/>
                </a:solidFill>
              </a:rPr>
              <a:t>emPower</a:t>
            </a:r>
            <a:r>
              <a:rPr lang="en-US" dirty="0">
                <a:solidFill>
                  <a:srgbClr val="0070C0"/>
                </a:solidFill>
              </a:rPr>
              <a:t> do? Well we </a:t>
            </a:r>
            <a:r>
              <a:rPr lang="en-US" dirty="0" err="1">
                <a:solidFill>
                  <a:srgbClr val="0070C0"/>
                </a:solidFill>
              </a:rPr>
              <a:t>emPower</a:t>
            </a:r>
            <a:r>
              <a:rPr lang="en-US" dirty="0">
                <a:solidFill>
                  <a:srgbClr val="0070C0"/>
                </a:solidFill>
              </a:rPr>
              <a:t> clean communities. We do that primarily by helping residents and building professional complete energy improvements through a suite of 12 services including high dollar utility incentives and our unique, low cost financing option with 2 local credit unions, education, and free onsite Energy Coach advising services. </a:t>
            </a:r>
          </a:p>
          <a:p>
            <a:pPr defTabSz="902604">
              <a:defRPr/>
            </a:pPr>
            <a:endParaRPr lang="en-US" dirty="0">
              <a:solidFill>
                <a:srgbClr val="0070C0"/>
              </a:solidFill>
            </a:endParaRPr>
          </a:p>
          <a:p>
            <a:pPr defTabSz="902604">
              <a:defRPr/>
            </a:pPr>
            <a:r>
              <a:rPr lang="en-US" dirty="0">
                <a:solidFill>
                  <a:srgbClr val="0070C0"/>
                </a:solidFill>
              </a:rPr>
              <a:t>But we certainly don’t do it alone. </a:t>
            </a:r>
          </a:p>
          <a:p>
            <a:endParaRPr dirty="0"/>
          </a:p>
        </p:txBody>
      </p:sp>
      <p:sp>
        <p:nvSpPr>
          <p:cNvPr id="444" name="Shape 444"/>
          <p:cNvSpPr txBox="1"/>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4</a:t>
            </a:fld>
            <a:endParaRPr lang="en-US" sz="1800"/>
          </a:p>
        </p:txBody>
      </p:sp>
    </p:spTree>
    <p:extLst>
      <p:ext uri="{BB962C8B-B14F-4D97-AF65-F5344CB8AC3E}">
        <p14:creationId xmlns:p14="http://schemas.microsoft.com/office/powerpoint/2010/main" val="348195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3" name="Shape 443"/>
          <p:cNvSpPr txBox="1">
            <a:spLocks noGrp="1"/>
          </p:cNvSpPr>
          <p:nvPr>
            <p:ph type="body" idx="1"/>
          </p:nvPr>
        </p:nvSpPr>
        <p:spPr>
          <a:xfrm>
            <a:off x="686422" y="4389276"/>
            <a:ext cx="5485157" cy="4157345"/>
          </a:xfrm>
          <a:prstGeom prst="rect">
            <a:avLst/>
          </a:prstGeom>
          <a:noFill/>
          <a:ln>
            <a:noFill/>
          </a:ln>
        </p:spPr>
        <p:txBody>
          <a:bodyPr lIns="91973" tIns="45974" rIns="91973" bIns="45974" anchor="t" anchorCtr="0">
            <a:noAutofit/>
          </a:bodyPr>
          <a:lstStyle/>
          <a:p>
            <a:r>
              <a:rPr lang="en-US" dirty="0" smtClean="0"/>
              <a:t>We’ve invited</a:t>
            </a:r>
            <a:r>
              <a:rPr lang="en-US" baseline="0" dirty="0" smtClean="0"/>
              <a:t> collaboration from various sectors who can help us develop market solutions that can make saving energy more affordable and accessible. </a:t>
            </a:r>
            <a:endParaRPr lang="en-US" baseline="0" dirty="0" smtClean="0"/>
          </a:p>
          <a:p>
            <a:endParaRPr lang="en-US" baseline="0" dirty="0" smtClean="0"/>
          </a:p>
          <a:p>
            <a:endParaRPr lang="en-US" baseline="0" dirty="0" smtClean="0"/>
          </a:p>
          <a:p>
            <a:endParaRPr dirty="0"/>
          </a:p>
        </p:txBody>
      </p:sp>
      <p:sp>
        <p:nvSpPr>
          <p:cNvPr id="444" name="Shape 444"/>
          <p:cNvSpPr txBox="1"/>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5</a:t>
            </a:fld>
            <a:endParaRPr lang="en-US" sz="1800"/>
          </a:p>
        </p:txBody>
      </p:sp>
    </p:spTree>
    <p:extLst>
      <p:ext uri="{BB962C8B-B14F-4D97-AF65-F5344CB8AC3E}">
        <p14:creationId xmlns:p14="http://schemas.microsoft.com/office/powerpoint/2010/main" val="40063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3" name="Shape 443"/>
          <p:cNvSpPr txBox="1">
            <a:spLocks noGrp="1"/>
          </p:cNvSpPr>
          <p:nvPr>
            <p:ph type="body" idx="1"/>
          </p:nvPr>
        </p:nvSpPr>
        <p:spPr>
          <a:xfrm>
            <a:off x="686422" y="4389276"/>
            <a:ext cx="5485157" cy="4157345"/>
          </a:xfrm>
          <a:prstGeom prst="rect">
            <a:avLst/>
          </a:prstGeom>
          <a:noFill/>
          <a:ln>
            <a:noFill/>
          </a:ln>
        </p:spPr>
        <p:txBody>
          <a:bodyPr lIns="91973" tIns="45974" rIns="91973" bIns="45974" anchor="t" anchorCtr="0">
            <a:noAutofit/>
          </a:bodyPr>
          <a:lstStyle/>
          <a:p>
            <a:r>
              <a:rPr lang="en-US" dirty="0" smtClean="0"/>
              <a:t>It’s not enough</a:t>
            </a:r>
            <a:r>
              <a:rPr lang="en-US" baseline="0" dirty="0" smtClean="0"/>
              <a:t> to just pull partners together, or even enter into sometimes very complicated formal agreements. As lead, our job was to leverage and organize all the resources and expertise available through these partners to create a logical pathway to affordable completion of energy improvements. </a:t>
            </a:r>
          </a:p>
          <a:p>
            <a:endParaRPr lang="en-US" baseline="0" dirty="0" smtClean="0"/>
          </a:p>
          <a:p>
            <a:r>
              <a:rPr lang="en-US" baseline="0" dirty="0" smtClean="0"/>
              <a:t>This work is not easy. </a:t>
            </a:r>
          </a:p>
          <a:p>
            <a:endParaRPr lang="en-US" baseline="0" dirty="0" smtClean="0"/>
          </a:p>
          <a:p>
            <a:pPr defTabSz="902604"/>
            <a:r>
              <a:rPr lang="en-US" baseline="0" dirty="0" smtClean="0"/>
              <a:t>We aren’t just getting input, or advocating together, we are operating services that are interdependent and require careful coordination. </a:t>
            </a:r>
          </a:p>
          <a:p>
            <a:endParaRPr dirty="0"/>
          </a:p>
        </p:txBody>
      </p:sp>
      <p:sp>
        <p:nvSpPr>
          <p:cNvPr id="444" name="Shape 444"/>
          <p:cNvSpPr txBox="1"/>
          <p:nvPr/>
        </p:nvSpPr>
        <p:spPr>
          <a:xfrm>
            <a:off x="3884026" y="8775394"/>
            <a:ext cx="2972421" cy="462278"/>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6</a:t>
            </a:fld>
            <a:endParaRPr lang="en-US" sz="1800"/>
          </a:p>
        </p:txBody>
      </p:sp>
    </p:spTree>
    <p:extLst>
      <p:ext uri="{BB962C8B-B14F-4D97-AF65-F5344CB8AC3E}">
        <p14:creationId xmlns:p14="http://schemas.microsoft.com/office/powerpoint/2010/main" val="92344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endParaRPr sz="1800" dirty="0"/>
          </a:p>
          <a:p>
            <a:endParaRPr sz="1800" dirty="0"/>
          </a:p>
          <a:p>
            <a:endParaRPr sz="1800" dirty="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7</a:t>
            </a:fld>
            <a:endParaRPr lang="en-US" sz="1800"/>
          </a:p>
        </p:txBody>
      </p:sp>
    </p:spTree>
    <p:extLst>
      <p:ext uri="{BB962C8B-B14F-4D97-AF65-F5344CB8AC3E}">
        <p14:creationId xmlns:p14="http://schemas.microsoft.com/office/powerpoint/2010/main" val="41932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endParaRPr sz="1800"/>
          </a:p>
          <a:p>
            <a:endParaRPr sz="1800"/>
          </a:p>
          <a:p>
            <a:endParaRPr sz="180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8</a:t>
            </a:fld>
            <a:endParaRPr lang="en-US" sz="1800"/>
          </a:p>
        </p:txBody>
      </p:sp>
    </p:spTree>
    <p:extLst>
      <p:ext uri="{BB962C8B-B14F-4D97-AF65-F5344CB8AC3E}">
        <p14:creationId xmlns:p14="http://schemas.microsoft.com/office/powerpoint/2010/main" val="280071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6422" y="4389275"/>
            <a:ext cx="5485108" cy="4157484"/>
          </a:xfrm>
          <a:prstGeom prst="rect">
            <a:avLst/>
          </a:prstGeom>
          <a:noFill/>
          <a:ln>
            <a:noFill/>
          </a:ln>
        </p:spPr>
        <p:txBody>
          <a:bodyPr lIns="91973" tIns="45974" rIns="91973" bIns="45974" anchor="t" anchorCtr="0">
            <a:noAutofit/>
          </a:bodyPr>
          <a:lstStyle/>
          <a:p>
            <a:endParaRPr sz="1800"/>
          </a:p>
          <a:p>
            <a:endParaRPr sz="1800"/>
          </a:p>
          <a:p>
            <a:endParaRPr sz="1800"/>
          </a:p>
        </p:txBody>
      </p:sp>
      <p:sp>
        <p:nvSpPr>
          <p:cNvPr id="136" name="Shape 136"/>
          <p:cNvSpPr txBox="1"/>
          <p:nvPr/>
        </p:nvSpPr>
        <p:spPr>
          <a:xfrm>
            <a:off x="3884026" y="8775394"/>
            <a:ext cx="2972347" cy="462141"/>
          </a:xfrm>
          <a:prstGeom prst="rect">
            <a:avLst/>
          </a:prstGeom>
          <a:noFill/>
          <a:ln>
            <a:noFill/>
          </a:ln>
        </p:spPr>
        <p:txBody>
          <a:bodyPr lIns="91973" tIns="45974" rIns="91973" bIns="45974" anchor="b" anchorCtr="0">
            <a:noAutofit/>
          </a:bodyPr>
          <a:lstStyle/>
          <a:p>
            <a:pPr algn="r">
              <a:buClr>
                <a:srgbClr val="000000"/>
              </a:buClr>
              <a:buSzPct val="25000"/>
            </a:pPr>
            <a:fld id="{00000000-1234-1234-1234-123412341234}" type="slidenum">
              <a:rPr lang="en-US" sz="1800"/>
              <a:pPr algn="r">
                <a:buClr>
                  <a:srgbClr val="000000"/>
                </a:buClr>
                <a:buSzPct val="25000"/>
              </a:pPr>
              <a:t>9</a:t>
            </a:fld>
            <a:endParaRPr lang="en-US" sz="1800"/>
          </a:p>
        </p:txBody>
      </p:sp>
    </p:spTree>
    <p:extLst>
      <p:ext uri="{BB962C8B-B14F-4D97-AF65-F5344CB8AC3E}">
        <p14:creationId xmlns:p14="http://schemas.microsoft.com/office/powerpoint/2010/main" val="182382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76200"/>
            <a:ext cx="8229600" cy="1143000"/>
          </a:xfrm>
          <a:prstGeom prst="rect">
            <a:avLst/>
          </a:prstGeom>
          <a:noFill/>
          <a:ln>
            <a:noFill/>
          </a:ln>
        </p:spPr>
        <p:txBody>
          <a:bodyPr lIns="91425" tIns="91425" rIns="91425" bIns="91425" anchor="ctr" anchorCtr="0"/>
          <a:lstStyle>
            <a:lvl1pPr algn="l" rtl="0">
              <a:spcBef>
                <a:spcPts val="0"/>
              </a:spcBef>
              <a:defRPr sz="3400" b="1" i="0">
                <a:solidFill>
                  <a:schemeClr val="lt1"/>
                </a:solidFill>
                <a:latin typeface="Calibri"/>
                <a:ea typeface="Calibri"/>
                <a:cs typeface="Calibri"/>
                <a:sym typeface="Calibri"/>
              </a:defRPr>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rtl="0">
              <a:spcBef>
                <a:spcPts val="0"/>
              </a:spcBef>
              <a:defRPr sz="2800">
                <a:latin typeface="Calibri"/>
                <a:ea typeface="Calibri"/>
                <a:cs typeface="Calibri"/>
                <a:sym typeface="Calibri"/>
              </a:defRPr>
            </a:lvl1pPr>
            <a:lvl2pPr rtl="0">
              <a:spcBef>
                <a:spcPts val="0"/>
              </a:spcBef>
              <a:defRPr sz="2800">
                <a:latin typeface="Calibri"/>
                <a:ea typeface="Calibri"/>
                <a:cs typeface="Calibri"/>
                <a:sym typeface="Calibri"/>
              </a:defRPr>
            </a:lvl2pPr>
            <a:lvl3pPr rtl="0">
              <a:spcBef>
                <a:spcPts val="0"/>
              </a:spcBef>
              <a:defRPr sz="2800">
                <a:latin typeface="Calibri"/>
                <a:ea typeface="Calibri"/>
                <a:cs typeface="Calibri"/>
                <a:sym typeface="Calibri"/>
              </a:defRPr>
            </a:lvl3pPr>
            <a:lvl4pPr rtl="0">
              <a:spcBef>
                <a:spcPts val="0"/>
              </a:spcBef>
              <a:defRPr sz="2800">
                <a:latin typeface="Calibri"/>
                <a:ea typeface="Calibri"/>
                <a:cs typeface="Calibri"/>
                <a:sym typeface="Calibri"/>
              </a:defRPr>
            </a:lvl4pPr>
            <a:lvl5pPr rtl="0">
              <a:spcBef>
                <a:spcPts val="0"/>
              </a:spcBef>
              <a:defRPr sz="2800">
                <a:latin typeface="Calibri"/>
                <a:ea typeface="Calibri"/>
                <a:cs typeface="Calibri"/>
                <a:sym typeface="Calibri"/>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35" name="Shape 3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spcBef>
                <a:spcPts val="0"/>
              </a:spcBef>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spcBef>
                <a:spcPts val="0"/>
              </a:spcBef>
              <a:buFont typeface="Arial"/>
              <a:buNone/>
              <a:defRPr sz="2800" b="0" i="0" u="none" strike="noStrike" cap="none" baseline="0"/>
            </a:lvl2pPr>
            <a:lvl3pPr marL="914400" marR="0" indent="0" algn="l" rtl="0">
              <a:spcBef>
                <a:spcPts val="0"/>
              </a:spcBef>
              <a:buFont typeface="Arial"/>
              <a:buNone/>
              <a:defRPr sz="2400" b="0" i="0" u="none" strike="noStrike" cap="none" baseline="0"/>
            </a:lvl3pPr>
            <a:lvl4pPr marL="1371600" marR="0" indent="0" algn="l" rtl="0">
              <a:spcBef>
                <a:spcPts val="0"/>
              </a:spcBef>
              <a:buFont typeface="Arial"/>
              <a:buNone/>
              <a:defRPr sz="2000" b="0" i="0" u="none" strike="noStrike" cap="none" baseline="0"/>
            </a:lvl4pPr>
            <a:lvl5pPr marL="1828800" marR="0" indent="0" algn="l" rtl="0">
              <a:spcBef>
                <a:spcPts val="0"/>
              </a:spcBef>
              <a:buFont typeface="Arial"/>
              <a:buNone/>
              <a:defRPr sz="2000" b="0" i="0" u="none" strike="noStrike" cap="none" baseline="0"/>
            </a:lvl5pPr>
            <a:lvl6pPr marL="2286000" marR="0" indent="0" algn="l" rtl="0">
              <a:spcBef>
                <a:spcPts val="0"/>
              </a:spcBef>
              <a:buFont typeface="Arial"/>
              <a:buNone/>
              <a:defRPr sz="2000" b="0" i="0" u="none" strike="noStrike" cap="none" baseline="0"/>
            </a:lvl6pPr>
            <a:lvl7pPr marL="2743200" marR="0" indent="0" algn="l" rtl="0">
              <a:spcBef>
                <a:spcPts val="0"/>
              </a:spcBef>
              <a:buFont typeface="Arial"/>
              <a:buNone/>
              <a:defRPr sz="2000" b="0" i="0" u="none" strike="noStrike" cap="none" baseline="0"/>
            </a:lvl7pPr>
            <a:lvl8pPr marL="3200400" marR="0" indent="0" algn="l" rtl="0">
              <a:spcBef>
                <a:spcPts val="0"/>
              </a:spcBef>
              <a:buFont typeface="Arial"/>
              <a:buNone/>
              <a:defRPr sz="2000" b="0" i="0" u="none" strike="noStrike" cap="none" baseline="0"/>
            </a:lvl8pPr>
            <a:lvl9pPr marL="3657600" marR="0" indent="0" algn="l" rtl="0">
              <a:spcBef>
                <a:spcPts val="0"/>
              </a:spcBef>
              <a:buFont typeface="Arial"/>
              <a:buNone/>
              <a:defRPr sz="2000" b="0" i="0" u="none" strike="noStrike" cap="none" baseline="0"/>
            </a:lvl9pPr>
          </a:lstStyle>
          <a:p>
            <a:endParaRPr/>
          </a:p>
        </p:txBody>
      </p:sp>
      <p:sp>
        <p:nvSpPr>
          <p:cNvPr id="36" name="Shape 3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3" name="Shape 4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9" name="Shape 5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0" name="Shape 6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1" name="Shape 6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8" name="Shape 6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pic>
        <p:nvPicPr>
          <p:cNvPr id="14" name="Shape 14"/>
          <p:cNvPicPr preferRelativeResize="0"/>
          <p:nvPr/>
        </p:nvPicPr>
        <p:blipFill rotWithShape="1">
          <a:blip r:embed="rId13">
            <a:alphaModFix/>
          </a:blip>
          <a:srcRect/>
          <a:stretch/>
        </p:blipFill>
        <p:spPr>
          <a:xfrm>
            <a:off x="0" y="0"/>
            <a:ext cx="9150350" cy="1219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0" y="0"/>
            <a:ext cx="9144000" cy="1752600"/>
          </a:xfrm>
          <a:prstGeom prst="rect">
            <a:avLst/>
          </a:prstGeom>
          <a:noFill/>
          <a:ln>
            <a:noFill/>
          </a:ln>
        </p:spPr>
      </p:pic>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cid:2D30ACDE-DEB9-4096-AE1E-164896F67E3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1.jpeg"/><Relationship Id="rId3" Type="http://schemas.openxmlformats.org/officeDocument/2006/relationships/image" Target="../media/image10.jpg"/><Relationship Id="rId21" Type="http://schemas.openxmlformats.org/officeDocument/2006/relationships/hyperlink" Target="http://www.google.com/url?sa=i&amp;rct=j&amp;q=&amp;esrc=s&amp;frm=1&amp;source=images&amp;cd=&amp;cad=rja&amp;uact=8&amp;ved=0CAcQjRxqFQoTCLfP2smqwMgCFcyViAodpIYI3A&amp;url=http://classroomclipart.com/clipart-search/all-phrase/college/&amp;bvm=bv.104819420,bs.1,d.cWw&amp;psig=AFQjCNFPyLIG6skyZsV5WkjBbqfdnPUV5w&amp;ust=1444856103570852" TargetMode="External"/><Relationship Id="rId7" Type="http://schemas.openxmlformats.org/officeDocument/2006/relationships/image" Target="../media/image13.jpeg"/><Relationship Id="rId12" Type="http://schemas.openxmlformats.org/officeDocument/2006/relationships/hyperlink" Target="http://www.google.com/url?sa=i&amp;rct=j&amp;q=&amp;esrc=s&amp;frm=1&amp;source=images&amp;cd=&amp;cad=rja&amp;uact=8&amp;ved=0CAcQjRxqFQoTCKbs06KkwMgCFUQVPgodBoEKvg&amp;url=http://www.ampla.marketing/nonprofit-fundraising/&amp;bvm=bv.104819420,d.cWw&amp;psig=AFQjCNGufNIHgUIeEMtdpxGlsdwM8dL18w&amp;ust=1444854352156618" TargetMode="External"/><Relationship Id="rId17" Type="http://schemas.openxmlformats.org/officeDocument/2006/relationships/hyperlink" Target="http://www.google.com/url?sa=i&amp;rct=j&amp;q=&amp;esrc=s&amp;frm=1&amp;source=images&amp;cd=&amp;cad=rja&amp;uact=8&amp;ved=0CAcQjRxqFQoTCLnkqrqpwMgCFQJ1PgodL-YN4g&amp;url=http://www.dreamstime.com/royalty-free-stock-photo-electric-transmission-line-image17758435&amp;bvm=bv.104819420,d.cWw&amp;psig=AFQjCNHnhAzMYrNfzNdgm4tKeI3AdSdrSw&amp;ust=1444855798676164" TargetMode="External"/><Relationship Id="rId2" Type="http://schemas.openxmlformats.org/officeDocument/2006/relationships/notesSlide" Target="../notesSlides/notesSlide5.xml"/><Relationship Id="rId16" Type="http://schemas.openxmlformats.org/officeDocument/2006/relationships/image" Target="../media/image20.jpeg"/><Relationship Id="rId20"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hyperlink" Target="http://www.google.com/url?sa=i&amp;rct=j&amp;q=&amp;esrc=s&amp;frm=1&amp;source=images&amp;cd=&amp;cad=rja&amp;uact=8&amp;ved=0CAcQjRxqFQoTCOX99MiiwMgCFYt2PgodZFgJvg&amp;url=http://galesburglibrary.org/?page_id%3D387&amp;psig=AFQjCNEj1qZy6X83c3xQnLeFs_eEATGeTg&amp;ust=1444853954259191" TargetMode="External"/><Relationship Id="rId11" Type="http://schemas.openxmlformats.org/officeDocument/2006/relationships/image" Target="../media/image17.png"/><Relationship Id="rId24" Type="http://schemas.openxmlformats.org/officeDocument/2006/relationships/image" Target="../media/image4.jpg"/><Relationship Id="rId5" Type="http://schemas.openxmlformats.org/officeDocument/2006/relationships/image" Target="../media/image12.jpeg"/><Relationship Id="rId15" Type="http://schemas.openxmlformats.org/officeDocument/2006/relationships/hyperlink" Target="http://www.google.com/url?sa=i&amp;rct=j&amp;q=&amp;esrc=s&amp;frm=1&amp;source=images&amp;cd=&amp;cad=rja&amp;uact=8&amp;docid=G2PPglVdy1BL7M&amp;tbnid=ZYSJgyRYRIeN2M:&amp;ved=0CAUQjRw&amp;url=http://www.sage.co.uk/blog/index.php/2012/09/when-was-the-last-time-you-hired-an-accountant-and-what-was-it-for/&amp;ei=Cvw-U7aMBaiysATXk4DoBQ&amp;bvm=bv.64125504,d.b2I&amp;psig=AFQjCNGF05-eAGUjXI5wISNcFucTc9_0Tw&amp;ust=1396723047835771" TargetMode="External"/><Relationship Id="rId23" Type="http://schemas.openxmlformats.org/officeDocument/2006/relationships/image" Target="../media/image24.jpeg"/><Relationship Id="rId10" Type="http://schemas.openxmlformats.org/officeDocument/2006/relationships/image" Target="../media/image16.png"/><Relationship Id="rId19" Type="http://schemas.openxmlformats.org/officeDocument/2006/relationships/hyperlink" Target="http://www.google.com/url?sa=i&amp;rct=j&amp;q=&amp;esrc=s&amp;frm=1&amp;source=images&amp;cd=&amp;cad=rja&amp;uact=8&amp;ved=0CAcQjRxqFQoTCOjBuOipwMgCFYUdPgodxDcJrg&amp;url=http://designvisionaries.com/services/training/&amp;bvm=bv.104819420,d.cWw&amp;psig=AFQjCNFWjo9QdlfjpDWBTBe6wiFJY5OU1A&amp;ust=1444855901940748" TargetMode="External"/><Relationship Id="rId4" Type="http://schemas.openxmlformats.org/officeDocument/2006/relationships/image" Target="../media/image11.jpeg"/><Relationship Id="rId9" Type="http://schemas.openxmlformats.org/officeDocument/2006/relationships/image" Target="../media/image15.jpeg"/><Relationship Id="rId14" Type="http://schemas.openxmlformats.org/officeDocument/2006/relationships/image" Target="../media/image19.jpeg"/><Relationship Id="rId22"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2.jpeg"/><Relationship Id="rId18" Type="http://schemas.openxmlformats.org/officeDocument/2006/relationships/hyperlink" Target="http://www.google.com/url?sa=i&amp;rct=j&amp;q=&amp;esrc=s&amp;frm=1&amp;source=images&amp;cd=&amp;cad=rja&amp;uact=8&amp;ved=0CAcQjRxqFQoTCKbs06KkwMgCFUQVPgodBoEKvg&amp;url=http://www.ampla.marketing/nonprofit-fundraising/&amp;bvm=bv.104819420,d.cWw&amp;psig=AFQjCNGufNIHgUIeEMtdpxGlsdwM8dL18w&amp;ust=1444854352156618" TargetMode="External"/><Relationship Id="rId3" Type="http://schemas.openxmlformats.org/officeDocument/2006/relationships/image" Target="../media/image9.png"/><Relationship Id="rId21" Type="http://schemas.openxmlformats.org/officeDocument/2006/relationships/hyperlink" Target="http://www.google.com/url?sa=i&amp;rct=j&amp;q=&amp;esrc=s&amp;frm=1&amp;source=images&amp;cd=&amp;cad=rja&amp;uact=8&amp;docid=G2PPglVdy1BL7M&amp;tbnid=ZYSJgyRYRIeN2M:&amp;ved=0CAUQjRw&amp;url=http://www.sage.co.uk/blog/index.php/2012/09/when-was-the-last-time-you-hired-an-accountant-and-what-was-it-for/&amp;ei=Cvw-U7aMBaiysATXk4DoBQ&amp;bvm=bv.64125504,d.b2I&amp;psig=AFQjCNGF05-eAGUjXI5wISNcFucTc9_0Tw&amp;ust=1396723047835771" TargetMode="External"/><Relationship Id="rId7" Type="http://schemas.openxmlformats.org/officeDocument/2006/relationships/hyperlink" Target="http://www.google.com/url?sa=i&amp;rct=j&amp;q=&amp;esrc=s&amp;frm=1&amp;source=images&amp;cd=&amp;cad=rja&amp;uact=8&amp;ved=0CAcQjRxqFQoTCLnkqrqpwMgCFQJ1PgodL-YN4g&amp;url=http://www.dreamstime.com/royalty-free-stock-photo-electric-transmission-line-image17758435&amp;bvm=bv.104819420,d.cWw&amp;psig=AFQjCNHnhAzMYrNfzNdgm4tKeI3AdSdrSw&amp;ust=1444855798676164" TargetMode="External"/><Relationship Id="rId12" Type="http://schemas.openxmlformats.org/officeDocument/2006/relationships/hyperlink" Target="http://www.google.com/url?sa=i&amp;rct=j&amp;q=&amp;esrc=s&amp;frm=1&amp;source=images&amp;cd=&amp;cad=rja&amp;uact=8&amp;ved=0CAcQjRxqFQoTCOjBuOipwMgCFYUdPgodxDcJrg&amp;url=http://designvisionaries.com/services/training/&amp;bvm=bv.104819420,d.cWw&amp;psig=AFQjCNFWjo9QdlfjpDWBTBe6wiFJY5OU1A&amp;ust=1444855901940748" TargetMode="External"/><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4.png"/><Relationship Id="rId5" Type="http://schemas.openxmlformats.org/officeDocument/2006/relationships/image" Target="../media/image11.jpeg"/><Relationship Id="rId15" Type="http://schemas.openxmlformats.org/officeDocument/2006/relationships/image" Target="../media/image23.jpeg"/><Relationship Id="rId10" Type="http://schemas.openxmlformats.org/officeDocument/2006/relationships/image" Target="../media/image13.jpeg"/><Relationship Id="rId19" Type="http://schemas.openxmlformats.org/officeDocument/2006/relationships/image" Target="../media/image18.png"/><Relationship Id="rId4" Type="http://schemas.openxmlformats.org/officeDocument/2006/relationships/image" Target="../media/image10.jpg"/><Relationship Id="rId9" Type="http://schemas.openxmlformats.org/officeDocument/2006/relationships/hyperlink" Target="http://www.google.com/url?sa=i&amp;rct=j&amp;q=&amp;esrc=s&amp;frm=1&amp;source=images&amp;cd=&amp;cad=rja&amp;uact=8&amp;ved=0CAcQjRxqFQoTCOX99MiiwMgCFYt2PgodZFgJvg&amp;url=http://galesburglibrary.org/?page_id%3D387&amp;psig=AFQjCNEj1qZy6X83c3xQnLeFs_eEATGeTg&amp;ust=1444853954259191" TargetMode="External"/><Relationship Id="rId14" Type="http://schemas.openxmlformats.org/officeDocument/2006/relationships/hyperlink" Target="http://www.google.com/url?sa=i&amp;rct=j&amp;q=&amp;esrc=s&amp;frm=1&amp;source=images&amp;cd=&amp;cad=rja&amp;uact=8&amp;ved=0CAcQjRxqFQoTCLfP2smqwMgCFcyViAodpIYI3A&amp;url=http://classroomclipart.com/clipart-search/all-phrase/college/&amp;bvm=bv.104819420,bs.1,d.cWw&amp;psig=AFQjCNFPyLIG6skyZsV5WkjBbqfdnPUV5w&amp;ust=1444856103570852" TargetMode="External"/><Relationship Id="rId22"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0" y="0"/>
            <a:ext cx="9144000" cy="3124199"/>
          </a:xfrm>
          <a:prstGeom prst="rect">
            <a:avLst/>
          </a:prstGeom>
          <a:solidFill>
            <a:schemeClr val="lt1"/>
          </a:solidFill>
          <a:ln w="254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85" name="Shape 85"/>
          <p:cNvPicPr preferRelativeResize="0"/>
          <p:nvPr/>
        </p:nvPicPr>
        <p:blipFill rotWithShape="1">
          <a:blip r:embed="rId3">
            <a:alphaModFix/>
          </a:blip>
          <a:srcRect/>
          <a:stretch/>
        </p:blipFill>
        <p:spPr>
          <a:xfrm>
            <a:off x="2486025" y="1524000"/>
            <a:ext cx="4076699" cy="542925"/>
          </a:xfrm>
          <a:prstGeom prst="rect">
            <a:avLst/>
          </a:prstGeom>
          <a:noFill/>
          <a:ln>
            <a:noFill/>
          </a:ln>
        </p:spPr>
      </p:pic>
      <p:pic>
        <p:nvPicPr>
          <p:cNvPr id="86" name="Shape 86"/>
          <p:cNvPicPr preferRelativeResize="0"/>
          <p:nvPr/>
        </p:nvPicPr>
        <p:blipFill rotWithShape="1">
          <a:blip r:embed="rId4">
            <a:alphaModFix/>
          </a:blip>
          <a:srcRect/>
          <a:stretch/>
        </p:blipFill>
        <p:spPr>
          <a:xfrm>
            <a:off x="2543175" y="304800"/>
            <a:ext cx="3924299" cy="1219199"/>
          </a:xfrm>
          <a:prstGeom prst="rect">
            <a:avLst/>
          </a:prstGeom>
          <a:noFill/>
          <a:ln>
            <a:noFill/>
          </a:ln>
        </p:spPr>
      </p:pic>
      <p:pic>
        <p:nvPicPr>
          <p:cNvPr id="87" name="Shape 87"/>
          <p:cNvPicPr preferRelativeResize="0"/>
          <p:nvPr/>
        </p:nvPicPr>
        <p:blipFill rotWithShape="1">
          <a:blip r:embed="rId5">
            <a:alphaModFix/>
          </a:blip>
          <a:srcRect t="1" b="-2040"/>
          <a:stretch/>
        </p:blipFill>
        <p:spPr>
          <a:xfrm>
            <a:off x="0" y="2035175"/>
            <a:ext cx="9155111" cy="4975224"/>
          </a:xfrm>
          <a:prstGeom prst="rect">
            <a:avLst/>
          </a:prstGeom>
          <a:noFill/>
          <a:ln>
            <a:noFill/>
          </a:ln>
        </p:spPr>
      </p:pic>
      <p:sp>
        <p:nvSpPr>
          <p:cNvPr id="88" name="Shape 88"/>
          <p:cNvSpPr txBox="1"/>
          <p:nvPr/>
        </p:nvSpPr>
        <p:spPr>
          <a:xfrm>
            <a:off x="695550" y="5143500"/>
            <a:ext cx="7649399" cy="1262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45833"/>
              <a:buFont typeface="Arial"/>
              <a:buNone/>
            </a:pPr>
            <a:r>
              <a:rPr lang="en-US" sz="2400" b="1">
                <a:solidFill>
                  <a:schemeClr val="lt1"/>
                </a:solidFill>
                <a:latin typeface="Calibri"/>
                <a:ea typeface="Calibri"/>
                <a:cs typeface="Calibri"/>
                <a:sym typeface="Calibri"/>
              </a:rPr>
              <a:t>Leveraging Cross-Sector Partnerships to Accelerate Tri-County Energy Impacts</a:t>
            </a:r>
          </a:p>
          <a:p>
            <a:pPr marL="0" marR="0" lvl="0" indent="0" algn="ctr" rtl="0">
              <a:lnSpc>
                <a:spcPct val="100000"/>
              </a:lnSpc>
              <a:spcBef>
                <a:spcPts val="0"/>
              </a:spcBef>
              <a:spcAft>
                <a:spcPts val="0"/>
              </a:spcAft>
              <a:buClr>
                <a:schemeClr val="lt1"/>
              </a:buClr>
              <a:buFont typeface="Calibri"/>
              <a:buNone/>
            </a:pPr>
            <a:endParaRPr sz="1400" b="1" i="0" u="none" strike="noStrike" cap="none" baseline="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ct val="25000"/>
              <a:buFont typeface="Calibri"/>
              <a:buNone/>
            </a:pPr>
            <a:r>
              <a:rPr lang="en-US" sz="1600" b="1" i="0" u="none" strike="noStrike" cap="none" baseline="0">
                <a:solidFill>
                  <a:schemeClr val="lt1"/>
                </a:solidFill>
                <a:latin typeface="Calibri"/>
                <a:ea typeface="Calibri"/>
                <a:cs typeface="Calibri"/>
                <a:sym typeface="Calibri"/>
              </a:rPr>
              <a:t>October </a:t>
            </a:r>
            <a:r>
              <a:rPr lang="en-US" sz="1600" b="1">
                <a:solidFill>
                  <a:schemeClr val="lt1"/>
                </a:solidFill>
                <a:latin typeface="Calibri"/>
                <a:ea typeface="Calibri"/>
                <a:cs typeface="Calibri"/>
                <a:sym typeface="Calibri"/>
              </a:rPr>
              <a:t>14</a:t>
            </a:r>
            <a:r>
              <a:rPr lang="en-US" sz="1600" b="1" i="0" u="none" strike="noStrike" cap="none" baseline="0">
                <a:solidFill>
                  <a:schemeClr val="lt1"/>
                </a:solidFill>
                <a:latin typeface="Calibri"/>
                <a:ea typeface="Calibri"/>
                <a:cs typeface="Calibri"/>
                <a:sym typeface="Calibri"/>
              </a:rPr>
              <a:t>, 2015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514350" y="1143000"/>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457200" y="1676400"/>
            <a:ext cx="4724400" cy="5447645"/>
          </a:xfrm>
          <a:prstGeom prst="rect">
            <a:avLst/>
          </a:prstGeom>
        </p:spPr>
        <p:txBody>
          <a:bodyPr wrap="square">
            <a:spAutoFit/>
          </a:bodyPr>
          <a:lstStyle/>
          <a:p>
            <a:pPr marL="76200" lvl="0">
              <a:buClr>
                <a:srgbClr val="0070C0"/>
              </a:buClr>
              <a:buSzPct val="100000"/>
            </a:pPr>
            <a:r>
              <a:rPr lang="en-US" sz="2400" b="1" dirty="0" smtClean="0">
                <a:solidFill>
                  <a:srgbClr val="0070C0"/>
                </a:solidFill>
                <a:latin typeface="Calibri"/>
                <a:ea typeface="Calibri"/>
                <a:cs typeface="Calibri"/>
                <a:sym typeface="Calibri"/>
              </a:rPr>
              <a:t>4.    Engage Stakeholders</a:t>
            </a:r>
          </a:p>
          <a:p>
            <a:pPr marL="76200" lvl="0">
              <a:buClr>
                <a:srgbClr val="0070C0"/>
              </a:buClr>
              <a:buSzPct val="100000"/>
            </a:pPr>
            <a:r>
              <a:rPr lang="en-US" sz="2400" dirty="0" smtClean="0">
                <a:solidFill>
                  <a:srgbClr val="0070C0"/>
                </a:solidFill>
                <a:latin typeface="Calibri"/>
                <a:ea typeface="Calibri"/>
                <a:cs typeface="Calibri"/>
                <a:sym typeface="Calibri"/>
              </a:rPr>
              <a:t>e.g. contractors, community orgs</a:t>
            </a: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76200" lvl="0">
              <a:buClr>
                <a:srgbClr val="0070C0"/>
              </a:buClr>
              <a:buSzPct val="100000"/>
            </a:pPr>
            <a:endParaRPr lang="en-US" sz="2000"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Genuinely seek meaningful input</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Include individuals with different views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Communicate a compelling vision and value proposition, and think in terms of mutual benefit</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Regularly communicate with partners (consistency matters) </a:t>
            </a: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662535"/>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662535"/>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725973"/>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Simply check off your stakeholder outreach box</a:t>
            </a:r>
          </a:p>
          <a:p>
            <a:pPr marL="76200" lvl="0">
              <a:buClr>
                <a:srgbClr val="0070C0"/>
              </a:buClr>
              <a:buSzPct val="100000"/>
            </a:pPr>
            <a:endParaRPr lang="en-US" sz="2000" dirty="0">
              <a:solidFill>
                <a:srgbClr val="0070C0"/>
              </a:solidFill>
              <a:latin typeface="Calibri"/>
              <a:sym typeface="Calibri"/>
            </a:endParaRPr>
          </a:p>
        </p:txBody>
      </p:sp>
    </p:spTree>
    <p:extLst>
      <p:ext uri="{BB962C8B-B14F-4D97-AF65-F5344CB8AC3E}">
        <p14:creationId xmlns:p14="http://schemas.microsoft.com/office/powerpoint/2010/main" val="145181773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514350" y="1600200"/>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381000" y="1676400"/>
            <a:ext cx="4724400" cy="4524315"/>
          </a:xfrm>
          <a:prstGeom prst="rect">
            <a:avLst/>
          </a:prstGeom>
        </p:spPr>
        <p:txBody>
          <a:bodyPr wrap="square">
            <a:spAutoFit/>
          </a:bodyPr>
          <a:lstStyle/>
          <a:p>
            <a:pPr marL="76200" lvl="0">
              <a:buClr>
                <a:srgbClr val="0070C0"/>
              </a:buClr>
              <a:buSzPct val="100000"/>
            </a:pPr>
            <a:r>
              <a:rPr lang="en-US" sz="2400" b="1" dirty="0" smtClean="0">
                <a:solidFill>
                  <a:srgbClr val="0070C0"/>
                </a:solidFill>
                <a:latin typeface="Calibri"/>
                <a:ea typeface="Calibri"/>
                <a:cs typeface="Calibri"/>
                <a:sym typeface="Calibri"/>
              </a:rPr>
              <a:t>5.    Help Your Partners Participate</a:t>
            </a:r>
          </a:p>
          <a:p>
            <a:pPr marL="76200" lvl="0">
              <a:buClr>
                <a:srgbClr val="0070C0"/>
              </a:buClr>
              <a:buSzPct val="100000"/>
            </a:pPr>
            <a:r>
              <a:rPr lang="en-US" sz="2400" dirty="0" smtClean="0">
                <a:solidFill>
                  <a:srgbClr val="0070C0"/>
                </a:solidFill>
                <a:latin typeface="Calibri"/>
                <a:ea typeface="Calibri"/>
                <a:cs typeface="Calibri"/>
                <a:sym typeface="Calibri"/>
              </a:rPr>
              <a:t>e.g. Lender Guide, Portals</a:t>
            </a: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76200" lvl="0">
              <a:buClr>
                <a:srgbClr val="0070C0"/>
              </a:buClr>
              <a:buSzPct val="100000"/>
            </a:pPr>
            <a:endParaRPr lang="en-US" sz="2000"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Accept that building something new is not going to be easy</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Make it as simple as possible to allow your partners to participate</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Treat partners like customers</a:t>
            </a: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662535"/>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662535"/>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725973"/>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Expect that partners are all equally invested</a:t>
            </a:r>
          </a:p>
          <a:p>
            <a:pPr marL="76200" lvl="0">
              <a:buClr>
                <a:srgbClr val="0070C0"/>
              </a:buClr>
              <a:buSzPct val="100000"/>
            </a:pPr>
            <a:endParaRPr lang="en-US" sz="2000" dirty="0">
              <a:solidFill>
                <a:srgbClr val="0070C0"/>
              </a:solidFill>
              <a:latin typeface="Calibri"/>
              <a:sym typeface="Calibri"/>
            </a:endParaRPr>
          </a:p>
        </p:txBody>
      </p:sp>
    </p:spTree>
    <p:extLst>
      <p:ext uri="{BB962C8B-B14F-4D97-AF65-F5344CB8AC3E}">
        <p14:creationId xmlns:p14="http://schemas.microsoft.com/office/powerpoint/2010/main" val="403364144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514350" y="1295400"/>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457200" y="1781999"/>
            <a:ext cx="4419600" cy="4278094"/>
          </a:xfrm>
          <a:prstGeom prst="rect">
            <a:avLst/>
          </a:prstGeom>
        </p:spPr>
        <p:txBody>
          <a:bodyPr wrap="square">
            <a:spAutoFit/>
          </a:bodyPr>
          <a:lstStyle/>
          <a:p>
            <a:pPr marL="76200" lvl="0">
              <a:buClr>
                <a:srgbClr val="0070C0"/>
              </a:buClr>
              <a:buSzPct val="100000"/>
            </a:pPr>
            <a:r>
              <a:rPr lang="en-US" sz="2400" b="1" dirty="0" smtClean="0">
                <a:solidFill>
                  <a:srgbClr val="0070C0"/>
                </a:solidFill>
                <a:latin typeface="Calibri"/>
                <a:ea typeface="Calibri"/>
                <a:cs typeface="Calibri"/>
                <a:sym typeface="Calibri"/>
              </a:rPr>
              <a:t>6.    Commit to Quality Execution</a:t>
            </a:r>
          </a:p>
          <a:p>
            <a:pPr marL="76200">
              <a:buClr>
                <a:srgbClr val="0070C0"/>
              </a:buClr>
              <a:buSzPct val="100000"/>
            </a:pPr>
            <a:r>
              <a:rPr lang="en-US" sz="2400" dirty="0">
                <a:solidFill>
                  <a:srgbClr val="0070C0"/>
                </a:solidFill>
                <a:latin typeface="Calibri"/>
                <a:ea typeface="Calibri"/>
                <a:cs typeface="Calibri"/>
                <a:sym typeface="Calibri"/>
              </a:rPr>
              <a:t>e.g. trainings, procedures</a:t>
            </a:r>
          </a:p>
          <a:p>
            <a:pPr marL="76200" lvl="0">
              <a:buClr>
                <a:srgbClr val="0070C0"/>
              </a:buClr>
              <a:buSzPct val="100000"/>
            </a:pPr>
            <a:endParaRPr lang="en-US" sz="2400" b="1"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Create culture of careful execution and high standards </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Hold both leads and partners accountable with metrics and reports</a:t>
            </a: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814935"/>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814935"/>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907772"/>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Let loose or sloppy processes risk the integrity of the program</a:t>
            </a:r>
          </a:p>
          <a:p>
            <a:pPr marL="76200" lvl="0">
              <a:buClr>
                <a:srgbClr val="0070C0"/>
              </a:buClr>
              <a:buSzPct val="100000"/>
            </a:pPr>
            <a:endParaRPr lang="en-US" sz="2000" dirty="0">
              <a:solidFill>
                <a:srgbClr val="0070C0"/>
              </a:solidFill>
              <a:latin typeface="Calibri"/>
              <a:sym typeface="Calibri"/>
            </a:endParaRPr>
          </a:p>
        </p:txBody>
      </p:sp>
      <p:sp>
        <p:nvSpPr>
          <p:cNvPr id="9" name="Rectangle 8"/>
          <p:cNvSpPr/>
          <p:nvPr/>
        </p:nvSpPr>
        <p:spPr>
          <a:xfrm>
            <a:off x="228600" y="5867400"/>
            <a:ext cx="8686800" cy="2554545"/>
          </a:xfrm>
          <a:prstGeom prst="rect">
            <a:avLst/>
          </a:prstGeom>
        </p:spPr>
        <p:txBody>
          <a:bodyPr wrap="square">
            <a:spAutoFit/>
          </a:bodyPr>
          <a:lstStyle/>
          <a:p>
            <a:pPr marL="76200" lvl="0">
              <a:buClr>
                <a:srgbClr val="0070C0"/>
              </a:buClr>
              <a:buSzPct val="100000"/>
            </a:pPr>
            <a:r>
              <a:rPr lang="en-US" sz="2000" b="1" dirty="0">
                <a:solidFill>
                  <a:srgbClr val="0070C0"/>
                </a:solidFill>
                <a:latin typeface="Calibri"/>
                <a:ea typeface="Calibri"/>
                <a:cs typeface="Calibri"/>
                <a:sym typeface="Calibri"/>
              </a:rPr>
              <a:t>Challenges: </a:t>
            </a:r>
            <a:r>
              <a:rPr lang="en-US" sz="2000" dirty="0">
                <a:solidFill>
                  <a:srgbClr val="0070C0"/>
                </a:solidFill>
                <a:latin typeface="Calibri"/>
                <a:ea typeface="Calibri"/>
                <a:cs typeface="Calibri"/>
                <a:sym typeface="Calibri"/>
              </a:rPr>
              <a:t>Overseeing work and maintaining </a:t>
            </a:r>
            <a:r>
              <a:rPr lang="en-US" sz="2000" dirty="0" smtClean="0">
                <a:solidFill>
                  <a:srgbClr val="0070C0"/>
                </a:solidFill>
                <a:latin typeface="Calibri"/>
                <a:ea typeface="Calibri"/>
                <a:cs typeface="Calibri"/>
                <a:sym typeface="Calibri"/>
              </a:rPr>
              <a:t>a </a:t>
            </a:r>
            <a:r>
              <a:rPr lang="en-US" sz="2000" dirty="0">
                <a:solidFill>
                  <a:srgbClr val="0070C0"/>
                </a:solidFill>
                <a:latin typeface="Calibri"/>
                <a:ea typeface="Calibri"/>
                <a:cs typeface="Calibri"/>
                <a:sym typeface="Calibri"/>
              </a:rPr>
              <a:t>brand across </a:t>
            </a:r>
            <a:r>
              <a:rPr lang="en-US" sz="2000" dirty="0" smtClean="0">
                <a:solidFill>
                  <a:srgbClr val="0070C0"/>
                </a:solidFill>
                <a:latin typeface="Calibri"/>
                <a:ea typeface="Calibri"/>
                <a:cs typeface="Calibri"/>
                <a:sym typeface="Calibri"/>
              </a:rPr>
              <a:t>organizations. Balancing autonomy vs standardization, motivation vs enforcement. Not in control of capacity/turnover. </a:t>
            </a:r>
            <a:endParaRPr lang="en-US" sz="2000" dirty="0">
              <a:solidFill>
                <a:srgbClr val="0070C0"/>
              </a:solidFill>
              <a:latin typeface="Calibri"/>
              <a:sym typeface="Calibri"/>
            </a:endParaRPr>
          </a:p>
          <a:p>
            <a:pPr marL="76200">
              <a:buClr>
                <a:srgbClr val="0070C0"/>
              </a:buClr>
              <a:buSzPct val="100000"/>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Tree>
    <p:extLst>
      <p:ext uri="{BB962C8B-B14F-4D97-AF65-F5344CB8AC3E}">
        <p14:creationId xmlns:p14="http://schemas.microsoft.com/office/powerpoint/2010/main" val="28735053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514350" y="1301353"/>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457200" y="1676400"/>
            <a:ext cx="4711430" cy="5755422"/>
          </a:xfrm>
          <a:prstGeom prst="rect">
            <a:avLst/>
          </a:prstGeom>
        </p:spPr>
        <p:txBody>
          <a:bodyPr wrap="square">
            <a:spAutoFit/>
          </a:bodyPr>
          <a:lstStyle/>
          <a:p>
            <a:pPr marL="76200" lvl="0">
              <a:buClr>
                <a:srgbClr val="0070C0"/>
              </a:buClr>
              <a:buSzPct val="100000"/>
            </a:pPr>
            <a:r>
              <a:rPr lang="en-US" sz="2400" b="1" dirty="0">
                <a:solidFill>
                  <a:srgbClr val="0070C0"/>
                </a:solidFill>
                <a:latin typeface="Calibri"/>
                <a:ea typeface="Calibri"/>
                <a:cs typeface="Calibri"/>
                <a:sym typeface="Calibri"/>
              </a:rPr>
              <a:t>7</a:t>
            </a:r>
            <a:r>
              <a:rPr lang="en-US" sz="2400" b="1" dirty="0" smtClean="0">
                <a:solidFill>
                  <a:srgbClr val="0070C0"/>
                </a:solidFill>
                <a:latin typeface="Calibri"/>
                <a:ea typeface="Calibri"/>
                <a:cs typeface="Calibri"/>
                <a:sym typeface="Calibri"/>
              </a:rPr>
              <a:t>.    Keeping the Momentum</a:t>
            </a:r>
          </a:p>
          <a:p>
            <a:pPr marL="76200" lvl="0">
              <a:buClr>
                <a:srgbClr val="0070C0"/>
              </a:buClr>
              <a:buSzPct val="100000"/>
            </a:pPr>
            <a:r>
              <a:rPr lang="en-US" sz="2400" dirty="0" smtClean="0">
                <a:solidFill>
                  <a:srgbClr val="0070C0"/>
                </a:solidFill>
                <a:latin typeface="Calibri"/>
                <a:ea typeface="Calibri"/>
                <a:cs typeface="Calibri"/>
                <a:sym typeface="Calibri"/>
              </a:rPr>
              <a:t>e.g. share story = $, </a:t>
            </a:r>
            <a:r>
              <a:rPr lang="en-US" sz="2400" dirty="0" err="1" smtClean="0">
                <a:solidFill>
                  <a:srgbClr val="0070C0"/>
                </a:solidFill>
                <a:latin typeface="Calibri"/>
                <a:ea typeface="Calibri"/>
                <a:cs typeface="Calibri"/>
                <a:sym typeface="Calibri"/>
              </a:rPr>
              <a:t>qrtly</a:t>
            </a:r>
            <a:r>
              <a:rPr lang="en-US" sz="2400" dirty="0" smtClean="0">
                <a:solidFill>
                  <a:srgbClr val="0070C0"/>
                </a:solidFill>
                <a:latin typeface="Calibri"/>
                <a:ea typeface="Calibri"/>
                <a:cs typeface="Calibri"/>
                <a:sym typeface="Calibri"/>
              </a:rPr>
              <a:t> </a:t>
            </a:r>
            <a:r>
              <a:rPr lang="en-US" sz="2400" dirty="0" err="1" smtClean="0">
                <a:solidFill>
                  <a:srgbClr val="0070C0"/>
                </a:solidFill>
                <a:latin typeface="Calibri"/>
                <a:ea typeface="Calibri"/>
                <a:cs typeface="Calibri"/>
                <a:sym typeface="Calibri"/>
              </a:rPr>
              <a:t>mtgs</a:t>
            </a:r>
            <a:endParaRPr lang="en-US" sz="2400"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76200" lvl="0">
              <a:buClr>
                <a:srgbClr val="0070C0"/>
              </a:buClr>
              <a:buSzPct val="100000"/>
            </a:pPr>
            <a:endParaRPr lang="en-US" sz="2000"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Use data to evaluate progress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Revisit shared goals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Commit to continuous improvement</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Celebrate and share successes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Be nimble and willing to adjust hypothesis and resources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Be willing to have authentic dialogue, especially when its hard</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Scale up what works!</a:t>
            </a: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749153"/>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749153"/>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812591"/>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Leave it up to leads to know about or solve all problems</a:t>
            </a:r>
          </a:p>
          <a:p>
            <a:pPr marL="76200" lvl="0">
              <a:buClr>
                <a:srgbClr val="0070C0"/>
              </a:buClr>
              <a:buSzPct val="100000"/>
            </a:pPr>
            <a:endParaRPr lang="en-US" sz="2000" dirty="0">
              <a:solidFill>
                <a:srgbClr val="0070C0"/>
              </a:solidFill>
              <a:latin typeface="Calibri"/>
              <a:sym typeface="Calibri"/>
            </a:endParaRPr>
          </a:p>
        </p:txBody>
      </p:sp>
      <p:sp>
        <p:nvSpPr>
          <p:cNvPr id="9" name="Rectangle 8"/>
          <p:cNvSpPr/>
          <p:nvPr/>
        </p:nvSpPr>
        <p:spPr>
          <a:xfrm>
            <a:off x="457200" y="6375737"/>
            <a:ext cx="8382000" cy="1015663"/>
          </a:xfrm>
          <a:prstGeom prst="rect">
            <a:avLst/>
          </a:prstGeom>
        </p:spPr>
        <p:txBody>
          <a:bodyPr wrap="square">
            <a:spAutoFit/>
          </a:bodyPr>
          <a:lstStyle/>
          <a:p>
            <a:pPr marL="76200" lvl="0">
              <a:buClr>
                <a:srgbClr val="0070C0"/>
              </a:buClr>
              <a:buSzPct val="100000"/>
            </a:pPr>
            <a:r>
              <a:rPr lang="en-US" sz="2000" b="1" dirty="0" smtClean="0">
                <a:solidFill>
                  <a:srgbClr val="0070C0"/>
                </a:solidFill>
                <a:latin typeface="Calibri"/>
                <a:ea typeface="Calibri"/>
                <a:cs typeface="Calibri"/>
                <a:sym typeface="Calibri"/>
              </a:rPr>
              <a:t>Challenges</a:t>
            </a:r>
            <a:r>
              <a:rPr lang="en-US" sz="2000" dirty="0" smtClean="0">
                <a:solidFill>
                  <a:srgbClr val="0070C0"/>
                </a:solidFill>
                <a:latin typeface="Calibri"/>
                <a:ea typeface="Calibri"/>
                <a:cs typeface="Calibri"/>
                <a:sym typeface="Calibri"/>
              </a:rPr>
              <a:t>: Balancing long terms goals vs immediate progress. </a:t>
            </a: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Tree>
    <p:extLst>
      <p:ext uri="{BB962C8B-B14F-4D97-AF65-F5344CB8AC3E}">
        <p14:creationId xmlns:p14="http://schemas.microsoft.com/office/powerpoint/2010/main" val="18623431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Benefits of Collaboration</a:t>
            </a:r>
            <a:endParaRPr lang="en-US" sz="3600" dirty="0"/>
          </a:p>
        </p:txBody>
      </p:sp>
      <p:sp>
        <p:nvSpPr>
          <p:cNvPr id="132" name="Shape 132"/>
          <p:cNvSpPr txBox="1"/>
          <p:nvPr/>
        </p:nvSpPr>
        <p:spPr>
          <a:xfrm>
            <a:off x="514350" y="1600200"/>
            <a:ext cx="8288700" cy="50292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rgbClr val="0070C0"/>
              </a:buClr>
              <a:buSzPct val="100000"/>
              <a:buFont typeface="Wingdings" panose="05000000000000000000" pitchFamily="2" charset="2"/>
              <a:buChar char="ü"/>
            </a:pPr>
            <a:endParaRPr lang="en-US" sz="2000" dirty="0" smtClean="0">
              <a:solidFill>
                <a:srgbClr val="0070C0"/>
              </a:solidFill>
              <a:latin typeface="Calibri"/>
              <a:ea typeface="Calibri"/>
              <a:cs typeface="Calibri"/>
              <a:sym typeface="Calibri"/>
            </a:endParaRPr>
          </a:p>
          <a:p>
            <a:pPr marL="76200" marR="0" lvl="0" algn="l" rtl="0">
              <a:lnSpc>
                <a:spcPct val="100000"/>
              </a:lnSpc>
              <a:spcBef>
                <a:spcPts val="0"/>
              </a:spcBef>
              <a:spcAft>
                <a:spcPts val="0"/>
              </a:spcAft>
              <a:buClr>
                <a:srgbClr val="0070C0"/>
              </a:buClr>
              <a:buSzPct val="100000"/>
            </a:pPr>
            <a:r>
              <a:rPr lang="en-US" sz="2000" dirty="0" smtClean="0">
                <a:solidFill>
                  <a:srgbClr val="0070C0"/>
                </a:solidFill>
                <a:latin typeface="Calibri"/>
                <a:ea typeface="Calibri"/>
                <a:cs typeface="Calibri"/>
                <a:sym typeface="Calibri"/>
              </a:rPr>
              <a:t> </a:t>
            </a:r>
            <a:endParaRPr lang="en-US" sz="2000" dirty="0">
              <a:solidFill>
                <a:srgbClr val="0070C0"/>
              </a:solidFill>
              <a:latin typeface="Calibri"/>
              <a:ea typeface="Calibri"/>
              <a:cs typeface="Calibri"/>
              <a:sym typeface="Calibri"/>
            </a:endParaRPr>
          </a:p>
        </p:txBody>
      </p:sp>
      <p:pic>
        <p:nvPicPr>
          <p:cNvPr id="4" name="Picture 3" descr="cid:2D30ACDE-DEB9-4096-AE1E-164896F67E33"/>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86200" y="1939925"/>
            <a:ext cx="5181600" cy="4349750"/>
          </a:xfrm>
          <a:prstGeom prst="rect">
            <a:avLst/>
          </a:prstGeom>
          <a:noFill/>
          <a:ln>
            <a:noFill/>
          </a:ln>
        </p:spPr>
      </p:pic>
      <p:sp>
        <p:nvSpPr>
          <p:cNvPr id="5" name="Shape 132"/>
          <p:cNvSpPr txBox="1"/>
          <p:nvPr/>
        </p:nvSpPr>
        <p:spPr>
          <a:xfrm>
            <a:off x="381000" y="1752600"/>
            <a:ext cx="3448050" cy="5029200"/>
          </a:xfrm>
          <a:prstGeom prst="rect">
            <a:avLst/>
          </a:prstGeom>
          <a:noFill/>
          <a:ln>
            <a:noFill/>
          </a:ln>
        </p:spPr>
        <p:txBody>
          <a:bodyPr lIns="91425" tIns="45700" rIns="91425" bIns="45700" anchor="t" anchorCtr="0">
            <a:noAutofit/>
          </a:bodyPr>
          <a:lstStyle/>
          <a:p>
            <a:pPr marL="457200" lvl="0" indent="-381000">
              <a:buClr>
                <a:srgbClr val="0070C0"/>
              </a:buClr>
              <a:buSzPct val="100000"/>
              <a:buFont typeface="Wingdings" panose="05000000000000000000" pitchFamily="2" charset="2"/>
              <a:buChar char="ü"/>
            </a:pPr>
            <a:endParaRPr lang="en-US" sz="2000" dirty="0" smtClean="0">
              <a:solidFill>
                <a:srgbClr val="0070C0"/>
              </a:solidFill>
              <a:latin typeface="Calibri"/>
              <a:ea typeface="Calibri"/>
              <a:cs typeface="Calibri"/>
              <a:sym typeface="Calibri"/>
            </a:endParaRPr>
          </a:p>
          <a:p>
            <a:pPr marL="457200" lvl="0" indent="-381000">
              <a:buClr>
                <a:srgbClr val="0070C0"/>
              </a:buClr>
              <a:buSzPct val="100000"/>
              <a:buFont typeface="Wingdings" panose="05000000000000000000" pitchFamily="2" charset="2"/>
              <a:buChar char="ü"/>
            </a:pPr>
            <a:r>
              <a:rPr lang="en-US" sz="2000" b="1" dirty="0" smtClean="0">
                <a:solidFill>
                  <a:srgbClr val="0070C0"/>
                </a:solidFill>
                <a:latin typeface="Calibri"/>
                <a:ea typeface="Calibri"/>
                <a:cs typeface="Calibri"/>
                <a:sym typeface="Calibri"/>
              </a:rPr>
              <a:t>Scalability/Replicability</a:t>
            </a:r>
            <a:r>
              <a:rPr lang="en-US" sz="2000" dirty="0" smtClean="0">
                <a:solidFill>
                  <a:srgbClr val="0070C0"/>
                </a:solidFill>
                <a:latin typeface="Calibri"/>
                <a:ea typeface="Calibri"/>
                <a:cs typeface="Calibri"/>
                <a:sym typeface="Calibri"/>
              </a:rPr>
              <a:t> </a:t>
            </a:r>
          </a:p>
          <a:p>
            <a:pPr marL="457200" lvl="0" indent="-381000">
              <a:buClr>
                <a:srgbClr val="0070C0"/>
              </a:buClr>
              <a:buSzPct val="100000"/>
              <a:buFont typeface="Wingdings" panose="05000000000000000000" pitchFamily="2" charset="2"/>
              <a:buChar char="ü"/>
            </a:pPr>
            <a:endParaRPr lang="en-US" sz="2000" dirty="0" smtClean="0">
              <a:solidFill>
                <a:srgbClr val="0070C0"/>
              </a:solidFill>
              <a:latin typeface="Calibri"/>
              <a:ea typeface="Calibri"/>
              <a:cs typeface="Calibri"/>
              <a:sym typeface="Calibri"/>
            </a:endParaRPr>
          </a:p>
          <a:p>
            <a:pPr marL="457200" lvl="0" indent="-381000">
              <a:buClr>
                <a:srgbClr val="0070C0"/>
              </a:buClr>
              <a:buSzPct val="100000"/>
              <a:buFont typeface="Wingdings" panose="05000000000000000000" pitchFamily="2" charset="2"/>
              <a:buChar char="ü"/>
            </a:pPr>
            <a:r>
              <a:rPr lang="en-US" sz="2000" b="1" dirty="0" smtClean="0">
                <a:solidFill>
                  <a:srgbClr val="0070C0"/>
                </a:solidFill>
                <a:latin typeface="Calibri"/>
                <a:ea typeface="Calibri"/>
                <a:cs typeface="Calibri"/>
                <a:sym typeface="Calibri"/>
              </a:rPr>
              <a:t>Leverage resources</a:t>
            </a:r>
          </a:p>
          <a:p>
            <a:pPr marL="457200" lvl="0" indent="-381000">
              <a:buClr>
                <a:srgbClr val="0070C0"/>
              </a:buClr>
              <a:buSzPct val="100000"/>
              <a:buFont typeface="Wingdings" panose="05000000000000000000" pitchFamily="2" charset="2"/>
              <a:buChar char="ü"/>
            </a:pPr>
            <a:endParaRPr lang="en-US" sz="2000" dirty="0" smtClean="0">
              <a:solidFill>
                <a:srgbClr val="0070C0"/>
              </a:solidFill>
              <a:latin typeface="Calibri"/>
              <a:ea typeface="Calibri"/>
              <a:cs typeface="Calibri"/>
              <a:sym typeface="Calibri"/>
            </a:endParaRPr>
          </a:p>
          <a:p>
            <a:pPr marL="457200" lvl="0" indent="-381000">
              <a:buClr>
                <a:srgbClr val="0070C0"/>
              </a:buClr>
              <a:buSzPct val="100000"/>
              <a:buFont typeface="Wingdings" panose="05000000000000000000" pitchFamily="2" charset="2"/>
              <a:buChar char="ü"/>
            </a:pPr>
            <a:r>
              <a:rPr lang="en-US" sz="2000" b="1" dirty="0" smtClean="0">
                <a:solidFill>
                  <a:srgbClr val="0070C0"/>
                </a:solidFill>
                <a:latin typeface="Calibri"/>
                <a:ea typeface="Calibri"/>
                <a:cs typeface="Calibri"/>
                <a:sym typeface="Calibri"/>
              </a:rPr>
              <a:t>Broader reach </a:t>
            </a:r>
          </a:p>
          <a:p>
            <a:pPr marL="457200" lvl="0" indent="-381000">
              <a:buClr>
                <a:srgbClr val="0070C0"/>
              </a:buClr>
              <a:buSzPct val="100000"/>
              <a:buFont typeface="Wingdings" panose="05000000000000000000" pitchFamily="2" charset="2"/>
              <a:buChar char="ü"/>
            </a:pPr>
            <a:endParaRPr lang="en-US" sz="2000" b="1" dirty="0">
              <a:solidFill>
                <a:srgbClr val="0070C0"/>
              </a:solidFill>
              <a:latin typeface="Calibri"/>
              <a:ea typeface="Calibri"/>
              <a:cs typeface="Calibri"/>
              <a:sym typeface="Calibri"/>
            </a:endParaRPr>
          </a:p>
          <a:p>
            <a:pPr marL="457200" lvl="0" indent="-381000">
              <a:buClr>
                <a:srgbClr val="0070C0"/>
              </a:buClr>
              <a:buSzPct val="100000"/>
              <a:buFont typeface="Wingdings" panose="05000000000000000000" pitchFamily="2" charset="2"/>
              <a:buChar char="ü"/>
            </a:pPr>
            <a:r>
              <a:rPr lang="en-US" sz="2000" b="1" dirty="0" smtClean="0">
                <a:solidFill>
                  <a:srgbClr val="0070C0"/>
                </a:solidFill>
                <a:latin typeface="Calibri"/>
                <a:ea typeface="Calibri"/>
                <a:cs typeface="Calibri"/>
                <a:sym typeface="Calibri"/>
              </a:rPr>
              <a:t>Reduce redundancy</a:t>
            </a:r>
          </a:p>
          <a:p>
            <a:pPr marL="457200" lvl="0" indent="-381000">
              <a:buClr>
                <a:srgbClr val="0070C0"/>
              </a:buClr>
              <a:buSzPct val="100000"/>
              <a:buFont typeface="Wingdings" panose="05000000000000000000" pitchFamily="2" charset="2"/>
              <a:buChar char="ü"/>
            </a:pPr>
            <a:endParaRPr lang="en-US" sz="2000" b="1" dirty="0">
              <a:solidFill>
                <a:srgbClr val="0070C0"/>
              </a:solidFill>
              <a:latin typeface="Calibri"/>
              <a:ea typeface="Calibri"/>
              <a:cs typeface="Calibri"/>
              <a:sym typeface="Calibri"/>
            </a:endParaRPr>
          </a:p>
          <a:p>
            <a:pPr marL="457200" lvl="0" indent="-381000">
              <a:buClr>
                <a:srgbClr val="0070C0"/>
              </a:buClr>
              <a:buSzPct val="100000"/>
              <a:buFont typeface="Wingdings" panose="05000000000000000000" pitchFamily="2" charset="2"/>
              <a:buChar char="ü"/>
            </a:pPr>
            <a:r>
              <a:rPr lang="en-US" sz="2000" b="1" dirty="0" smtClean="0">
                <a:solidFill>
                  <a:srgbClr val="0070C0"/>
                </a:solidFill>
                <a:latin typeface="Calibri"/>
                <a:ea typeface="Calibri"/>
                <a:cs typeface="Calibri"/>
                <a:sym typeface="Calibri"/>
              </a:rPr>
              <a:t>More ideas </a:t>
            </a:r>
          </a:p>
          <a:p>
            <a:pPr marL="457200" lvl="0" indent="-381000">
              <a:buClr>
                <a:srgbClr val="0070C0"/>
              </a:buClr>
              <a:buSzPct val="100000"/>
              <a:buFont typeface="Wingdings" panose="05000000000000000000" pitchFamily="2" charset="2"/>
              <a:buChar char="ü"/>
            </a:pPr>
            <a:endParaRPr lang="en-US" sz="2000" b="1" dirty="0">
              <a:solidFill>
                <a:srgbClr val="0070C0"/>
              </a:solidFill>
              <a:latin typeface="Calibri"/>
              <a:ea typeface="Calibri"/>
              <a:cs typeface="Calibri"/>
              <a:sym typeface="Calibri"/>
            </a:endParaRPr>
          </a:p>
          <a:p>
            <a:pPr marL="457200" lvl="0" indent="-381000">
              <a:buClr>
                <a:srgbClr val="0070C0"/>
              </a:buClr>
              <a:buSzPct val="100000"/>
              <a:buFont typeface="Wingdings" panose="05000000000000000000" pitchFamily="2" charset="2"/>
              <a:buChar char="ü"/>
            </a:pPr>
            <a:r>
              <a:rPr lang="en-US" sz="2000" b="1" dirty="0" smtClean="0">
                <a:solidFill>
                  <a:srgbClr val="0070C0"/>
                </a:solidFill>
                <a:latin typeface="Calibri"/>
                <a:ea typeface="Calibri"/>
                <a:cs typeface="Calibri"/>
                <a:sym typeface="Calibri"/>
              </a:rPr>
              <a:t>Greater impacts </a:t>
            </a:r>
            <a:endParaRPr lang="en-US" sz="2000" b="1" dirty="0">
              <a:solidFill>
                <a:srgbClr val="0070C0"/>
              </a:solidFill>
              <a:latin typeface="Calibri"/>
              <a:ea typeface="Calibri"/>
              <a:cs typeface="Calibri"/>
              <a:sym typeface="Calibri"/>
            </a:endParaRPr>
          </a:p>
          <a:p>
            <a:pPr marL="457200" marR="0" lvl="0" indent="-381000" algn="l" rtl="0">
              <a:lnSpc>
                <a:spcPct val="100000"/>
              </a:lnSpc>
              <a:spcBef>
                <a:spcPts val="0"/>
              </a:spcBef>
              <a:spcAft>
                <a:spcPts val="0"/>
              </a:spcAft>
              <a:buClr>
                <a:srgbClr val="0070C0"/>
              </a:buClr>
              <a:buSzPct val="100000"/>
              <a:buFont typeface="Wingdings" panose="05000000000000000000" pitchFamily="2" charset="2"/>
              <a:buChar char="ü"/>
            </a:pPr>
            <a:endParaRPr lang="en-US" sz="2000" dirty="0" smtClean="0">
              <a:solidFill>
                <a:srgbClr val="0070C0"/>
              </a:solidFill>
              <a:latin typeface="Calibri"/>
              <a:ea typeface="Calibri"/>
              <a:cs typeface="Calibri"/>
              <a:sym typeface="Calibri"/>
            </a:endParaRPr>
          </a:p>
          <a:p>
            <a:pPr marL="76200" marR="0" lvl="0" algn="l" rtl="0">
              <a:lnSpc>
                <a:spcPct val="100000"/>
              </a:lnSpc>
              <a:spcBef>
                <a:spcPts val="0"/>
              </a:spcBef>
              <a:spcAft>
                <a:spcPts val="0"/>
              </a:spcAft>
              <a:buClr>
                <a:srgbClr val="0070C0"/>
              </a:buClr>
              <a:buSzPct val="100000"/>
            </a:pPr>
            <a:r>
              <a:rPr lang="en-US" sz="2000" dirty="0" smtClean="0">
                <a:solidFill>
                  <a:srgbClr val="0070C0"/>
                </a:solidFill>
                <a:latin typeface="Calibri"/>
                <a:ea typeface="Calibri"/>
                <a:cs typeface="Calibri"/>
                <a:sym typeface="Calibri"/>
              </a:rPr>
              <a:t> </a:t>
            </a:r>
            <a:endParaRPr lang="en-US" sz="2000"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244120616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a:t>An invitation</a:t>
            </a:r>
          </a:p>
        </p:txBody>
      </p:sp>
      <p:sp>
        <p:nvSpPr>
          <p:cNvPr id="194" name="Shape 194"/>
          <p:cNvSpPr txBox="1"/>
          <p:nvPr/>
        </p:nvSpPr>
        <p:spPr>
          <a:xfrm>
            <a:off x="514350" y="1752600"/>
            <a:ext cx="8468999" cy="4525199"/>
          </a:xfrm>
          <a:prstGeom prst="rect">
            <a:avLst/>
          </a:prstGeom>
          <a:noFill/>
          <a:ln>
            <a:noFill/>
          </a:ln>
        </p:spPr>
        <p:txBody>
          <a:bodyPr lIns="91425" tIns="45700" rIns="91425" bIns="45700" anchor="t" anchorCtr="0">
            <a:noAutofit/>
          </a:bodyPr>
          <a:lstStyle/>
          <a:p>
            <a:pPr marR="0" algn="l" rtl="0">
              <a:lnSpc>
                <a:spcPct val="100000"/>
              </a:lnSpc>
              <a:spcBef>
                <a:spcPts val="0"/>
              </a:spcBef>
              <a:spcAft>
                <a:spcPts val="0"/>
              </a:spcAft>
              <a:buNone/>
            </a:pPr>
            <a:r>
              <a:rPr lang="en-US" sz="2400" dirty="0" smtClean="0">
                <a:solidFill>
                  <a:srgbClr val="0070C0"/>
                </a:solidFill>
                <a:latin typeface="Calibri"/>
                <a:ea typeface="Calibri"/>
                <a:cs typeface="Calibri"/>
                <a:sym typeface="Calibri"/>
              </a:rPr>
              <a:t>Central Coast collaboration can be what leads to the scalable, replicable and inspirational innovations that can protect us from the impacts of climate change</a:t>
            </a:r>
            <a:endParaRPr lang="en-US" sz="2400" dirty="0">
              <a:solidFill>
                <a:srgbClr val="0070C0"/>
              </a:solidFill>
              <a:latin typeface="Calibri"/>
              <a:ea typeface="Calibri"/>
              <a:cs typeface="Calibri"/>
              <a:sym typeface="Calibri"/>
            </a:endParaRPr>
          </a:p>
          <a:p>
            <a:pPr marR="0" algn="l" rtl="0">
              <a:lnSpc>
                <a:spcPct val="100000"/>
              </a:lnSpc>
              <a:spcBef>
                <a:spcPts val="0"/>
              </a:spcBef>
              <a:spcAft>
                <a:spcPts val="0"/>
              </a:spcAft>
              <a:buNone/>
            </a:pPr>
            <a:endParaRPr sz="2400" dirty="0">
              <a:solidFill>
                <a:srgbClr val="0070C0"/>
              </a:solidFill>
              <a:latin typeface="Calibri"/>
              <a:ea typeface="Calibri"/>
              <a:cs typeface="Calibri"/>
              <a:sym typeface="Calibri"/>
            </a:endParaRPr>
          </a:p>
          <a:p>
            <a:pPr marR="0" algn="l" rtl="0">
              <a:lnSpc>
                <a:spcPct val="100000"/>
              </a:lnSpc>
              <a:spcBef>
                <a:spcPts val="0"/>
              </a:spcBef>
              <a:spcAft>
                <a:spcPts val="0"/>
              </a:spcAft>
              <a:buNone/>
            </a:pPr>
            <a:r>
              <a:rPr lang="en-US" sz="2400" dirty="0">
                <a:solidFill>
                  <a:srgbClr val="0070C0"/>
                </a:solidFill>
                <a:latin typeface="Calibri"/>
                <a:ea typeface="Calibri"/>
                <a:cs typeface="Calibri"/>
                <a:sym typeface="Calibri"/>
              </a:rPr>
              <a:t>We are building a </a:t>
            </a:r>
            <a:r>
              <a:rPr lang="en-US" sz="2400" dirty="0" smtClean="0">
                <a:solidFill>
                  <a:srgbClr val="0070C0"/>
                </a:solidFill>
                <a:latin typeface="Calibri"/>
                <a:ea typeface="Calibri"/>
                <a:cs typeface="Calibri"/>
                <a:sym typeface="Calibri"/>
              </a:rPr>
              <a:t>“Whole Community Approach” to connect consumers to the rights services and resources to meet their needs</a:t>
            </a:r>
            <a:endParaRPr lang="en-US" sz="2400" dirty="0">
              <a:solidFill>
                <a:srgbClr val="0070C0"/>
              </a:solidFill>
              <a:latin typeface="Calibri"/>
              <a:ea typeface="Calibri"/>
              <a:cs typeface="Calibri"/>
              <a:sym typeface="Calibri"/>
            </a:endParaRPr>
          </a:p>
          <a:p>
            <a:pPr marR="0" algn="l" rtl="0">
              <a:lnSpc>
                <a:spcPct val="100000"/>
              </a:lnSpc>
              <a:spcBef>
                <a:spcPts val="0"/>
              </a:spcBef>
              <a:spcAft>
                <a:spcPts val="0"/>
              </a:spcAft>
              <a:buNone/>
            </a:pPr>
            <a:endParaRPr lang="en-US" sz="2400" dirty="0" smtClean="0">
              <a:solidFill>
                <a:srgbClr val="0070C0"/>
              </a:solidFill>
              <a:latin typeface="Calibri"/>
              <a:ea typeface="Calibri"/>
              <a:cs typeface="Calibri"/>
              <a:sym typeface="Calibri"/>
            </a:endParaRPr>
          </a:p>
          <a:p>
            <a:pPr marR="0" algn="l" rtl="0">
              <a:lnSpc>
                <a:spcPct val="100000"/>
              </a:lnSpc>
              <a:spcBef>
                <a:spcPts val="0"/>
              </a:spcBef>
              <a:spcAft>
                <a:spcPts val="0"/>
              </a:spcAft>
              <a:buNone/>
            </a:pPr>
            <a:r>
              <a:rPr lang="en-US" sz="2400" dirty="0" smtClean="0">
                <a:solidFill>
                  <a:srgbClr val="0070C0"/>
                </a:solidFill>
                <a:latin typeface="Calibri"/>
                <a:ea typeface="Calibri"/>
                <a:cs typeface="Calibri"/>
                <a:sym typeface="Calibri"/>
              </a:rPr>
              <a:t>If your organization is working on solutions, </a:t>
            </a:r>
            <a:r>
              <a:rPr lang="en-US" sz="2400" dirty="0">
                <a:solidFill>
                  <a:srgbClr val="0070C0"/>
                </a:solidFill>
                <a:latin typeface="Calibri"/>
                <a:ea typeface="Calibri"/>
                <a:cs typeface="Calibri"/>
                <a:sym typeface="Calibri"/>
              </a:rPr>
              <a:t>we welcome your partnership</a:t>
            </a:r>
          </a:p>
          <a:p>
            <a:pPr marR="0" algn="l" rtl="0">
              <a:lnSpc>
                <a:spcPct val="100000"/>
              </a:lnSpc>
              <a:spcBef>
                <a:spcPts val="0"/>
              </a:spcBef>
              <a:spcAft>
                <a:spcPts val="0"/>
              </a:spcAft>
              <a:buNone/>
            </a:pPr>
            <a:endParaRPr lang="en-US" sz="2400" dirty="0" smtClean="0">
              <a:solidFill>
                <a:srgbClr val="0070C0"/>
              </a:solidFill>
              <a:latin typeface="Calibri"/>
              <a:ea typeface="Calibri"/>
              <a:cs typeface="Calibri"/>
              <a:sym typeface="Calibri"/>
            </a:endParaRPr>
          </a:p>
          <a:p>
            <a:pPr marR="0" algn="l" rtl="0">
              <a:lnSpc>
                <a:spcPct val="100000"/>
              </a:lnSpc>
              <a:spcBef>
                <a:spcPts val="0"/>
              </a:spcBef>
              <a:spcAft>
                <a:spcPts val="0"/>
              </a:spcAft>
              <a:buNone/>
            </a:pPr>
            <a:r>
              <a:rPr lang="en-US" sz="2400" dirty="0" smtClean="0">
                <a:solidFill>
                  <a:srgbClr val="0070C0"/>
                </a:solidFill>
                <a:latin typeface="Calibri"/>
                <a:ea typeface="Calibri"/>
                <a:cs typeface="Calibri"/>
                <a:sym typeface="Calibri"/>
              </a:rPr>
              <a:t>Provide me with your business cards before you go</a:t>
            </a:r>
            <a:endParaRPr lang="en-US" sz="2400" dirty="0">
              <a:solidFill>
                <a:srgbClr val="0070C0"/>
              </a:solidFill>
              <a:latin typeface="Calibri"/>
              <a:ea typeface="Calibri"/>
              <a:cs typeface="Calibri"/>
              <a:sym typeface="Calibri"/>
            </a:endParaRPr>
          </a:p>
          <a:p>
            <a:pPr marR="0" algn="l" rtl="0">
              <a:lnSpc>
                <a:spcPct val="100000"/>
              </a:lnSpc>
              <a:spcBef>
                <a:spcPts val="0"/>
              </a:spcBef>
              <a:spcAft>
                <a:spcPts val="0"/>
              </a:spcAft>
              <a:buNone/>
            </a:pPr>
            <a:endParaRPr lang="en-US" sz="2400" dirty="0" smtClean="0">
              <a:solidFill>
                <a:srgbClr val="0070C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458200" cy="1143000"/>
          </a:xfrm>
        </p:spPr>
        <p:txBody>
          <a:bodyPr/>
          <a:lstStyle/>
          <a:p>
            <a:r>
              <a:rPr altLang="en-US"/>
              <a:t>A New Paradigm for Local EE Service Delivery</a:t>
            </a:r>
          </a:p>
        </p:txBody>
      </p:sp>
      <p:sp>
        <p:nvSpPr>
          <p:cNvPr id="378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600">
              <a:latin typeface="Arial" pitchFamily="34" charset="0"/>
            </a:endParaRPr>
          </a:p>
        </p:txBody>
      </p:sp>
      <p:graphicFrame>
        <p:nvGraphicFramePr>
          <p:cNvPr id="37892" name="Object 2"/>
          <p:cNvGraphicFramePr>
            <a:graphicFrameLocks noChangeAspect="1"/>
          </p:cNvGraphicFramePr>
          <p:nvPr/>
        </p:nvGraphicFramePr>
        <p:xfrm>
          <a:off x="3303588" y="1749425"/>
          <a:ext cx="5688012" cy="5032375"/>
        </p:xfrm>
        <a:graphic>
          <a:graphicData uri="http://schemas.openxmlformats.org/presentationml/2006/ole">
            <mc:AlternateContent xmlns:mc="http://schemas.openxmlformats.org/markup-compatibility/2006">
              <mc:Choice xmlns:v="urn:schemas-microsoft-com:vml" Requires="v">
                <p:oleObj spid="_x0000_s2067" name="Visio" r:id="rId4" imgW="9329906" imgH="8274455" progId="Visio.Drawing.11">
                  <p:embed/>
                </p:oleObj>
              </mc:Choice>
              <mc:Fallback>
                <p:oleObj name="Visio" r:id="rId4" imgW="9329906" imgH="827445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88" y="1749425"/>
                        <a:ext cx="5688012" cy="5032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Rectangle 2"/>
          <p:cNvSpPr>
            <a:spLocks noChangeArrowheads="1"/>
          </p:cNvSpPr>
          <p:nvPr/>
        </p:nvSpPr>
        <p:spPr bwMode="auto">
          <a:xfrm>
            <a:off x="228600" y="1924050"/>
            <a:ext cx="3657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000">
                <a:solidFill>
                  <a:srgbClr val="0070C0"/>
                </a:solidFill>
                <a:ea typeface="MS PGothic" pitchFamily="34" charset="-128"/>
              </a:rPr>
              <a:t>Fragmented, confusing, one- size-fits-all programs are stalling CA’s progress</a:t>
            </a:r>
          </a:p>
          <a:p>
            <a:pPr eaLnBrk="1" hangingPunct="1">
              <a:spcBef>
                <a:spcPct val="0"/>
              </a:spcBef>
            </a:pPr>
            <a:endParaRPr lang="en-US" altLang="en-US" sz="2000">
              <a:solidFill>
                <a:srgbClr val="0070C0"/>
              </a:solidFill>
              <a:ea typeface="MS PGothic" pitchFamily="34" charset="-128"/>
            </a:endParaRPr>
          </a:p>
          <a:p>
            <a:pPr eaLnBrk="1" hangingPunct="1">
              <a:spcBef>
                <a:spcPct val="0"/>
              </a:spcBef>
            </a:pPr>
            <a:r>
              <a:rPr lang="en-US" altLang="en-US" sz="2000">
                <a:solidFill>
                  <a:srgbClr val="0070C0"/>
                </a:solidFill>
                <a:ea typeface="MS PGothic" pitchFamily="34" charset="-128"/>
              </a:rPr>
              <a:t>Programs like emPower can do more to provide aggregated, right-sized, and comprehensive access to local energy services to all consumers based on specific needs and interest</a:t>
            </a:r>
          </a:p>
          <a:p>
            <a:pPr eaLnBrk="1" hangingPunct="1">
              <a:spcBef>
                <a:spcPct val="0"/>
              </a:spcBef>
            </a:pPr>
            <a:endParaRPr lang="en-US" altLang="en-US" sz="2000">
              <a:solidFill>
                <a:srgbClr val="0070C0"/>
              </a:solidFill>
              <a:ea typeface="MS PGothic" pitchFamily="34" charset="-128"/>
            </a:endParaRPr>
          </a:p>
          <a:p>
            <a:pPr eaLnBrk="1" hangingPunct="1">
              <a:spcBef>
                <a:spcPct val="0"/>
              </a:spcBef>
            </a:pPr>
            <a:r>
              <a:rPr lang="en-US" altLang="en-US" sz="2000">
                <a:solidFill>
                  <a:srgbClr val="0070C0"/>
                </a:solidFill>
                <a:ea typeface="MS PGothic" pitchFamily="34" charset="-128"/>
              </a:rPr>
              <a:t>Service to service providers</a:t>
            </a:r>
          </a:p>
          <a:p>
            <a:pPr eaLnBrk="1" hangingPunct="1">
              <a:spcBef>
                <a:spcPct val="0"/>
              </a:spcBef>
            </a:pPr>
            <a:endParaRPr lang="en-US" altLang="en-US" sz="2000">
              <a:solidFill>
                <a:srgbClr val="0070C0"/>
              </a:solidFill>
              <a:ea typeface="MS PGothic" pitchFamily="34" charset="-128"/>
            </a:endParaRPr>
          </a:p>
        </p:txBody>
      </p:sp>
    </p:spTree>
    <p:extLst>
      <p:ext uri="{BB962C8B-B14F-4D97-AF65-F5344CB8AC3E}">
        <p14:creationId xmlns:p14="http://schemas.microsoft.com/office/powerpoint/2010/main" val="375557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400" b="1" i="0" u="none" strike="noStrike" cap="none" baseline="0">
                <a:solidFill>
                  <a:schemeClr val="lt1"/>
                </a:solidFill>
                <a:latin typeface="Calibri"/>
                <a:ea typeface="Calibri"/>
                <a:cs typeface="Calibri"/>
                <a:sym typeface="Calibri"/>
              </a:rPr>
              <a:t>Thank you</a:t>
            </a:r>
          </a:p>
        </p:txBody>
      </p:sp>
      <p:pic>
        <p:nvPicPr>
          <p:cNvPr id="486" name="Shape 486"/>
          <p:cNvPicPr preferRelativeResize="0"/>
          <p:nvPr/>
        </p:nvPicPr>
        <p:blipFill rotWithShape="1">
          <a:blip r:embed="rId3">
            <a:alphaModFix/>
          </a:blip>
          <a:srcRect/>
          <a:stretch/>
        </p:blipFill>
        <p:spPr>
          <a:xfrm>
            <a:off x="2209800" y="4343400"/>
            <a:ext cx="4076699" cy="542925"/>
          </a:xfrm>
          <a:prstGeom prst="rect">
            <a:avLst/>
          </a:prstGeom>
          <a:noFill/>
          <a:ln>
            <a:noFill/>
          </a:ln>
        </p:spPr>
      </p:pic>
      <p:pic>
        <p:nvPicPr>
          <p:cNvPr id="487" name="Shape 487"/>
          <p:cNvPicPr preferRelativeResize="0"/>
          <p:nvPr/>
        </p:nvPicPr>
        <p:blipFill rotWithShape="1">
          <a:blip r:embed="rId4">
            <a:alphaModFix/>
          </a:blip>
          <a:srcRect/>
          <a:stretch/>
        </p:blipFill>
        <p:spPr>
          <a:xfrm>
            <a:off x="2247900" y="2895600"/>
            <a:ext cx="3924299" cy="1219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Purpose of Presentation</a:t>
            </a:r>
            <a:endParaRPr lang="en-US" sz="3600" dirty="0"/>
          </a:p>
        </p:txBody>
      </p:sp>
      <p:sp>
        <p:nvSpPr>
          <p:cNvPr id="115" name="Shape 115"/>
          <p:cNvSpPr txBox="1"/>
          <p:nvPr/>
        </p:nvSpPr>
        <p:spPr>
          <a:xfrm>
            <a:off x="302400" y="1905000"/>
            <a:ext cx="5869800" cy="4343400"/>
          </a:xfrm>
          <a:prstGeom prst="rect">
            <a:avLst/>
          </a:prstGeom>
          <a:noFill/>
          <a:ln>
            <a:noFill/>
          </a:ln>
        </p:spPr>
        <p:txBody>
          <a:bodyPr lIns="91425" tIns="45700" rIns="91425" bIns="45700" anchor="t" anchorCtr="0">
            <a:noAutofit/>
          </a:bodyPr>
          <a:lstStyle/>
          <a:p>
            <a:pPr marL="457200" marR="0" lvl="0" indent="-355600" algn="l" rtl="0">
              <a:lnSpc>
                <a:spcPct val="100000"/>
              </a:lnSpc>
              <a:spcBef>
                <a:spcPts val="0"/>
              </a:spcBef>
              <a:spcAft>
                <a:spcPts val="0"/>
              </a:spcAft>
              <a:buClr>
                <a:srgbClr val="0070C0"/>
              </a:buClr>
              <a:buSzPct val="83333"/>
              <a:buFont typeface="Calibri"/>
              <a:buChar char="-"/>
            </a:pPr>
            <a:r>
              <a:rPr lang="en-US" sz="2400" b="1" dirty="0" smtClean="0">
                <a:solidFill>
                  <a:srgbClr val="0070C0"/>
                </a:solidFill>
                <a:latin typeface="Calibri"/>
                <a:ea typeface="Calibri"/>
                <a:cs typeface="Calibri"/>
                <a:sym typeface="Calibri"/>
              </a:rPr>
              <a:t>Collaboration was a key topic of this year’s solicitation for proposals</a:t>
            </a:r>
          </a:p>
          <a:p>
            <a:pPr marL="457200" marR="0" lvl="0" indent="-355600" algn="l" rtl="0">
              <a:lnSpc>
                <a:spcPct val="100000"/>
              </a:lnSpc>
              <a:spcBef>
                <a:spcPts val="0"/>
              </a:spcBef>
              <a:spcAft>
                <a:spcPts val="0"/>
              </a:spcAft>
              <a:buClr>
                <a:srgbClr val="0070C0"/>
              </a:buClr>
              <a:buSzPct val="83333"/>
              <a:buFont typeface="Calibri"/>
              <a:buChar char="-"/>
            </a:pPr>
            <a:endParaRPr lang="en-US" sz="2400" b="1" dirty="0" smtClean="0">
              <a:solidFill>
                <a:srgbClr val="0070C0"/>
              </a:solidFill>
              <a:latin typeface="Calibri"/>
              <a:ea typeface="Calibri"/>
              <a:cs typeface="Calibri"/>
              <a:sym typeface="Calibri"/>
            </a:endParaRPr>
          </a:p>
          <a:p>
            <a:pPr marL="457200" indent="-355600">
              <a:buClr>
                <a:srgbClr val="0070C0"/>
              </a:buClr>
              <a:buSzPct val="83333"/>
              <a:buFont typeface="Calibri"/>
              <a:buChar char="-"/>
            </a:pPr>
            <a:r>
              <a:rPr lang="en-US" sz="2400" b="1" dirty="0" smtClean="0">
                <a:solidFill>
                  <a:srgbClr val="0070C0"/>
                </a:solidFill>
                <a:latin typeface="Calibri"/>
                <a:ea typeface="Calibri"/>
                <a:cs typeface="Calibri"/>
                <a:sym typeface="Calibri"/>
              </a:rPr>
              <a:t>This presentation </a:t>
            </a:r>
            <a:r>
              <a:rPr lang="en-US" sz="2400" b="1" dirty="0" smtClean="0">
                <a:solidFill>
                  <a:srgbClr val="0070C0"/>
                </a:solidFill>
                <a:latin typeface="Calibri"/>
                <a:ea typeface="Calibri"/>
                <a:cs typeface="Calibri"/>
                <a:sym typeface="Calibri"/>
              </a:rPr>
              <a:t>will: </a:t>
            </a:r>
          </a:p>
          <a:p>
            <a:pPr marL="457200" indent="-355600">
              <a:buClr>
                <a:srgbClr val="0070C0"/>
              </a:buClr>
              <a:buSzPct val="83333"/>
              <a:buFont typeface="Calibri"/>
              <a:buChar char="-"/>
            </a:pPr>
            <a:endParaRPr lang="en-US" sz="2400" b="1" dirty="0" smtClean="0">
              <a:solidFill>
                <a:srgbClr val="0070C0"/>
              </a:solidFill>
              <a:latin typeface="Calibri"/>
              <a:ea typeface="Calibri"/>
              <a:cs typeface="Calibri"/>
              <a:sym typeface="Calibri"/>
            </a:endParaRPr>
          </a:p>
          <a:p>
            <a:pPr marL="1085850" lvl="1" indent="-349250">
              <a:buClr>
                <a:srgbClr val="0070C0"/>
              </a:buClr>
              <a:buSzPct val="100000"/>
              <a:buFont typeface="Arial"/>
              <a:buChar char="•"/>
            </a:pPr>
            <a:r>
              <a:rPr lang="en-US" sz="2000" dirty="0" smtClean="0">
                <a:solidFill>
                  <a:srgbClr val="0070C0"/>
                </a:solidFill>
                <a:latin typeface="Calibri"/>
                <a:ea typeface="Calibri"/>
                <a:cs typeface="Calibri"/>
                <a:sym typeface="Calibri"/>
              </a:rPr>
              <a:t>Share </a:t>
            </a:r>
            <a:r>
              <a:rPr lang="en-US" sz="2000" dirty="0" err="1" smtClean="0">
                <a:solidFill>
                  <a:srgbClr val="0070C0"/>
                </a:solidFill>
                <a:latin typeface="Calibri"/>
                <a:ea typeface="Calibri"/>
                <a:cs typeface="Calibri"/>
                <a:sym typeface="Calibri"/>
              </a:rPr>
              <a:t>emPower’s</a:t>
            </a:r>
            <a:r>
              <a:rPr lang="en-US" sz="2000" dirty="0" smtClean="0">
                <a:solidFill>
                  <a:srgbClr val="0070C0"/>
                </a:solidFill>
                <a:latin typeface="Calibri"/>
                <a:ea typeface="Calibri"/>
                <a:cs typeface="Calibri"/>
                <a:sym typeface="Calibri"/>
              </a:rPr>
              <a:t> experience building and maintaining a regional collaboration</a:t>
            </a:r>
          </a:p>
          <a:p>
            <a:pPr marL="1085850" lvl="1" indent="-349250">
              <a:buClr>
                <a:srgbClr val="0070C0"/>
              </a:buClr>
              <a:buSzPct val="100000"/>
              <a:buFont typeface="Arial"/>
              <a:buChar char="•"/>
            </a:pPr>
            <a:endParaRPr lang="en-US" sz="2000" dirty="0" smtClean="0">
              <a:solidFill>
                <a:srgbClr val="0070C0"/>
              </a:solidFill>
              <a:latin typeface="Calibri"/>
              <a:ea typeface="Calibri"/>
              <a:cs typeface="Calibri"/>
              <a:sym typeface="Calibri"/>
            </a:endParaRPr>
          </a:p>
          <a:p>
            <a:pPr marL="1085850" lvl="1" indent="-349250">
              <a:buClr>
                <a:srgbClr val="0070C0"/>
              </a:buClr>
              <a:buSzPct val="100000"/>
              <a:buFont typeface="Arial"/>
              <a:buChar char="•"/>
            </a:pPr>
            <a:r>
              <a:rPr lang="en-US" sz="2000" dirty="0" smtClean="0">
                <a:solidFill>
                  <a:srgbClr val="0070C0"/>
                </a:solidFill>
                <a:latin typeface="Calibri"/>
                <a:ea typeface="Calibri"/>
                <a:cs typeface="Calibri"/>
                <a:sym typeface="Calibri"/>
              </a:rPr>
              <a:t>Offer insights to aspiring collaborations</a:t>
            </a:r>
          </a:p>
          <a:p>
            <a:pPr marL="1085850" lvl="1" indent="-349250">
              <a:buClr>
                <a:srgbClr val="0070C0"/>
              </a:buClr>
              <a:buSzPct val="100000"/>
              <a:buFont typeface="Arial"/>
              <a:buChar char="•"/>
            </a:pPr>
            <a:endParaRPr lang="en-US" sz="2000" dirty="0" smtClean="0">
              <a:solidFill>
                <a:srgbClr val="0070C0"/>
              </a:solidFill>
              <a:latin typeface="Calibri"/>
              <a:ea typeface="Calibri"/>
              <a:cs typeface="Calibri"/>
              <a:sym typeface="Calibri"/>
            </a:endParaRPr>
          </a:p>
          <a:p>
            <a:pPr marL="1085850" lvl="1" indent="-349250">
              <a:buClr>
                <a:srgbClr val="0070C0"/>
              </a:buClr>
              <a:buSzPct val="100000"/>
              <a:buFont typeface="Arial"/>
              <a:buChar char="•"/>
            </a:pPr>
            <a:r>
              <a:rPr lang="en-US" sz="2000" dirty="0" smtClean="0">
                <a:solidFill>
                  <a:srgbClr val="0070C0"/>
                </a:solidFill>
                <a:latin typeface="Calibri"/>
                <a:ea typeface="Calibri"/>
                <a:cs typeface="Calibri"/>
                <a:sym typeface="Calibri"/>
              </a:rPr>
              <a:t>Extend an invitation for collaborators </a:t>
            </a:r>
            <a:endParaRPr lang="en-US" sz="2000" b="1" dirty="0">
              <a:solidFill>
                <a:srgbClr val="0070C0"/>
              </a:solidFill>
              <a:latin typeface="Calibri"/>
              <a:ea typeface="Calibri"/>
              <a:cs typeface="Calibri"/>
              <a:sym typeface="Calibri"/>
            </a:endParaRPr>
          </a:p>
          <a:p>
            <a:pPr marL="457200" marR="0" lvl="0" indent="-381000" algn="l" rtl="0">
              <a:lnSpc>
                <a:spcPct val="100000"/>
              </a:lnSpc>
              <a:spcBef>
                <a:spcPts val="0"/>
              </a:spcBef>
              <a:spcAft>
                <a:spcPts val="0"/>
              </a:spcAft>
              <a:buClr>
                <a:srgbClr val="0070C0"/>
              </a:buClr>
              <a:buSzPct val="100000"/>
              <a:buFont typeface="Calibri"/>
              <a:buChar char="-"/>
            </a:pPr>
            <a:endParaRPr lang="en-US" sz="2400" b="1" dirty="0">
              <a:solidFill>
                <a:srgbClr val="0070C0"/>
              </a:solidFill>
              <a:latin typeface="Calibri"/>
              <a:ea typeface="Calibri"/>
              <a:cs typeface="Calibri"/>
              <a:sym typeface="Calibri"/>
            </a:endParaRPr>
          </a:p>
        </p:txBody>
      </p:sp>
      <p:pic>
        <p:nvPicPr>
          <p:cNvPr id="3074" name="Picture 2" descr="https://s-media-cache-ak0.pinimg.com/236x/53/9d/02/539d02bd4d63f1b6c800aeef090dd2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5" t="14076" r="1695" b="10850"/>
          <a:stretch/>
        </p:blipFill>
        <p:spPr bwMode="auto">
          <a:xfrm>
            <a:off x="6438900" y="2590800"/>
            <a:ext cx="22479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Pr>
              <a:t>Program Background</a:t>
            </a:r>
          </a:p>
        </p:txBody>
      </p:sp>
      <p:sp>
        <p:nvSpPr>
          <p:cNvPr id="106" name="Shape 106"/>
          <p:cNvSpPr txBox="1"/>
          <p:nvPr/>
        </p:nvSpPr>
        <p:spPr>
          <a:xfrm>
            <a:off x="376237" y="1600200"/>
            <a:ext cx="5414963" cy="510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100000"/>
              <a:buFont typeface="Arial"/>
              <a:buChar char="•"/>
            </a:pPr>
            <a:r>
              <a:rPr lang="en-US" sz="2400" b="0" i="0" u="none" strike="noStrike" cap="none" baseline="0" dirty="0" smtClean="0">
                <a:solidFill>
                  <a:srgbClr val="0070C0"/>
                </a:solidFill>
                <a:latin typeface="Calibri"/>
                <a:ea typeface="Calibri"/>
                <a:cs typeface="Calibri"/>
                <a:sym typeface="Calibri"/>
              </a:rPr>
              <a:t> Originally launched in November 2011 </a:t>
            </a:r>
          </a:p>
          <a:p>
            <a:pPr marL="1085850" lvl="1" indent="-374650">
              <a:buClr>
                <a:srgbClr val="0070C0"/>
              </a:buClr>
              <a:buSzPct val="120000"/>
              <a:buFont typeface="Arial"/>
              <a:buChar char="•"/>
            </a:pPr>
            <a:endParaRPr lang="en-US" sz="2000" dirty="0" smtClean="0">
              <a:solidFill>
                <a:srgbClr val="0070C0"/>
              </a:solidFill>
              <a:latin typeface="Calibri"/>
              <a:ea typeface="Calibri"/>
              <a:cs typeface="Calibri"/>
              <a:sym typeface="Calibri"/>
            </a:endParaRPr>
          </a:p>
          <a:p>
            <a:pPr marL="1085850" lvl="1" indent="-374650">
              <a:buClr>
                <a:srgbClr val="0070C0"/>
              </a:buClr>
              <a:buSzPct val="120000"/>
              <a:buFont typeface="Arial"/>
              <a:buChar char="•"/>
            </a:pPr>
            <a:endParaRPr lang="en-US" sz="2000"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70C0"/>
              </a:buClr>
              <a:buSzPct val="100000"/>
              <a:buFont typeface="Arial"/>
              <a:buChar char="•"/>
            </a:pPr>
            <a:r>
              <a:rPr lang="en-US" sz="2400" b="0" i="0" u="none" strike="noStrike" cap="none" baseline="0" dirty="0" smtClean="0">
                <a:solidFill>
                  <a:srgbClr val="0070C0"/>
                </a:solidFill>
                <a:latin typeface="Calibri"/>
                <a:ea typeface="Calibri"/>
                <a:cs typeface="Calibri"/>
                <a:sym typeface="Calibri"/>
              </a:rPr>
              <a:t> Relaunched </a:t>
            </a:r>
            <a:r>
              <a:rPr lang="en-US" sz="2400" b="0" i="0" u="none" strike="noStrike" cap="none" baseline="0" dirty="0">
                <a:solidFill>
                  <a:srgbClr val="0070C0"/>
                </a:solidFill>
                <a:latin typeface="Calibri"/>
                <a:ea typeface="Calibri"/>
                <a:cs typeface="Calibri"/>
                <a:sym typeface="Calibri"/>
              </a:rPr>
              <a:t>as Tri County program in July </a:t>
            </a:r>
            <a:r>
              <a:rPr lang="en-US" sz="2400" b="0" i="0" u="none" strike="noStrike" cap="none" baseline="0" dirty="0" smtClean="0">
                <a:solidFill>
                  <a:srgbClr val="0070C0"/>
                </a:solidFill>
                <a:latin typeface="Calibri"/>
                <a:ea typeface="Calibri"/>
                <a:cs typeface="Calibri"/>
                <a:sym typeface="Calibri"/>
              </a:rPr>
              <a:t>2014</a:t>
            </a:r>
          </a:p>
          <a:p>
            <a:pPr marL="1085850" lvl="1" indent="-349250">
              <a:buClr>
                <a:srgbClr val="0070C0"/>
              </a:buClr>
              <a:buSzPct val="100000"/>
              <a:buFont typeface="Arial"/>
              <a:buChar char="•"/>
            </a:pPr>
            <a:r>
              <a:rPr lang="en-US" sz="2000" dirty="0" smtClean="0">
                <a:solidFill>
                  <a:srgbClr val="0070C0"/>
                </a:solidFill>
                <a:latin typeface="Calibri"/>
                <a:ea typeface="Calibri"/>
                <a:cs typeface="Calibri"/>
                <a:sym typeface="Calibri"/>
              </a:rPr>
              <a:t>Serve </a:t>
            </a:r>
            <a:r>
              <a:rPr lang="en-US" sz="2000" dirty="0">
                <a:solidFill>
                  <a:srgbClr val="0070C0"/>
                </a:solidFill>
                <a:latin typeface="Calibri"/>
                <a:ea typeface="Calibri"/>
                <a:cs typeface="Calibri"/>
                <a:sym typeface="Calibri"/>
              </a:rPr>
              <a:t>28 jurisdictions (1.4M population, 315K SF homes)</a:t>
            </a:r>
          </a:p>
          <a:p>
            <a:pPr marL="1085850" lvl="1" indent="-349250">
              <a:buClr>
                <a:srgbClr val="0070C0"/>
              </a:buClr>
              <a:buSzPct val="100000"/>
              <a:buFont typeface="Arial"/>
              <a:buChar char="•"/>
            </a:pPr>
            <a:endParaRPr lang="en-US" sz="2000"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70C0"/>
              </a:buClr>
              <a:buSzPct val="100000"/>
              <a:buFont typeface="Arial"/>
              <a:buChar char="•"/>
            </a:pPr>
            <a:r>
              <a:rPr lang="en-US" sz="2400" dirty="0" smtClean="0">
                <a:solidFill>
                  <a:srgbClr val="0070C0"/>
                </a:solidFill>
                <a:latin typeface="Calibri"/>
                <a:ea typeface="Calibri"/>
                <a:cs typeface="Calibri"/>
                <a:sym typeface="Calibri"/>
              </a:rPr>
              <a:t> In July 2015, we became the Division of Energy and Sustainability Initiatives</a:t>
            </a:r>
            <a:endParaRPr lang="en-US" sz="2400" b="0" i="0" u="none" strike="noStrike" cap="none" baseline="0" dirty="0">
              <a:solidFill>
                <a:srgbClr val="0070C0"/>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5943600" y="3982720"/>
            <a:ext cx="2925650" cy="1605435"/>
          </a:xfrm>
          <a:prstGeom prst="rect">
            <a:avLst/>
          </a:prstGeom>
          <a:noFill/>
          <a:ln>
            <a:solidFill>
              <a:schemeClr val="bg2"/>
            </a:solidFill>
          </a:ln>
        </p:spPr>
      </p:pic>
      <p:pic>
        <p:nvPicPr>
          <p:cNvPr id="108" name="Shape 108"/>
          <p:cNvPicPr preferRelativeResize="0"/>
          <p:nvPr/>
        </p:nvPicPr>
        <p:blipFill rotWithShape="1">
          <a:blip r:embed="rId4">
            <a:alphaModFix/>
          </a:blip>
          <a:srcRect/>
          <a:stretch/>
        </p:blipFill>
        <p:spPr>
          <a:xfrm>
            <a:off x="5943600" y="2166380"/>
            <a:ext cx="2925650" cy="1796020"/>
          </a:xfrm>
          <a:prstGeom prst="rect">
            <a:avLst/>
          </a:prstGeom>
          <a:noFill/>
          <a:ln>
            <a:solidFill>
              <a:schemeClr val="bg2"/>
            </a:solid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6" name="Shape 416"/>
          <p:cNvPicPr preferRelativeResize="0"/>
          <p:nvPr/>
        </p:nvPicPr>
        <p:blipFill rotWithShape="1">
          <a:blip r:embed="rId3">
            <a:alphaModFix/>
          </a:blip>
          <a:srcRect/>
          <a:stretch/>
        </p:blipFill>
        <p:spPr>
          <a:xfrm>
            <a:off x="6781800" y="3284538"/>
            <a:ext cx="1181100" cy="1135062"/>
          </a:xfrm>
          <a:prstGeom prst="rect">
            <a:avLst/>
          </a:prstGeom>
          <a:noFill/>
          <a:ln>
            <a:noFill/>
          </a:ln>
        </p:spPr>
      </p:pic>
      <p:sp>
        <p:nvSpPr>
          <p:cNvPr id="418" name="Shape 418"/>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lvl="0">
              <a:buClr>
                <a:schemeClr val="lt1"/>
              </a:buClr>
              <a:buSzPct val="25000"/>
            </a:pPr>
            <a:r>
              <a:rPr lang="en-US" dirty="0"/>
              <a:t>We </a:t>
            </a:r>
            <a:r>
              <a:rPr lang="en-US" i="1" dirty="0" err="1"/>
              <a:t>emPower</a:t>
            </a:r>
            <a:r>
              <a:rPr lang="en-US" dirty="0"/>
              <a:t> Clean Communities</a:t>
            </a:r>
            <a:endParaRPr lang="en-US" sz="3400" b="1" i="0" u="none" strike="noStrike" cap="none" baseline="0" dirty="0">
              <a:solidFill>
                <a:schemeClr val="lt1"/>
              </a:solidFill>
              <a:latin typeface="Calibri"/>
              <a:ea typeface="Calibri"/>
              <a:cs typeface="Calibri"/>
              <a:sym typeface="Calibri"/>
            </a:endParaRPr>
          </a:p>
        </p:txBody>
      </p:sp>
      <p:cxnSp>
        <p:nvCxnSpPr>
          <p:cNvPr id="4" name="Straight Arrow Connector 3"/>
          <p:cNvCxnSpPr/>
          <p:nvPr/>
        </p:nvCxnSpPr>
        <p:spPr>
          <a:xfrm>
            <a:off x="2590800" y="3886200"/>
            <a:ext cx="40233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740528" y="2057400"/>
            <a:ext cx="8022472" cy="769441"/>
          </a:xfrm>
          <a:prstGeom prst="rect">
            <a:avLst/>
          </a:prstGeom>
        </p:spPr>
        <p:txBody>
          <a:bodyPr wrap="square">
            <a:spAutoFit/>
          </a:bodyPr>
          <a:lstStyle/>
          <a:p>
            <a:pPr lvl="0">
              <a:buClr>
                <a:srgbClr val="0070C0"/>
              </a:buClr>
              <a:buSzPct val="25000"/>
            </a:pPr>
            <a:r>
              <a:rPr lang="en-US" sz="2200" b="1" dirty="0" smtClean="0">
                <a:solidFill>
                  <a:srgbClr val="0070C0"/>
                </a:solidFill>
                <a:latin typeface="Calibri"/>
                <a:ea typeface="Calibri"/>
                <a:cs typeface="Calibri"/>
                <a:sym typeface="Calibri"/>
              </a:rPr>
              <a:t>…By helping residents and building professionals complete energy improvements</a:t>
            </a:r>
            <a:endParaRPr lang="en-US" sz="2200" b="1" dirty="0">
              <a:solidFill>
                <a:srgbClr val="0070C0"/>
              </a:solidFill>
              <a:latin typeface="Calibri"/>
              <a:ea typeface="Calibri"/>
              <a:cs typeface="Calibri"/>
              <a:sym typeface="Calibri"/>
            </a:endParaRPr>
          </a:p>
        </p:txBody>
      </p:sp>
      <p:sp>
        <p:nvSpPr>
          <p:cNvPr id="25" name="Rectangle 24"/>
          <p:cNvSpPr/>
          <p:nvPr/>
        </p:nvSpPr>
        <p:spPr>
          <a:xfrm>
            <a:off x="768125" y="5105400"/>
            <a:ext cx="7717672" cy="430887"/>
          </a:xfrm>
          <a:prstGeom prst="rect">
            <a:avLst/>
          </a:prstGeom>
        </p:spPr>
        <p:txBody>
          <a:bodyPr wrap="square">
            <a:spAutoFit/>
          </a:bodyPr>
          <a:lstStyle/>
          <a:p>
            <a:pPr lvl="0">
              <a:buClr>
                <a:srgbClr val="0070C0"/>
              </a:buClr>
              <a:buSzPct val="25000"/>
            </a:pPr>
            <a:r>
              <a:rPr lang="en-US" sz="2200" b="1" dirty="0" smtClean="0">
                <a:solidFill>
                  <a:srgbClr val="0070C0"/>
                </a:solidFill>
                <a:latin typeface="Calibri"/>
                <a:ea typeface="Calibri"/>
                <a:cs typeface="Calibri"/>
                <a:sym typeface="Calibri"/>
              </a:rPr>
              <a:t>But we certainly don’t do it alone…</a:t>
            </a:r>
            <a:endParaRPr lang="en-US" sz="2200" b="1" dirty="0">
              <a:solidFill>
                <a:srgbClr val="0070C0"/>
              </a:solidFill>
              <a:latin typeface="Calibri"/>
              <a:ea typeface="Calibri"/>
              <a:cs typeface="Calibri"/>
              <a:sym typeface="Calibri"/>
            </a:endParaRPr>
          </a:p>
        </p:txBody>
      </p:sp>
      <p:pic>
        <p:nvPicPr>
          <p:cNvPr id="27" name="Shape 417"/>
          <p:cNvPicPr preferRelativeResize="0"/>
          <p:nvPr/>
        </p:nvPicPr>
        <p:blipFill rotWithShape="1">
          <a:blip r:embed="rId4">
            <a:alphaModFix/>
          </a:blip>
          <a:srcRect/>
          <a:stretch/>
        </p:blipFill>
        <p:spPr>
          <a:xfrm>
            <a:off x="762000" y="3320938"/>
            <a:ext cx="1371599" cy="946243"/>
          </a:xfrm>
          <a:prstGeom prst="rect">
            <a:avLst/>
          </a:prstGeom>
          <a:noFill/>
          <a:ln>
            <a:noFill/>
          </a:ln>
        </p:spPr>
      </p:pic>
      <p:pic>
        <p:nvPicPr>
          <p:cNvPr id="30" name="Shape 86"/>
          <p:cNvPicPr preferRelativeResize="0"/>
          <p:nvPr/>
        </p:nvPicPr>
        <p:blipFill rotWithShape="1">
          <a:blip r:embed="rId5">
            <a:alphaModFix/>
          </a:blip>
          <a:srcRect/>
          <a:stretch/>
        </p:blipFill>
        <p:spPr>
          <a:xfrm>
            <a:off x="3381375" y="3505200"/>
            <a:ext cx="2333625" cy="751075"/>
          </a:xfrm>
          <a:prstGeom prst="rect">
            <a:avLst/>
          </a:prstGeom>
          <a:noFill/>
          <a:ln>
            <a:noFill/>
          </a:ln>
        </p:spPr>
      </p:pic>
    </p:spTree>
    <p:extLst>
      <p:ext uri="{BB962C8B-B14F-4D97-AF65-F5344CB8AC3E}">
        <p14:creationId xmlns:p14="http://schemas.microsoft.com/office/powerpoint/2010/main" val="2995721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7" name="Shape 417"/>
          <p:cNvPicPr preferRelativeResize="0"/>
          <p:nvPr/>
        </p:nvPicPr>
        <p:blipFill rotWithShape="1">
          <a:blip r:embed="rId3">
            <a:alphaModFix/>
          </a:blip>
          <a:srcRect/>
          <a:stretch/>
        </p:blipFill>
        <p:spPr>
          <a:xfrm>
            <a:off x="762000" y="3320938"/>
            <a:ext cx="1371599" cy="946243"/>
          </a:xfrm>
          <a:prstGeom prst="rect">
            <a:avLst/>
          </a:prstGeom>
          <a:noFill/>
          <a:ln>
            <a:noFill/>
          </a:ln>
        </p:spPr>
      </p:pic>
      <p:sp>
        <p:nvSpPr>
          <p:cNvPr id="418" name="Shape 418"/>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lvl="0">
              <a:buClr>
                <a:schemeClr val="lt1"/>
              </a:buClr>
              <a:buSzPct val="25000"/>
            </a:pPr>
            <a:r>
              <a:rPr lang="en-US" dirty="0" smtClean="0"/>
              <a:t>Collaborating across sectors</a:t>
            </a:r>
            <a:endParaRPr lang="en-US" sz="3400" b="1" i="0" u="none" strike="noStrike" cap="none" baseline="0" dirty="0">
              <a:solidFill>
                <a:schemeClr val="lt1"/>
              </a:solidFill>
              <a:latin typeface="Calibri"/>
              <a:ea typeface="Calibri"/>
              <a:cs typeface="Calibri"/>
              <a:sym typeface="Calibri"/>
            </a:endParaRPr>
          </a:p>
        </p:txBody>
      </p:sp>
      <p:pic>
        <p:nvPicPr>
          <p:cNvPr id="9" name="Picture 18" descr="auction g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414" y="2087868"/>
            <a:ext cx="835025" cy="668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31073" y="2800290"/>
            <a:ext cx="778727" cy="400110"/>
          </a:xfrm>
          <a:prstGeom prst="rect">
            <a:avLst/>
          </a:prstGeom>
          <a:noFill/>
        </p:spPr>
        <p:txBody>
          <a:bodyPr wrap="square" rtlCol="0">
            <a:spAutoFit/>
          </a:bodyPr>
          <a:lstStyle/>
          <a:p>
            <a:pPr algn="ctr"/>
            <a:r>
              <a:rPr lang="en-US" sz="1000" b="1" dirty="0" smtClean="0"/>
              <a:t>Decision Makers</a:t>
            </a:r>
            <a:endParaRPr lang="en-US" sz="1000" b="1" dirty="0"/>
          </a:p>
        </p:txBody>
      </p:sp>
      <p:sp>
        <p:nvSpPr>
          <p:cNvPr id="11" name="TextBox 10"/>
          <p:cNvSpPr txBox="1"/>
          <p:nvPr/>
        </p:nvSpPr>
        <p:spPr>
          <a:xfrm>
            <a:off x="908210" y="4248090"/>
            <a:ext cx="1162824" cy="400110"/>
          </a:xfrm>
          <a:prstGeom prst="rect">
            <a:avLst/>
          </a:prstGeom>
          <a:noFill/>
        </p:spPr>
        <p:txBody>
          <a:bodyPr wrap="square" rtlCol="0">
            <a:spAutoFit/>
          </a:bodyPr>
          <a:lstStyle/>
          <a:p>
            <a:pPr algn="ctr"/>
            <a:r>
              <a:rPr lang="en-US" sz="1000" b="1" dirty="0" smtClean="0"/>
              <a:t>Community Residents</a:t>
            </a:r>
            <a:endParaRPr lang="en-US" sz="1000" b="1" dirty="0"/>
          </a:p>
        </p:txBody>
      </p:sp>
      <p:pic>
        <p:nvPicPr>
          <p:cNvPr id="12" name="Picture 10" descr="money%20sign%20clip%20art%20no%20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939" y="1857946"/>
            <a:ext cx="334261" cy="3518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50297" y="2412069"/>
            <a:ext cx="773903" cy="246221"/>
          </a:xfrm>
          <a:prstGeom prst="rect">
            <a:avLst/>
          </a:prstGeom>
          <a:noFill/>
        </p:spPr>
        <p:txBody>
          <a:bodyPr wrap="square" rtlCol="0">
            <a:spAutoFit/>
          </a:bodyPr>
          <a:lstStyle/>
          <a:p>
            <a:pPr algn="ctr"/>
            <a:r>
              <a:rPr lang="en-US" sz="1000" b="1" dirty="0" smtClean="0"/>
              <a:t>Funders</a:t>
            </a:r>
            <a:endParaRPr lang="en-US" sz="1000" b="1" dirty="0"/>
          </a:p>
        </p:txBody>
      </p:sp>
      <p:pic>
        <p:nvPicPr>
          <p:cNvPr id="14" name="Picture 10" descr="money%20sign%20clip%20art%20no%20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921" y="1640737"/>
            <a:ext cx="251050" cy="264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money%20sign%20clip%20art%20no%20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068" y="2209800"/>
            <a:ext cx="164671" cy="1733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money%20sign%20clip%20art%20no%20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961" y="1909875"/>
            <a:ext cx="502099" cy="5285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485324" y="2268303"/>
            <a:ext cx="1063625" cy="400110"/>
          </a:xfrm>
          <a:prstGeom prst="rect">
            <a:avLst/>
          </a:prstGeom>
          <a:noFill/>
        </p:spPr>
        <p:txBody>
          <a:bodyPr wrap="square" rtlCol="0">
            <a:spAutoFit/>
          </a:bodyPr>
          <a:lstStyle/>
          <a:p>
            <a:pPr algn="ctr"/>
            <a:r>
              <a:rPr lang="en-US" sz="1000" b="1" dirty="0" smtClean="0"/>
              <a:t>Internal Support</a:t>
            </a:r>
            <a:endParaRPr lang="en-US" sz="1000" b="1" dirty="0"/>
          </a:p>
        </p:txBody>
      </p:sp>
      <p:pic>
        <p:nvPicPr>
          <p:cNvPr id="18" name="Picture 22" descr="http://galesburglibrary.org/a/wp-content/uploads/2013/04/meeting.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898" b="1"/>
          <a:stretch/>
        </p:blipFill>
        <p:spPr bwMode="auto">
          <a:xfrm>
            <a:off x="3581400" y="1693983"/>
            <a:ext cx="871474" cy="5231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http://media.moddb.com/images/groups/1/9/8589/government-tenders-1024x98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5902" y="1828800"/>
            <a:ext cx="572317" cy="55163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943600" y="2451676"/>
            <a:ext cx="1063625" cy="400110"/>
          </a:xfrm>
          <a:prstGeom prst="rect">
            <a:avLst/>
          </a:prstGeom>
          <a:noFill/>
        </p:spPr>
        <p:txBody>
          <a:bodyPr wrap="square" rtlCol="0">
            <a:spAutoFit/>
          </a:bodyPr>
          <a:lstStyle/>
          <a:p>
            <a:pPr algn="ctr"/>
            <a:r>
              <a:rPr lang="en-US" sz="1000" b="1" dirty="0" smtClean="0"/>
              <a:t>Municipal Partners</a:t>
            </a:r>
            <a:endParaRPr lang="en-US" sz="1000" b="1" dirty="0"/>
          </a:p>
        </p:txBody>
      </p:sp>
      <p:sp>
        <p:nvSpPr>
          <p:cNvPr id="27" name="TextBox 26"/>
          <p:cNvSpPr txBox="1"/>
          <p:nvPr/>
        </p:nvSpPr>
        <p:spPr>
          <a:xfrm>
            <a:off x="4851601" y="2279845"/>
            <a:ext cx="1063625" cy="400110"/>
          </a:xfrm>
          <a:prstGeom prst="rect">
            <a:avLst/>
          </a:prstGeom>
          <a:noFill/>
        </p:spPr>
        <p:txBody>
          <a:bodyPr wrap="square" rtlCol="0">
            <a:spAutoFit/>
          </a:bodyPr>
          <a:lstStyle/>
          <a:p>
            <a:pPr algn="ctr"/>
            <a:r>
              <a:rPr lang="en-US" sz="1000" b="1" dirty="0" smtClean="0"/>
              <a:t>Utility Partners </a:t>
            </a:r>
            <a:endParaRPr lang="en-US" sz="1000" b="1" dirty="0"/>
          </a:p>
        </p:txBody>
      </p:sp>
      <p:sp>
        <p:nvSpPr>
          <p:cNvPr id="29" name="TextBox 28"/>
          <p:cNvSpPr txBox="1"/>
          <p:nvPr/>
        </p:nvSpPr>
        <p:spPr>
          <a:xfrm>
            <a:off x="1219201" y="5328330"/>
            <a:ext cx="1142999" cy="400110"/>
          </a:xfrm>
          <a:prstGeom prst="rect">
            <a:avLst/>
          </a:prstGeom>
          <a:noFill/>
        </p:spPr>
        <p:txBody>
          <a:bodyPr wrap="square" rtlCol="0">
            <a:spAutoFit/>
          </a:bodyPr>
          <a:lstStyle/>
          <a:p>
            <a:pPr algn="ctr"/>
            <a:r>
              <a:rPr lang="en-US" sz="1000" b="1" dirty="0" smtClean="0"/>
              <a:t>Consultants/ Experts</a:t>
            </a:r>
            <a:endParaRPr lang="en-US" sz="1000" b="1" dirty="0"/>
          </a:p>
        </p:txBody>
      </p:sp>
      <p:sp>
        <p:nvSpPr>
          <p:cNvPr id="30" name="TextBox 29"/>
          <p:cNvSpPr txBox="1"/>
          <p:nvPr/>
        </p:nvSpPr>
        <p:spPr>
          <a:xfrm>
            <a:off x="2212975" y="5943600"/>
            <a:ext cx="1063625" cy="400110"/>
          </a:xfrm>
          <a:prstGeom prst="rect">
            <a:avLst/>
          </a:prstGeom>
          <a:noFill/>
        </p:spPr>
        <p:txBody>
          <a:bodyPr wrap="square" rtlCol="0">
            <a:spAutoFit/>
          </a:bodyPr>
          <a:lstStyle/>
          <a:p>
            <a:pPr algn="ctr"/>
            <a:r>
              <a:rPr lang="en-US" sz="1000" b="1" dirty="0" smtClean="0"/>
              <a:t>Financial Institutions</a:t>
            </a:r>
            <a:endParaRPr lang="en-US" sz="1000" b="1" dirty="0"/>
          </a:p>
        </p:txBody>
      </p:sp>
      <p:pic>
        <p:nvPicPr>
          <p:cNvPr id="31" name="Picture 9" descr="CoastHills%20FCU%20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5288046"/>
            <a:ext cx="715120" cy="27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638800"/>
            <a:ext cx="88102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3429000" y="6078379"/>
            <a:ext cx="1063625" cy="400110"/>
          </a:xfrm>
          <a:prstGeom prst="rect">
            <a:avLst/>
          </a:prstGeom>
          <a:noFill/>
        </p:spPr>
        <p:txBody>
          <a:bodyPr wrap="square" rtlCol="0">
            <a:spAutoFit/>
          </a:bodyPr>
          <a:lstStyle/>
          <a:p>
            <a:pPr algn="ctr"/>
            <a:r>
              <a:rPr lang="en-US" sz="1000" b="1" dirty="0" smtClean="0"/>
              <a:t>Contracting Companies</a:t>
            </a:r>
            <a:endParaRPr lang="en-US" sz="1000" b="1" dirty="0"/>
          </a:p>
        </p:txBody>
      </p:sp>
      <p:pic>
        <p:nvPicPr>
          <p:cNvPr id="34" name="Picture 33" descr="Generic image of a contract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6168" y="5203667"/>
            <a:ext cx="677231"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648200" y="6076890"/>
            <a:ext cx="1342154" cy="400110"/>
          </a:xfrm>
          <a:prstGeom prst="rect">
            <a:avLst/>
          </a:prstGeom>
          <a:noFill/>
        </p:spPr>
        <p:txBody>
          <a:bodyPr wrap="square" rtlCol="0">
            <a:spAutoFit/>
          </a:bodyPr>
          <a:lstStyle/>
          <a:p>
            <a:pPr algn="ctr"/>
            <a:r>
              <a:rPr lang="en-US" sz="1000" b="1" dirty="0" smtClean="0"/>
              <a:t>Trade/Business Associations</a:t>
            </a:r>
            <a:endParaRPr lang="en-US" sz="1000" b="1" dirty="0"/>
          </a:p>
        </p:txBody>
      </p:sp>
      <p:sp>
        <p:nvSpPr>
          <p:cNvPr id="36" name="TextBox 35"/>
          <p:cNvSpPr txBox="1"/>
          <p:nvPr/>
        </p:nvSpPr>
        <p:spPr>
          <a:xfrm>
            <a:off x="5943600" y="5924490"/>
            <a:ext cx="1162824" cy="400110"/>
          </a:xfrm>
          <a:prstGeom prst="rect">
            <a:avLst/>
          </a:prstGeom>
          <a:noFill/>
        </p:spPr>
        <p:txBody>
          <a:bodyPr wrap="square" rtlCol="0">
            <a:spAutoFit/>
          </a:bodyPr>
          <a:lstStyle/>
          <a:p>
            <a:pPr algn="ctr"/>
            <a:r>
              <a:rPr lang="en-US" sz="1000" b="1" dirty="0" smtClean="0"/>
              <a:t>Non-profit Providers</a:t>
            </a:r>
            <a:endParaRPr lang="en-US" sz="1000" b="1" dirty="0"/>
          </a:p>
        </p:txBody>
      </p:sp>
      <p:sp>
        <p:nvSpPr>
          <p:cNvPr id="37" name="TextBox 36"/>
          <p:cNvSpPr txBox="1"/>
          <p:nvPr/>
        </p:nvSpPr>
        <p:spPr>
          <a:xfrm>
            <a:off x="6990576" y="5391589"/>
            <a:ext cx="1162824" cy="246221"/>
          </a:xfrm>
          <a:prstGeom prst="rect">
            <a:avLst/>
          </a:prstGeom>
          <a:noFill/>
        </p:spPr>
        <p:txBody>
          <a:bodyPr wrap="square" rtlCol="0">
            <a:spAutoFit/>
          </a:bodyPr>
          <a:lstStyle/>
          <a:p>
            <a:pPr algn="ctr"/>
            <a:r>
              <a:rPr lang="en-US" sz="1000" b="1" dirty="0" smtClean="0"/>
              <a:t>Realtors</a:t>
            </a:r>
            <a:endParaRPr lang="en-US" sz="1000" b="1" dirty="0"/>
          </a:p>
        </p:txBody>
      </p:sp>
      <p:pic>
        <p:nvPicPr>
          <p:cNvPr id="38" name="Picture 24" descr="http://static1.squarespace.com/static/537d50fee4b0c2ee3a3e1945/t/53c02b49e4b03089bf3f7188/1405102935884/Blue+Nonprofit+Icon.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6907" y="5252012"/>
            <a:ext cx="858450" cy="7444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descr="Why Use a PropertyPursuit.com Realt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376" y="4648200"/>
            <a:ext cx="510964" cy="76101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7215203" y="2876490"/>
            <a:ext cx="1063625" cy="400110"/>
          </a:xfrm>
          <a:prstGeom prst="rect">
            <a:avLst/>
          </a:prstGeom>
          <a:noFill/>
        </p:spPr>
        <p:txBody>
          <a:bodyPr wrap="square" rtlCol="0">
            <a:spAutoFit/>
          </a:bodyPr>
          <a:lstStyle/>
          <a:p>
            <a:pPr algn="ctr"/>
            <a:r>
              <a:rPr lang="en-US" sz="1000" b="1" dirty="0" smtClean="0"/>
              <a:t>Workforce/ Trainers</a:t>
            </a:r>
            <a:endParaRPr lang="en-US" sz="1000" b="1" dirty="0"/>
          </a:p>
        </p:txBody>
      </p:sp>
      <p:sp>
        <p:nvSpPr>
          <p:cNvPr id="41" name="TextBox 40"/>
          <p:cNvSpPr txBox="1"/>
          <p:nvPr/>
        </p:nvSpPr>
        <p:spPr>
          <a:xfrm>
            <a:off x="7086600" y="4162857"/>
            <a:ext cx="1342154" cy="400110"/>
          </a:xfrm>
          <a:prstGeom prst="rect">
            <a:avLst/>
          </a:prstGeom>
          <a:noFill/>
        </p:spPr>
        <p:txBody>
          <a:bodyPr wrap="square" rtlCol="0">
            <a:spAutoFit/>
          </a:bodyPr>
          <a:lstStyle/>
          <a:p>
            <a:pPr algn="ctr"/>
            <a:r>
              <a:rPr lang="en-US" sz="1000" b="1" dirty="0" smtClean="0"/>
              <a:t>Educational Institutions</a:t>
            </a:r>
            <a:endParaRPr lang="en-US" sz="1000" b="1" dirty="0"/>
          </a:p>
        </p:txBody>
      </p:sp>
      <p:pic>
        <p:nvPicPr>
          <p:cNvPr id="42" name="Picture 41" descr="https://encrypted-tbn1.gstatic.com/images?q=tbn:ANd9GcS-oZ0a0RYTL5Ozu31BEssw3cxW7WaaxGGw8WhD2MLaqJ0Cwh-nj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7318" y="4800600"/>
            <a:ext cx="726282" cy="55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thumbs.dreamstime.com/z/electric-transmission-line-17758435.jpg">
            <a:hlinkClick r:id="rId17"/>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12871"/>
          <a:stretch/>
        </p:blipFill>
        <p:spPr bwMode="auto">
          <a:xfrm>
            <a:off x="5009883" y="1676400"/>
            <a:ext cx="781317" cy="5575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esignvisionaries.com/wp-content/uploads/2011/04/training.jpg">
            <a:hlinkClick r:id="rId19"/>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 b="6809"/>
          <a:stretch/>
        </p:blipFill>
        <p:spPr bwMode="auto">
          <a:xfrm>
            <a:off x="7162800" y="2158304"/>
            <a:ext cx="1039828" cy="7372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lassroomclipart.com/images/gallery/Clipart/Architecture/college-building.jpg">
            <a:hlinkClick r:id="rId21"/>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10023"/>
          <a:stretch/>
        </p:blipFill>
        <p:spPr bwMode="auto">
          <a:xfrm>
            <a:off x="7225864" y="3429000"/>
            <a:ext cx="1167189" cy="77332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cnaeurope.com/SiteCollectionImages/CNA%20Site%20Images/about_us_trade_association_member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86832" y="5320877"/>
            <a:ext cx="550296" cy="723034"/>
          </a:xfrm>
          <a:prstGeom prst="rect">
            <a:avLst/>
          </a:prstGeom>
          <a:noFill/>
          <a:extLst>
            <a:ext uri="{909E8E84-426E-40DD-AFC4-6F175D3DCCD1}">
              <a14:hiddenFill xmlns:a14="http://schemas.microsoft.com/office/drawing/2010/main">
                <a:solidFill>
                  <a:srgbClr val="FFFFFF"/>
                </a:solidFill>
              </a14:hiddenFill>
            </a:ext>
          </a:extLst>
        </p:spPr>
      </p:pic>
      <p:pic>
        <p:nvPicPr>
          <p:cNvPr id="46" name="Shape 86"/>
          <p:cNvPicPr preferRelativeResize="0"/>
          <p:nvPr/>
        </p:nvPicPr>
        <p:blipFill rotWithShape="1">
          <a:blip r:embed="rId24">
            <a:alphaModFix/>
          </a:blip>
          <a:srcRect/>
          <a:stretch/>
        </p:blipFill>
        <p:spPr>
          <a:xfrm>
            <a:off x="3381375" y="3505200"/>
            <a:ext cx="2333625" cy="751075"/>
          </a:xfrm>
          <a:prstGeom prst="rect">
            <a:avLst/>
          </a:prstGeom>
          <a:noFill/>
          <a:ln>
            <a:noFill/>
          </a:ln>
        </p:spPr>
      </p:pic>
    </p:spTree>
    <p:extLst>
      <p:ext uri="{BB962C8B-B14F-4D97-AF65-F5344CB8AC3E}">
        <p14:creationId xmlns:p14="http://schemas.microsoft.com/office/powerpoint/2010/main" val="25330840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0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26" grpId="0"/>
      <p:bldP spid="27" grpId="0"/>
      <p:bldP spid="29" grpId="0"/>
      <p:bldP spid="30" grpId="0"/>
      <p:bldP spid="33" grpId="0"/>
      <p:bldP spid="35" grpId="0"/>
      <p:bldP spid="36" grpId="0"/>
      <p:bldP spid="37"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p:nvPr/>
        </p:nvSpPr>
        <p:spPr>
          <a:xfrm>
            <a:off x="530225" y="2667000"/>
            <a:ext cx="7775575" cy="3800475"/>
          </a:xfrm>
          <a:custGeom>
            <a:avLst/>
            <a:gdLst/>
            <a:ahLst/>
            <a:cxnLst/>
            <a:rect l="0" t="0" r="0" b="0"/>
            <a:pathLst>
              <a:path w="7774852" h="3799951" extrusionOk="0">
                <a:moveTo>
                  <a:pt x="594123" y="4445"/>
                </a:moveTo>
                <a:cubicBezTo>
                  <a:pt x="2188346" y="-8255"/>
                  <a:pt x="3782570" y="-20955"/>
                  <a:pt x="3695911" y="380963"/>
                </a:cubicBezTo>
                <a:cubicBezTo>
                  <a:pt x="3609252" y="782881"/>
                  <a:pt x="-605653" y="1894504"/>
                  <a:pt x="74170" y="2415951"/>
                </a:cubicBezTo>
                <a:cubicBezTo>
                  <a:pt x="753993" y="2937398"/>
                  <a:pt x="7118934" y="4422551"/>
                  <a:pt x="7774852" y="3509645"/>
                </a:cubicBezTo>
              </a:path>
            </a:pathLst>
          </a:custGeom>
          <a:no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416" name="Shape 416"/>
          <p:cNvPicPr preferRelativeResize="0"/>
          <p:nvPr/>
        </p:nvPicPr>
        <p:blipFill rotWithShape="1">
          <a:blip r:embed="rId3">
            <a:alphaModFix/>
          </a:blip>
          <a:srcRect/>
          <a:stretch/>
        </p:blipFill>
        <p:spPr>
          <a:xfrm>
            <a:off x="7696200" y="5638800"/>
            <a:ext cx="1181100" cy="1135062"/>
          </a:xfrm>
          <a:prstGeom prst="rect">
            <a:avLst/>
          </a:prstGeom>
          <a:noFill/>
          <a:ln>
            <a:noFill/>
          </a:ln>
        </p:spPr>
      </p:pic>
      <p:pic>
        <p:nvPicPr>
          <p:cNvPr id="417" name="Shape 417"/>
          <p:cNvPicPr preferRelativeResize="0"/>
          <p:nvPr/>
        </p:nvPicPr>
        <p:blipFill rotWithShape="1">
          <a:blip r:embed="rId4">
            <a:alphaModFix/>
          </a:blip>
          <a:srcRect/>
          <a:stretch/>
        </p:blipFill>
        <p:spPr>
          <a:xfrm>
            <a:off x="911346" y="2814393"/>
            <a:ext cx="854074" cy="569118"/>
          </a:xfrm>
          <a:prstGeom prst="rect">
            <a:avLst/>
          </a:prstGeom>
          <a:noFill/>
          <a:ln>
            <a:noFill/>
          </a:ln>
        </p:spPr>
      </p:pic>
      <p:sp>
        <p:nvSpPr>
          <p:cNvPr id="418" name="Shape 418"/>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dirty="0" smtClean="0"/>
              <a:t>A Pathway to Efficiency</a:t>
            </a:r>
            <a:endParaRPr lang="en-US" sz="3400" b="1" i="0" u="none" strike="noStrike" cap="none" baseline="0" dirty="0" smtClean="0">
              <a:solidFill>
                <a:schemeClr val="lt1"/>
              </a:solidFill>
              <a:latin typeface="Calibri"/>
              <a:ea typeface="Calibri"/>
              <a:cs typeface="Calibri"/>
              <a:sym typeface="Calibri"/>
            </a:endParaRPr>
          </a:p>
        </p:txBody>
      </p:sp>
      <p:sp>
        <p:nvSpPr>
          <p:cNvPr id="419" name="Shape 419"/>
          <p:cNvSpPr/>
          <p:nvPr/>
        </p:nvSpPr>
        <p:spPr>
          <a:xfrm>
            <a:off x="1196975" y="2601911"/>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0" name="Shape 420"/>
          <p:cNvSpPr/>
          <p:nvPr/>
        </p:nvSpPr>
        <p:spPr>
          <a:xfrm>
            <a:off x="2524125" y="2609850"/>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2" name="Shape 422"/>
          <p:cNvSpPr/>
          <p:nvPr/>
        </p:nvSpPr>
        <p:spPr>
          <a:xfrm>
            <a:off x="3819525" y="2746375"/>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4" name="Shape 424"/>
          <p:cNvSpPr/>
          <p:nvPr/>
        </p:nvSpPr>
        <p:spPr>
          <a:xfrm>
            <a:off x="3436937" y="3375025"/>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7" name="Shape 427"/>
          <p:cNvSpPr/>
          <p:nvPr/>
        </p:nvSpPr>
        <p:spPr>
          <a:xfrm>
            <a:off x="2438400" y="5661025"/>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34" name="Shape 434"/>
          <p:cNvSpPr/>
          <p:nvPr/>
        </p:nvSpPr>
        <p:spPr>
          <a:xfrm>
            <a:off x="2514600" y="3756025"/>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35" name="Shape 435"/>
          <p:cNvSpPr/>
          <p:nvPr/>
        </p:nvSpPr>
        <p:spPr>
          <a:xfrm>
            <a:off x="1492250" y="4191000"/>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40" name="Shape 440"/>
          <p:cNvSpPr/>
          <p:nvPr/>
        </p:nvSpPr>
        <p:spPr>
          <a:xfrm>
            <a:off x="1617662" y="5475287"/>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 name="Shape 239"/>
          <p:cNvSpPr/>
          <p:nvPr/>
        </p:nvSpPr>
        <p:spPr>
          <a:xfrm>
            <a:off x="3819525" y="2746375"/>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 name="Shape 248"/>
          <p:cNvSpPr/>
          <p:nvPr/>
        </p:nvSpPr>
        <p:spPr>
          <a:xfrm>
            <a:off x="5593555" y="6272213"/>
            <a:ext cx="152399" cy="128587"/>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 name="Shape 251"/>
          <p:cNvSpPr/>
          <p:nvPr/>
        </p:nvSpPr>
        <p:spPr>
          <a:xfrm>
            <a:off x="3743325" y="5965825"/>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 name="Shape 435"/>
          <p:cNvSpPr/>
          <p:nvPr/>
        </p:nvSpPr>
        <p:spPr>
          <a:xfrm>
            <a:off x="454025" y="4876800"/>
            <a:ext cx="152399" cy="130175"/>
          </a:xfrm>
          <a:prstGeom prst="ellipse">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1" name="Rectangle 20"/>
          <p:cNvSpPr/>
          <p:nvPr/>
        </p:nvSpPr>
        <p:spPr>
          <a:xfrm>
            <a:off x="5305538" y="3400661"/>
            <a:ext cx="3560128" cy="1015663"/>
          </a:xfrm>
          <a:prstGeom prst="rect">
            <a:avLst/>
          </a:prstGeom>
        </p:spPr>
        <p:txBody>
          <a:bodyPr wrap="square">
            <a:spAutoFit/>
          </a:bodyPr>
          <a:lstStyle/>
          <a:p>
            <a:pPr lvl="0">
              <a:buClr>
                <a:srgbClr val="0070C0"/>
              </a:buClr>
              <a:buSzPct val="25000"/>
            </a:pPr>
            <a:r>
              <a:rPr lang="en-US" sz="2000" b="1" dirty="0" smtClean="0">
                <a:solidFill>
                  <a:srgbClr val="0070C0"/>
                </a:solidFill>
                <a:latin typeface="Calibri"/>
                <a:ea typeface="Calibri"/>
                <a:cs typeface="Calibri"/>
                <a:sym typeface="Calibri"/>
              </a:rPr>
              <a:t>Organize </a:t>
            </a:r>
            <a:r>
              <a:rPr lang="en-US" sz="2000" b="1" dirty="0" smtClean="0">
                <a:solidFill>
                  <a:srgbClr val="0070C0"/>
                </a:solidFill>
                <a:latin typeface="Calibri"/>
                <a:ea typeface="Calibri"/>
                <a:cs typeface="Calibri"/>
                <a:sym typeface="Calibri"/>
              </a:rPr>
              <a:t>resources </a:t>
            </a:r>
            <a:r>
              <a:rPr lang="en-US" sz="2000" b="1" dirty="0" smtClean="0">
                <a:solidFill>
                  <a:srgbClr val="0070C0"/>
                </a:solidFill>
                <a:latin typeface="Calibri"/>
                <a:ea typeface="Calibri"/>
                <a:cs typeface="Calibri"/>
                <a:sym typeface="Calibri"/>
              </a:rPr>
              <a:t>and services across partners into a pathway</a:t>
            </a:r>
          </a:p>
          <a:p>
            <a:pPr marL="342900" lvl="0" indent="-342900">
              <a:buClr>
                <a:srgbClr val="0070C0"/>
              </a:buClr>
              <a:buSzPct val="25000"/>
              <a:buFont typeface="Arial" panose="020B0604020202020204" pitchFamily="34" charset="0"/>
              <a:buChar char="•"/>
            </a:pPr>
            <a:endParaRPr lang="en-US" sz="2000" b="1" dirty="0" smtClean="0">
              <a:solidFill>
                <a:srgbClr val="0070C0"/>
              </a:solidFill>
              <a:latin typeface="Calibri"/>
              <a:ea typeface="Calibri"/>
              <a:cs typeface="Calibri"/>
              <a:sym typeface="Calibri"/>
            </a:endParaRPr>
          </a:p>
        </p:txBody>
      </p:sp>
      <p:pic>
        <p:nvPicPr>
          <p:cNvPr id="22" name="Picture 18" descr="auction ga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1" y="1933060"/>
            <a:ext cx="835025" cy="6688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money%20sign%20clip%20art%20no%20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324" y="1506339"/>
            <a:ext cx="502099" cy="5285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thumbs.dreamstime.com/z/electric-transmission-line-17758435.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871"/>
          <a:stretch/>
        </p:blipFill>
        <p:spPr bwMode="auto">
          <a:xfrm>
            <a:off x="3444252" y="5233628"/>
            <a:ext cx="781317" cy="5575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http://galesburglibrary.org/a/wp-content/uploads/2013/04/meeting.jpg">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898" b="1"/>
          <a:stretch/>
        </p:blipFill>
        <p:spPr bwMode="auto">
          <a:xfrm>
            <a:off x="2271971" y="4016254"/>
            <a:ext cx="871474" cy="5231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media.moddb.com/images/groups/1/9/8589/government-tenders-1024x98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6524" y="2760845"/>
            <a:ext cx="572317" cy="5516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designvisionaries.com/wp-content/uploads/2011/04/training.jpg">
            <a:hlinkClick r:id="rId12"/>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 b="6809"/>
          <a:stretch/>
        </p:blipFill>
        <p:spPr bwMode="auto">
          <a:xfrm>
            <a:off x="428571" y="3756025"/>
            <a:ext cx="844063" cy="5984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classroomclipart.com/images/gallery/Clipart/Architecture/college-building.jpg">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10023"/>
          <a:stretch/>
        </p:blipFill>
        <p:spPr bwMode="auto">
          <a:xfrm>
            <a:off x="927606" y="4648200"/>
            <a:ext cx="690055"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CoastHills%20FCU%20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6355" y="5826509"/>
            <a:ext cx="914400" cy="3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Generic image of a contracto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8811" y="5958834"/>
            <a:ext cx="485256" cy="62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4" descr="http://static1.squarespace.com/static/537d50fee4b0c2ee3a3e1945/t/53c02b49e4b03089bf3f7188/1405102935884/Blue+Nonprofit+Icon.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52373" y="2522632"/>
            <a:ext cx="42922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Why Use a PropertyPursuit.com Realto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9298" y="2034864"/>
            <a:ext cx="312376" cy="46524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s://encrypted-tbn1.gstatic.com/images?q=tbn:ANd9GcS-oZ0a0RYTL5Ozu31BEssw3cxW7WaaxGGw8WhD2MLaqJ0Cwh-nj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3834" y="5625915"/>
            <a:ext cx="726282" cy="55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9682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457200" y="1219200"/>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457200" y="1676400"/>
            <a:ext cx="4466250" cy="4278094"/>
          </a:xfrm>
          <a:prstGeom prst="rect">
            <a:avLst/>
          </a:prstGeom>
        </p:spPr>
        <p:txBody>
          <a:bodyPr wrap="square">
            <a:spAutoFit/>
          </a:bodyPr>
          <a:lstStyle/>
          <a:p>
            <a:pPr marL="533400" lvl="0" indent="-457200">
              <a:buClr>
                <a:srgbClr val="0070C0"/>
              </a:buClr>
              <a:buSzPct val="100000"/>
              <a:buFont typeface="+mj-lt"/>
              <a:buAutoNum type="arabicPeriod"/>
            </a:pPr>
            <a:r>
              <a:rPr lang="en-US" sz="2400" b="1" dirty="0" smtClean="0">
                <a:solidFill>
                  <a:srgbClr val="0070C0"/>
                </a:solidFill>
                <a:latin typeface="Calibri"/>
                <a:ea typeface="Calibri"/>
                <a:cs typeface="Calibri"/>
                <a:sym typeface="Calibri"/>
              </a:rPr>
              <a:t>Know Your Goal</a:t>
            </a:r>
          </a:p>
          <a:p>
            <a:pPr marL="76200" lvl="1">
              <a:buClr>
                <a:srgbClr val="0070C0"/>
              </a:buClr>
              <a:buSzPct val="100000"/>
            </a:pPr>
            <a:r>
              <a:rPr lang="en-US" sz="2400" dirty="0" smtClean="0">
                <a:solidFill>
                  <a:srgbClr val="0070C0"/>
                </a:solidFill>
                <a:latin typeface="Calibri"/>
                <a:ea typeface="Calibri"/>
                <a:cs typeface="Calibri"/>
                <a:sym typeface="Calibri"/>
              </a:rPr>
              <a:t>e.g. save energy, create jobs</a:t>
            </a:r>
          </a:p>
          <a:p>
            <a:pPr marL="533400" lvl="0" indent="-457200">
              <a:buClr>
                <a:srgbClr val="0070C0"/>
              </a:buClr>
              <a:buSzPct val="100000"/>
              <a:buFont typeface="+mj-lt"/>
              <a:buAutoNum type="arabicPeriod"/>
            </a:pPr>
            <a:endParaRPr lang="en-US" sz="2400" b="1"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AutoNum type="arabicPeriod"/>
            </a:pPr>
            <a:r>
              <a:rPr lang="en-US" sz="2000" dirty="0" smtClean="0">
                <a:solidFill>
                  <a:srgbClr val="0070C0"/>
                </a:solidFill>
                <a:latin typeface="Calibri"/>
                <a:sym typeface="Calibri"/>
              </a:rPr>
              <a:t>Get a small team together to ID the real problem</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Devise possible solutions that address problem</a:t>
            </a: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662535"/>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662535"/>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725973"/>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Plow ahead with a diffuse set of ideas and principles </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Recruit a large group yet</a:t>
            </a:r>
            <a:endParaRPr lang="en-US" sz="2000" dirty="0">
              <a:solidFill>
                <a:srgbClr val="0070C0"/>
              </a:solidFill>
              <a:latin typeface="Calibri"/>
              <a:sym typeface="Calibri"/>
            </a:endParaRPr>
          </a:p>
        </p:txBody>
      </p:sp>
      <p:sp>
        <p:nvSpPr>
          <p:cNvPr id="10" name="Rectangle 9"/>
          <p:cNvSpPr/>
          <p:nvPr/>
        </p:nvSpPr>
        <p:spPr>
          <a:xfrm>
            <a:off x="457200" y="5638800"/>
            <a:ext cx="8382000" cy="1015663"/>
          </a:xfrm>
          <a:prstGeom prst="rect">
            <a:avLst/>
          </a:prstGeom>
        </p:spPr>
        <p:txBody>
          <a:bodyPr wrap="square">
            <a:sp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Tree>
    <p:extLst>
      <p:ext uri="{BB962C8B-B14F-4D97-AF65-F5344CB8AC3E}">
        <p14:creationId xmlns:p14="http://schemas.microsoft.com/office/powerpoint/2010/main" val="233678637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514350" y="1143000"/>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457200" y="1676400"/>
            <a:ext cx="4419600" cy="4893647"/>
          </a:xfrm>
          <a:prstGeom prst="rect">
            <a:avLst/>
          </a:prstGeom>
        </p:spPr>
        <p:txBody>
          <a:bodyPr wrap="square">
            <a:spAutoFit/>
          </a:bodyPr>
          <a:lstStyle/>
          <a:p>
            <a:pPr marL="76200" lvl="0">
              <a:buClr>
                <a:srgbClr val="0070C0"/>
              </a:buClr>
              <a:buSzPct val="100000"/>
            </a:pPr>
            <a:r>
              <a:rPr lang="en-US" sz="2400" b="1" dirty="0" smtClean="0">
                <a:solidFill>
                  <a:srgbClr val="0070C0"/>
                </a:solidFill>
                <a:latin typeface="Calibri"/>
                <a:ea typeface="Calibri"/>
                <a:cs typeface="Calibri"/>
                <a:sym typeface="Calibri"/>
              </a:rPr>
              <a:t>2.    Align Your Support</a:t>
            </a:r>
          </a:p>
          <a:p>
            <a:pPr marL="76200">
              <a:buClr>
                <a:srgbClr val="0070C0"/>
              </a:buClr>
              <a:buSzPct val="100000"/>
            </a:pPr>
            <a:r>
              <a:rPr lang="en-US" sz="2400" dirty="0">
                <a:solidFill>
                  <a:srgbClr val="0070C0"/>
                </a:solidFill>
                <a:latin typeface="Calibri"/>
                <a:ea typeface="Calibri"/>
                <a:cs typeface="Calibri"/>
                <a:sym typeface="Calibri"/>
              </a:rPr>
              <a:t>e.g. </a:t>
            </a:r>
            <a:r>
              <a:rPr lang="en-US" sz="2400" dirty="0" smtClean="0">
                <a:solidFill>
                  <a:srgbClr val="0070C0"/>
                </a:solidFill>
                <a:latin typeface="Calibri"/>
                <a:ea typeface="Calibri"/>
                <a:cs typeface="Calibri"/>
                <a:sym typeface="Calibri"/>
              </a:rPr>
              <a:t>CEO/Board, $$, paid staff</a:t>
            </a:r>
            <a:endParaRPr lang="en-US" sz="2400" dirty="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400" b="1"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Get the authority you need early (i.e. elected officials)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ID funding and resources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Appoint someone take the lead (someone has to write the first drafts) </a:t>
            </a: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662535"/>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662535"/>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725973"/>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Expect volunteers or busy people to staff all the work</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Expect work to be divvied evenly among partners</a:t>
            </a:r>
            <a:endParaRPr lang="en-US" sz="2000" dirty="0">
              <a:solidFill>
                <a:srgbClr val="0070C0"/>
              </a:solidFill>
              <a:latin typeface="Calibri"/>
              <a:sym typeface="Calibri"/>
            </a:endParaRPr>
          </a:p>
        </p:txBody>
      </p:sp>
      <p:sp>
        <p:nvSpPr>
          <p:cNvPr id="9" name="Rectangle 8"/>
          <p:cNvSpPr/>
          <p:nvPr/>
        </p:nvSpPr>
        <p:spPr>
          <a:xfrm>
            <a:off x="457200" y="5405497"/>
            <a:ext cx="8382000" cy="1938992"/>
          </a:xfrm>
          <a:prstGeom prst="rect">
            <a:avLst/>
          </a:prstGeom>
        </p:spPr>
        <p:txBody>
          <a:bodyPr wrap="square">
            <a:sp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76200" lvl="0">
              <a:buClr>
                <a:srgbClr val="0070C0"/>
              </a:buClr>
              <a:buSzPct val="100000"/>
            </a:pPr>
            <a:r>
              <a:rPr lang="en-US" sz="2000" b="1" dirty="0" smtClean="0">
                <a:solidFill>
                  <a:srgbClr val="0070C0"/>
                </a:solidFill>
                <a:latin typeface="Calibri"/>
                <a:ea typeface="Calibri"/>
                <a:cs typeface="Calibri"/>
                <a:sym typeface="Calibri"/>
              </a:rPr>
              <a:t>Challenges: </a:t>
            </a:r>
            <a:r>
              <a:rPr lang="en-US" sz="2000" dirty="0" smtClean="0">
                <a:solidFill>
                  <a:srgbClr val="0070C0"/>
                </a:solidFill>
                <a:latin typeface="Calibri"/>
                <a:ea typeface="Calibri"/>
                <a:cs typeface="Calibri"/>
                <a:sym typeface="Calibri"/>
              </a:rPr>
              <a:t>Funds and direction come with strings which can limit effectiveness. Overreliance on one funding source is risky. </a:t>
            </a: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Tree>
    <p:extLst>
      <p:ext uri="{BB962C8B-B14F-4D97-AF65-F5344CB8AC3E}">
        <p14:creationId xmlns:p14="http://schemas.microsoft.com/office/powerpoint/2010/main" val="36596303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76200"/>
            <a:ext cx="8534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dirty="0" smtClean="0"/>
              <a:t>Lessons Learned: Effective Collaboration</a:t>
            </a:r>
            <a:endParaRPr lang="en-US" sz="3600" dirty="0"/>
          </a:p>
        </p:txBody>
      </p:sp>
      <p:sp>
        <p:nvSpPr>
          <p:cNvPr id="132" name="Shape 132"/>
          <p:cNvSpPr txBox="1"/>
          <p:nvPr/>
        </p:nvSpPr>
        <p:spPr>
          <a:xfrm>
            <a:off x="514350" y="1143000"/>
            <a:ext cx="4667250" cy="4525199"/>
          </a:xfrm>
          <a:prstGeom prst="rect">
            <a:avLst/>
          </a:prstGeom>
          <a:noFill/>
          <a:ln>
            <a:noFill/>
          </a:ln>
        </p:spPr>
        <p:txBody>
          <a:bodyPr lIns="91425" tIns="45700" rIns="91425" bIns="45700" anchor="t" anchorCtr="0">
            <a:noAutofit/>
          </a:bodyPr>
          <a:lstStyle/>
          <a:p>
            <a:pPr marL="76200" marR="0" lvl="0" algn="l" rtl="0">
              <a:lnSpc>
                <a:spcPct val="100000"/>
              </a:lnSpc>
              <a:spcBef>
                <a:spcPts val="0"/>
              </a:spcBef>
              <a:spcAft>
                <a:spcPts val="0"/>
              </a:spcAft>
              <a:buClr>
                <a:srgbClr val="0070C0"/>
              </a:buClr>
              <a:buSzPct val="100000"/>
            </a:pPr>
            <a:endParaRPr lang="en-US" sz="2000" dirty="0" smtClean="0">
              <a:solidFill>
                <a:srgbClr val="0070C0"/>
              </a:solidFill>
              <a:latin typeface="Calibri"/>
              <a:ea typeface="Calibri"/>
              <a:cs typeface="Calibri"/>
              <a:sym typeface="Calibri"/>
            </a:endParaRPr>
          </a:p>
        </p:txBody>
      </p:sp>
      <p:sp>
        <p:nvSpPr>
          <p:cNvPr id="2" name="Rectangle 1"/>
          <p:cNvSpPr/>
          <p:nvPr/>
        </p:nvSpPr>
        <p:spPr>
          <a:xfrm>
            <a:off x="457200" y="1676400"/>
            <a:ext cx="3886200" cy="4832092"/>
          </a:xfrm>
          <a:prstGeom prst="rect">
            <a:avLst/>
          </a:prstGeom>
        </p:spPr>
        <p:txBody>
          <a:bodyPr wrap="square">
            <a:spAutoFit/>
          </a:bodyPr>
          <a:lstStyle/>
          <a:p>
            <a:pPr marL="76200" lvl="0">
              <a:buClr>
                <a:srgbClr val="0070C0"/>
              </a:buClr>
              <a:buSzPct val="100000"/>
            </a:pPr>
            <a:r>
              <a:rPr lang="en-US" sz="2400" b="1" dirty="0" smtClean="0">
                <a:solidFill>
                  <a:srgbClr val="0070C0"/>
                </a:solidFill>
                <a:latin typeface="Calibri"/>
                <a:ea typeface="Calibri"/>
                <a:cs typeface="Calibri"/>
                <a:sym typeface="Calibri"/>
              </a:rPr>
              <a:t>3.    Have a Plan</a:t>
            </a:r>
          </a:p>
          <a:p>
            <a:pPr marL="76200" lvl="0">
              <a:buClr>
                <a:srgbClr val="0070C0"/>
              </a:buClr>
              <a:buSzPct val="100000"/>
            </a:pPr>
            <a:r>
              <a:rPr lang="en-US" sz="2400" dirty="0" smtClean="0">
                <a:solidFill>
                  <a:srgbClr val="0070C0"/>
                </a:solidFill>
                <a:latin typeface="Calibri"/>
                <a:ea typeface="Calibri"/>
                <a:cs typeface="Calibri"/>
                <a:sym typeface="Calibri"/>
              </a:rPr>
              <a:t>e.g. financing</a:t>
            </a:r>
          </a:p>
          <a:p>
            <a:pPr marL="533400" lvl="0" indent="-457200">
              <a:buClr>
                <a:srgbClr val="0070C0"/>
              </a:buClr>
              <a:buSzPct val="100000"/>
              <a:buFont typeface="+mj-lt"/>
              <a:buAutoNum type="arabicPeriod"/>
            </a:pPr>
            <a:endParaRPr lang="en-US" sz="2000" dirty="0">
              <a:solidFill>
                <a:srgbClr val="0070C0"/>
              </a:solidFill>
              <a:latin typeface="Calibri"/>
              <a:ea typeface="Calibri"/>
              <a:cs typeface="Calibri"/>
              <a:sym typeface="Calibri"/>
            </a:endParaRPr>
          </a:p>
          <a:p>
            <a:pPr marL="76200" lvl="0">
              <a:buClr>
                <a:srgbClr val="0070C0"/>
              </a:buClr>
              <a:buSzPct val="100000"/>
            </a:pPr>
            <a:endParaRPr lang="en-US" sz="2000" dirty="0" smtClean="0">
              <a:solidFill>
                <a:srgbClr val="0070C0"/>
              </a:solidFill>
              <a:latin typeface="Calibri"/>
              <a:ea typeface="Calibri"/>
              <a:cs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Craft and communicate a clear path forward with tangible milestones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Stay focused on key objectives</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Be okay with testing in a limited service area</a:t>
            </a: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a:p>
        </p:txBody>
      </p:sp>
      <p:sp>
        <p:nvSpPr>
          <p:cNvPr id="3" name="TextBox 2"/>
          <p:cNvSpPr txBox="1"/>
          <p:nvPr/>
        </p:nvSpPr>
        <p:spPr>
          <a:xfrm>
            <a:off x="457200" y="2662535"/>
            <a:ext cx="12192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00B050"/>
                </a:solidFill>
              </a:rPr>
              <a:t>Do</a:t>
            </a:r>
            <a:endParaRPr lang="en-US" sz="2400" b="1" dirty="0">
              <a:solidFill>
                <a:srgbClr val="00B050"/>
              </a:solidFill>
            </a:endParaRPr>
          </a:p>
        </p:txBody>
      </p:sp>
      <p:sp>
        <p:nvSpPr>
          <p:cNvPr id="6" name="TextBox 5"/>
          <p:cNvSpPr txBox="1"/>
          <p:nvPr/>
        </p:nvSpPr>
        <p:spPr>
          <a:xfrm>
            <a:off x="5168630" y="2662535"/>
            <a:ext cx="1524000" cy="461665"/>
          </a:xfrm>
          <a:prstGeom prst="rect">
            <a:avLst/>
          </a:prstGeom>
          <a:noFill/>
        </p:spPr>
        <p:txBody>
          <a:bodyPr wrap="square" rtlCol="0">
            <a:spAutoFit/>
          </a:bodyPr>
          <a:lstStyle/>
          <a:p>
            <a:r>
              <a:rPr lang="en-US" sz="2400" b="1" dirty="0" smtClean="0">
                <a:solidFill>
                  <a:srgbClr val="FF0000"/>
                </a:solidFill>
              </a:rPr>
              <a:t>X  Don’t</a:t>
            </a:r>
            <a:endParaRPr lang="en-US" sz="2400" b="1" dirty="0">
              <a:solidFill>
                <a:srgbClr val="FF0000"/>
              </a:solidFill>
            </a:endParaRPr>
          </a:p>
        </p:txBody>
      </p:sp>
      <p:sp>
        <p:nvSpPr>
          <p:cNvPr id="8" name="Shape 132"/>
          <p:cNvSpPr txBox="1"/>
          <p:nvPr/>
        </p:nvSpPr>
        <p:spPr>
          <a:xfrm>
            <a:off x="5075850" y="2725973"/>
            <a:ext cx="3915750" cy="3217627"/>
          </a:xfrm>
          <a:prstGeom prst="rect">
            <a:avLst/>
          </a:prstGeom>
          <a:noFill/>
          <a:ln>
            <a:noFill/>
          </a:ln>
        </p:spPr>
        <p:txBody>
          <a:bodyPr lIns="91425" tIns="45700" rIns="91425" bIns="45700" anchor="t" anchorCtr="0">
            <a:noAutofit/>
          </a:bodyPr>
          <a:lstStyle/>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endParaRPr lang="en-US" sz="2000" dirty="0" smtClean="0">
              <a:solidFill>
                <a:srgbClr val="0070C0"/>
              </a:solidFill>
              <a:latin typeface="Calibri"/>
              <a:sym typeface="Calibri"/>
            </a:endParaRP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Group plan (instead invite partners to review and input)</a:t>
            </a:r>
          </a:p>
          <a:p>
            <a:pPr marL="533400" lvl="0" indent="-457200">
              <a:buClr>
                <a:srgbClr val="0070C0"/>
              </a:buClr>
              <a:buSzPct val="100000"/>
              <a:buFont typeface="+mj-lt"/>
              <a:buAutoNum type="arabicPeriod"/>
            </a:pPr>
            <a:r>
              <a:rPr lang="en-US" sz="2000" dirty="0" smtClean="0">
                <a:solidFill>
                  <a:srgbClr val="0070C0"/>
                </a:solidFill>
                <a:latin typeface="Calibri"/>
                <a:sym typeface="Calibri"/>
              </a:rPr>
              <a:t>Try to serve everything to everyone at once </a:t>
            </a:r>
            <a:endParaRPr lang="en-US" sz="2000" dirty="0">
              <a:solidFill>
                <a:srgbClr val="0070C0"/>
              </a:solidFill>
              <a:latin typeface="Calibri"/>
              <a:sym typeface="Calibri"/>
            </a:endParaRPr>
          </a:p>
        </p:txBody>
      </p:sp>
    </p:spTree>
    <p:extLst>
      <p:ext uri="{BB962C8B-B14F-4D97-AF65-F5344CB8AC3E}">
        <p14:creationId xmlns:p14="http://schemas.microsoft.com/office/powerpoint/2010/main" val="319032977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1898</Words>
  <Application>Microsoft Office PowerPoint</Application>
  <PresentationFormat>On-screen Show (4:3)</PresentationFormat>
  <Paragraphs>263</Paragraphs>
  <Slides>17</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Calibri</vt:lpstr>
      <vt:lpstr>Wingdings</vt:lpstr>
      <vt:lpstr>Arial</vt:lpstr>
      <vt:lpstr>MS PGothic</vt:lpstr>
      <vt:lpstr>1_Office Theme</vt:lpstr>
      <vt:lpstr>4_Office Theme</vt:lpstr>
      <vt:lpstr>Visio</vt:lpstr>
      <vt:lpstr>PowerPoint Presentation</vt:lpstr>
      <vt:lpstr>Purpose of Presentation</vt:lpstr>
      <vt:lpstr>Program Background</vt:lpstr>
      <vt:lpstr>We emPower Clean Communities</vt:lpstr>
      <vt:lpstr>Collaborating across sectors</vt:lpstr>
      <vt:lpstr>A Pathway to Efficiency</vt:lpstr>
      <vt:lpstr>Lessons Learned: Effective Collaboration</vt:lpstr>
      <vt:lpstr>Lessons Learned: Effective Collaboration</vt:lpstr>
      <vt:lpstr>Lessons Learned: Effective Collaboration</vt:lpstr>
      <vt:lpstr>Lessons Learned: Effective Collaboration</vt:lpstr>
      <vt:lpstr>Lessons Learned: Effective Collaboration</vt:lpstr>
      <vt:lpstr>Lessons Learned: Effective Collaboration</vt:lpstr>
      <vt:lpstr>Lessons Learned: Effective Collaboration</vt:lpstr>
      <vt:lpstr>Benefits of Collaboration</vt:lpstr>
      <vt:lpstr>An invitation</vt:lpstr>
      <vt:lpstr>A New Paradigm for Local EE Service Delivery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Hacker, Angela</dc:creator>
  <cp:lastModifiedBy>Josh Simmons</cp:lastModifiedBy>
  <cp:revision>58</cp:revision>
  <cp:lastPrinted>2015-10-14T07:48:33Z</cp:lastPrinted>
  <dcterms:modified xsi:type="dcterms:W3CDTF">2015-10-14T14:56:54Z</dcterms:modified>
</cp:coreProperties>
</file>