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@RG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46dc38011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46dc38011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Innovative clean energy solicitation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VPPs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46d845d23b_0_2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46d845d23b_0_2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4767a7475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4767a7475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4767a7475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4767a7475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4767a7475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4767a7475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fe398384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fe398384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https://www.rewiringamerica.org/app/ira-calculator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4503328d80_0_1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4503328d80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IRA will jumpstart elec. Movement.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so in 4 main ways: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consumer side, you have </a:t>
            </a:r>
            <a:r>
              <a:rPr b="1" lang="en"/>
              <a:t>rebates, tax credits, and low cost financing.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supply side, you have </a:t>
            </a:r>
            <a:r>
              <a:rPr b="1" lang="en"/>
              <a:t>tax credits, incentives, financing, and workforce development funding.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4503328d80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4503328d80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High-Efficiency Electric Home Rebates (HEEHRA)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$4.5B through FY2031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Point-of-sale rebates up to $14,000 for LMI households that install new, efficient electric appliances - (QEPs)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Includes heat pump HVAC systems, HPWHs, electric cooking appliances, heat pump clothes dryers, and enabling measures - upgraded circuit panels, insulation, and wiring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Costs cover purchase &amp; installation: 100% covered for low income; 50% for moderate income 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Includes $500 contractor incentive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Administered by state energy offices &amp; Tribes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MAX ALLOWABLE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$14,000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PER QEP: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HPWH - $1,750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HP space heating - $8,000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Electric stove - $840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HP clothes dryer - $840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Breaker Box - $4,000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Insulation, air sealing, ventilation- $1,600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Electric wiring </a:t>
            </a:r>
            <a:r>
              <a:rPr lang="en">
                <a:solidFill>
                  <a:srgbClr val="E84C22"/>
                </a:solidFill>
                <a:latin typeface="Open Sans"/>
                <a:ea typeface="Open Sans"/>
                <a:cs typeface="Open Sans"/>
                <a:sym typeface="Open Sans"/>
              </a:rPr>
              <a:t>*new*-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$2,500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Home Energy Performance-Based, Whole-House Rebates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$4.3B through FY2031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Rebates for energy-saving retrofits, including heat pumps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$8,000 cap / 80% coverage for LMI households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$4,000 cap / 80% coverage otherwise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46d845d23b_0_2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46d845d23b_0_2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25C: Residential Energy Efficiency Tax Credit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$12.5B through FY2031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Old version of 25C (which expired last year) is retroactive to all of 2022; new version starts next year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Allows households of any income* to deduct up to 30% of the cost of efficiency home upgrades (install included)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Including heat pumps, breaker box upgrades, insulation</a:t>
            </a:r>
            <a:endParaRPr sz="1000" u="sng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For most items: deductions are capped at $600 per item &amp; up to $1,200 per household per year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Exception: deductions for heat pump water heaters and heat pump space heaters can be up to $2,000 each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Insulation also caps out at $1,200, not $600</a:t>
            </a:r>
            <a:endParaRPr sz="1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*Non-refundable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25D: Residential Clean Energy Credit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$22B through FY2031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New version retroactive to all of 2022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Allows households of any income* to deduct 30% of the cost of: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Geothermal heat pumps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Solar panels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Battery storage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Solar water heating, fuel cells, and property wind energy installations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*Non-refundable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30D: Clean Vehicle Credit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$7.5B through FY2031; starts 2023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Revokes unit-per-manufacturer cap on tax credits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$7,500 tax credit for new EVs tied to critical mineral, battery component, and final assembly requirements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are income limited and MSRP limited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$150K single, $225K head of household, $300K joint filers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will be transferable to dealers in exchange for a point-of-sale rebate, starting in 2024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25E: Credit for Previously-Owned Clean Vehicles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$1.4B through FY2031; starts 2023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$4,000 tax credit for used EVs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are income limited and MSRP limited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$75K single, $112.5K head of household, $150K joint filers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will be transferable to dealers in exchange for a point-of-sale rebate, starting in 2024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46d845d23b_0_2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46d845d23b_0_2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25C: Residential Energy Efficiency Tax Credit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$12.5B through FY2031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Old version of 25C (which expired last year) is retroactive to all of 2022; new version starts next year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Allows households of any income* to deduct up to 30% of the cost of efficiency home upgrades (install included)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Including heat pumps, breaker box upgrades, insulation</a:t>
            </a:r>
            <a:endParaRPr sz="1000" u="sng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For most items: deductions are capped at $600 per item &amp; up to $1,200 per household per year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Exception: deductions for heat pump water heaters and heat pump space heaters can be up to $2,000 each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Insulation also caps out at $1,200, not $600</a:t>
            </a:r>
            <a:endParaRPr sz="1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*Non-refundable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25D: Residential Clean Energy Credit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$22B through FY2031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New version retroactive to all of 2022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Allows households of any income* to deduct 30% of the cost of: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Geothermal heat pumps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Solar panels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Battery storage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Solar water heating, fuel cells, and property wind energy installations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*Non-refundable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30D: Clean Vehicle Credit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$7.5B through FY2031; starts 2023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Revokes unit-per-manufacturer cap on tax credits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$7,500 tax credit for new EVs tied to critical mineral, battery component, and final assembly requirements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are income limited and MSRP limited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$150K single, $225K head of household, $300K joint filers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will be transferable to dealers in exchange for a point-of-sale rebate, starting in 2024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25E: Credit for Previously-Owned Clean Vehicles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Estimated value: $1.4B through FY2031; starts 2023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$4,000 tax credit for used EVs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are income limited and MSRP limited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$75K single, $112.5K head of household, $150K joint filers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Credits will be transferable to dealers in exchange for a point-of-sale rebate, starting in 2024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6d845d23b_0_2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6d845d23b_0_2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6dc380117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6dc380117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4767a7475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4767a7475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46d845d23b_0_2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46d845d23b_0_2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Greenhouse Gas Reduction Fund (a.k.a., the Accelerator)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$27B through FY2024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$15B reserved for for low-income and disadvantaged communities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Low-cost financing for projects that enable communities to deploy and/or benefit from zero-emission technologies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$7B will fund tech (largely rooftop solar) for low-income communities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$20B will be deployed to green-bank-like entities (a national green bank and state green banks)</a:t>
            </a:r>
            <a:endParaRPr sz="1000">
              <a:solidFill>
                <a:schemeClr val="dk1"/>
              </a:solidFill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</a:pPr>
            <a:r>
              <a:rPr lang="en" sz="1000">
                <a:solidFill>
                  <a:schemeClr val="dk1"/>
                </a:solidFill>
              </a:rPr>
              <a:t>$8B for disadvantaged communities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Funding will leverage private capital with a 5:1 ratio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Consumer impact: intention is that funding will be used by green banks to finance residential electrification &amp; efficiency upgrades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Funding for the Department of Energy’s Loan Programs Office (LPO)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$3.6B through FY2026, with authority to guarantee up to $40B of loans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Loan guarantees for projects that avoid, reduce, or sequester air pollutants or anthropogenic greenhouse gas emissions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Consumer impacts: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LPO can finance “innovative” projects like Virtual Power Plants, including household electrification and demand response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If state entities supplement LPO funding, LPO can also fund standard, residential heat pump deployment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Non-Consumer impact: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>
                <a:solidFill>
                  <a:schemeClr val="dk1"/>
                </a:solidFill>
              </a:rPr>
              <a:t>LPO can provide subsidized loans for onshoring of domestic manufacturing facilities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Funding for the Defense Production Act (DPA)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$500M through FY2024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Funding to </a:t>
            </a:r>
            <a:r>
              <a:rPr lang="en" sz="1000">
                <a:solidFill>
                  <a:srgbClr val="212121"/>
                </a:solidFill>
              </a:rPr>
              <a:t>bolster the domestic manufacturing of heat pumps and critical minerals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 1 Yellow" type="title">
  <p:cSld name="TITLE">
    <p:bg>
      <p:bgPr>
        <a:solidFill>
          <a:srgbClr val="F9D65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02" y="84935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3493"/>
          <a:stretch/>
        </p:blipFill>
        <p:spPr>
          <a:xfrm>
            <a:off x="385075" y="0"/>
            <a:ext cx="7330452" cy="49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">
  <p:cSld name="TITLE_AND_BOD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">
  <p:cSld name="TITLE_AND_BODY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 b="0" l="0" r="0" t="9148"/>
          <a:stretch/>
        </p:blipFill>
        <p:spPr>
          <a:xfrm>
            <a:off x="285750" y="0"/>
            <a:ext cx="8572499" cy="42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type="title"/>
          </p:nvPr>
        </p:nvSpPr>
        <p:spPr>
          <a:xfrm>
            <a:off x="623400" y="449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623400" y="1157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4">
  <p:cSld name="TITLE_AND_BODY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9148"/>
          <a:stretch/>
        </p:blipFill>
        <p:spPr>
          <a:xfrm flipH="1" rot="10800000">
            <a:off x="285750" y="400049"/>
            <a:ext cx="8572499" cy="47434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type="title"/>
          </p:nvPr>
        </p:nvSpPr>
        <p:spPr>
          <a:xfrm>
            <a:off x="623400" y="840475"/>
            <a:ext cx="786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23400" y="1547925"/>
            <a:ext cx="786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3"/>
          <p:cNvSpPr/>
          <p:nvPr/>
        </p:nvSpPr>
        <p:spPr>
          <a:xfrm>
            <a:off x="3211950" y="200025"/>
            <a:ext cx="2686200" cy="448500"/>
          </a:xfrm>
          <a:prstGeom prst="roundRect">
            <a:avLst>
              <a:gd fmla="val 50000" name="adj"/>
            </a:avLst>
          </a:prstGeom>
          <a:solidFill>
            <a:srgbClr val="4A00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2" type="title"/>
          </p:nvPr>
        </p:nvSpPr>
        <p:spPr>
          <a:xfrm>
            <a:off x="3623700" y="244425"/>
            <a:ext cx="1862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4 1">
  <p:cSld name="TITLE_AND_BODY_1_1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2">
            <a:alphaModFix/>
          </a:blip>
          <a:srcRect b="10913" l="0" r="0" t="0"/>
          <a:stretch/>
        </p:blipFill>
        <p:spPr>
          <a:xfrm>
            <a:off x="268275" y="400050"/>
            <a:ext cx="8572498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type="title"/>
          </p:nvPr>
        </p:nvSpPr>
        <p:spPr>
          <a:xfrm>
            <a:off x="623400" y="840475"/>
            <a:ext cx="786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623400" y="1547925"/>
            <a:ext cx="786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4"/>
          <p:cNvSpPr/>
          <p:nvPr/>
        </p:nvSpPr>
        <p:spPr>
          <a:xfrm>
            <a:off x="3211950" y="200025"/>
            <a:ext cx="2686200" cy="448500"/>
          </a:xfrm>
          <a:prstGeom prst="roundRect">
            <a:avLst>
              <a:gd fmla="val 50000" name="adj"/>
            </a:avLst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2" type="title"/>
          </p:nvPr>
        </p:nvSpPr>
        <p:spPr>
          <a:xfrm>
            <a:off x="3623700" y="244425"/>
            <a:ext cx="1862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5 Black">
  <p:cSld name="TITLE_AND_BODY_1_1_1_1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 b="-2400" l="0" r="0" t="9713"/>
          <a:stretch/>
        </p:blipFill>
        <p:spPr>
          <a:xfrm flipH="1" rot="10800000">
            <a:off x="285750" y="285749"/>
            <a:ext cx="85724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type="title"/>
          </p:nvPr>
        </p:nvSpPr>
        <p:spPr>
          <a:xfrm>
            <a:off x="623400" y="840475"/>
            <a:ext cx="786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None/>
              <a:defRPr b="1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Font typeface="Open Sans"/>
              <a:buNone/>
              <a:defRPr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623400" y="1547925"/>
            <a:ext cx="786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5"/>
          <p:cNvSpPr/>
          <p:nvPr/>
        </p:nvSpPr>
        <p:spPr>
          <a:xfrm>
            <a:off x="3211950" y="200025"/>
            <a:ext cx="2686200" cy="448500"/>
          </a:xfrm>
          <a:prstGeom prst="roundRect">
            <a:avLst>
              <a:gd fmla="val 50000" name="adj"/>
            </a:avLst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2" type="title"/>
          </p:nvPr>
        </p:nvSpPr>
        <p:spPr>
          <a:xfrm>
            <a:off x="3623700" y="244425"/>
            <a:ext cx="1862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" type="twoColTx">
  <p:cSld name="TITLE_AND_TWO_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152475"/>
            <a:ext cx="40701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4626349" y="1152475"/>
            <a:ext cx="40701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 2 Row">
  <p:cSld name="TITLE_AND_TWO_COLUMNS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9" name="Google Shape;10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337650" y="1252975"/>
            <a:ext cx="410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800"/>
              <a:buNone/>
              <a:defRPr b="1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2" type="subTitle"/>
          </p:nvPr>
        </p:nvSpPr>
        <p:spPr>
          <a:xfrm>
            <a:off x="337650" y="1646575"/>
            <a:ext cx="37677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3" type="subTitle"/>
          </p:nvPr>
        </p:nvSpPr>
        <p:spPr>
          <a:xfrm>
            <a:off x="4514850" y="1252975"/>
            <a:ext cx="410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800"/>
              <a:buNone/>
              <a:defRPr b="1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4" type="subTitle"/>
          </p:nvPr>
        </p:nvSpPr>
        <p:spPr>
          <a:xfrm>
            <a:off x="4514850" y="1646575"/>
            <a:ext cx="37677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5" type="subTitle"/>
          </p:nvPr>
        </p:nvSpPr>
        <p:spPr>
          <a:xfrm>
            <a:off x="337650" y="2650888"/>
            <a:ext cx="410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800"/>
              <a:buNone/>
              <a:defRPr b="1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6" type="subTitle"/>
          </p:nvPr>
        </p:nvSpPr>
        <p:spPr>
          <a:xfrm>
            <a:off x="337650" y="3044488"/>
            <a:ext cx="37677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7" type="subTitle"/>
          </p:nvPr>
        </p:nvSpPr>
        <p:spPr>
          <a:xfrm>
            <a:off x="4514850" y="2650888"/>
            <a:ext cx="410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800"/>
              <a:buNone/>
              <a:defRPr b="1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8" type="subTitle"/>
          </p:nvPr>
        </p:nvSpPr>
        <p:spPr>
          <a:xfrm>
            <a:off x="4514850" y="3044488"/>
            <a:ext cx="37677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">
  <p:cSld name="TITLE_AND_TWO_COLUMNS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22" name="Google Shape;12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367800" y="1295400"/>
            <a:ext cx="238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700"/>
              <a:buNone/>
              <a:defRPr b="1" sz="1700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2" type="subTitle"/>
          </p:nvPr>
        </p:nvSpPr>
        <p:spPr>
          <a:xfrm>
            <a:off x="369814" y="2044394"/>
            <a:ext cx="23088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3" type="subTitle"/>
          </p:nvPr>
        </p:nvSpPr>
        <p:spPr>
          <a:xfrm>
            <a:off x="3343426" y="1295400"/>
            <a:ext cx="238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700"/>
              <a:buNone/>
              <a:defRPr b="1" sz="1700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4" type="subTitle"/>
          </p:nvPr>
        </p:nvSpPr>
        <p:spPr>
          <a:xfrm>
            <a:off x="3345440" y="2044394"/>
            <a:ext cx="23088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5" type="subTitle"/>
          </p:nvPr>
        </p:nvSpPr>
        <p:spPr>
          <a:xfrm>
            <a:off x="6319052" y="1295400"/>
            <a:ext cx="238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700"/>
              <a:buNone/>
              <a:defRPr b="1" sz="1700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6" type="subTitle"/>
          </p:nvPr>
        </p:nvSpPr>
        <p:spPr>
          <a:xfrm>
            <a:off x="6321066" y="2044394"/>
            <a:ext cx="23088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 Box">
  <p:cSld name="TITLE_AND_TWO_COLUMNS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33" name="Google Shape;13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447675" y="1295401"/>
            <a:ext cx="2611800" cy="28971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447675" y="1295400"/>
            <a:ext cx="2611800" cy="7035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>
            <p:ph idx="1" type="subTitle"/>
          </p:nvPr>
        </p:nvSpPr>
        <p:spPr>
          <a:xfrm>
            <a:off x="551538" y="1295400"/>
            <a:ext cx="2241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2" type="subTitle"/>
          </p:nvPr>
        </p:nvSpPr>
        <p:spPr>
          <a:xfrm>
            <a:off x="624994" y="2196788"/>
            <a:ext cx="21681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40" name="Google Shape;140;p19"/>
          <p:cNvSpPr/>
          <p:nvPr/>
        </p:nvSpPr>
        <p:spPr>
          <a:xfrm>
            <a:off x="3242297" y="1295401"/>
            <a:ext cx="2611800" cy="28971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3242297" y="1295400"/>
            <a:ext cx="2611800" cy="7035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3" type="subTitle"/>
          </p:nvPr>
        </p:nvSpPr>
        <p:spPr>
          <a:xfrm>
            <a:off x="3346160" y="1295400"/>
            <a:ext cx="2241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4" type="subTitle"/>
          </p:nvPr>
        </p:nvSpPr>
        <p:spPr>
          <a:xfrm>
            <a:off x="3419616" y="2196788"/>
            <a:ext cx="21681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44" name="Google Shape;144;p19"/>
          <p:cNvSpPr/>
          <p:nvPr/>
        </p:nvSpPr>
        <p:spPr>
          <a:xfrm>
            <a:off x="6036919" y="1295401"/>
            <a:ext cx="2611800" cy="28971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6036919" y="1295400"/>
            <a:ext cx="2611800" cy="7035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>
            <p:ph idx="5" type="subTitle"/>
          </p:nvPr>
        </p:nvSpPr>
        <p:spPr>
          <a:xfrm>
            <a:off x="6140782" y="1295400"/>
            <a:ext cx="2241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6" type="subTitle"/>
          </p:nvPr>
        </p:nvSpPr>
        <p:spPr>
          <a:xfrm>
            <a:off x="6214238" y="2196788"/>
            <a:ext cx="21681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4 Column Box 4">
  <p:cSld name="TITLE_AND_TWO_COLUMNS_1_1_1_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50" name="Google Shape;15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447675" y="1066801"/>
            <a:ext cx="1907100" cy="32808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447675" y="1063999"/>
            <a:ext cx="1907100" cy="3210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>
            <p:ph idx="1" type="subTitle"/>
          </p:nvPr>
        </p:nvSpPr>
        <p:spPr>
          <a:xfrm>
            <a:off x="523519" y="1066800"/>
            <a:ext cx="1636800" cy="3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20"/>
          <p:cNvSpPr txBox="1"/>
          <p:nvPr>
            <p:ph idx="2" type="subTitle"/>
          </p:nvPr>
        </p:nvSpPr>
        <p:spPr>
          <a:xfrm>
            <a:off x="577160" y="1804936"/>
            <a:ext cx="1583100" cy="1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57" name="Google Shape;157;p20"/>
          <p:cNvSpPr/>
          <p:nvPr/>
        </p:nvSpPr>
        <p:spPr>
          <a:xfrm>
            <a:off x="2488404" y="1066801"/>
            <a:ext cx="1907100" cy="32808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2488404" y="1063999"/>
            <a:ext cx="1907100" cy="3210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>
            <p:ph idx="3" type="subTitle"/>
          </p:nvPr>
        </p:nvSpPr>
        <p:spPr>
          <a:xfrm>
            <a:off x="2564248" y="1066800"/>
            <a:ext cx="1636800" cy="3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4" type="subTitle"/>
          </p:nvPr>
        </p:nvSpPr>
        <p:spPr>
          <a:xfrm>
            <a:off x="2617888" y="1804936"/>
            <a:ext cx="1583100" cy="1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61" name="Google Shape;161;p20"/>
          <p:cNvSpPr/>
          <p:nvPr/>
        </p:nvSpPr>
        <p:spPr>
          <a:xfrm>
            <a:off x="4529132" y="1066801"/>
            <a:ext cx="1907100" cy="32808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4529132" y="1063999"/>
            <a:ext cx="1907100" cy="3210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>
            <p:ph idx="5" type="subTitle"/>
          </p:nvPr>
        </p:nvSpPr>
        <p:spPr>
          <a:xfrm>
            <a:off x="4604977" y="1066800"/>
            <a:ext cx="1636800" cy="3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6" type="subTitle"/>
          </p:nvPr>
        </p:nvSpPr>
        <p:spPr>
          <a:xfrm>
            <a:off x="4658617" y="1804936"/>
            <a:ext cx="1583100" cy="1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65" name="Google Shape;165;p20"/>
          <p:cNvSpPr/>
          <p:nvPr/>
        </p:nvSpPr>
        <p:spPr>
          <a:xfrm>
            <a:off x="6567357" y="1074717"/>
            <a:ext cx="1907100" cy="32808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6567382" y="1060475"/>
            <a:ext cx="1907100" cy="3210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 txBox="1"/>
          <p:nvPr>
            <p:ph idx="7" type="subTitle"/>
          </p:nvPr>
        </p:nvSpPr>
        <p:spPr>
          <a:xfrm>
            <a:off x="6643202" y="1072525"/>
            <a:ext cx="1636800" cy="3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8" type="subTitle"/>
          </p:nvPr>
        </p:nvSpPr>
        <p:spPr>
          <a:xfrm>
            <a:off x="6696842" y="1810661"/>
            <a:ext cx="1583100" cy="1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 1 Purple">
  <p:cSld name="TITLE_1">
    <p:bg>
      <p:bgPr>
        <a:solidFill>
          <a:srgbClr val="4A00C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23402" y="84935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None/>
              <a:defRPr b="1" sz="5200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234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3428"/>
          <a:stretch/>
        </p:blipFill>
        <p:spPr>
          <a:xfrm>
            <a:off x="459100" y="0"/>
            <a:ext cx="7330452" cy="49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 Box 2">
  <p:cSld name="TITLE_AND_TWO_COLUMNS_1_1_1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71" name="Google Shape;17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>
            <a:off x="447675" y="1295401"/>
            <a:ext cx="3980400" cy="28971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447675" y="1295400"/>
            <a:ext cx="3980400" cy="7035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>
            <p:ph idx="1" type="subTitle"/>
          </p:nvPr>
        </p:nvSpPr>
        <p:spPr>
          <a:xfrm>
            <a:off x="605957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21"/>
          <p:cNvSpPr txBox="1"/>
          <p:nvPr>
            <p:ph idx="2" type="subTitle"/>
          </p:nvPr>
        </p:nvSpPr>
        <p:spPr>
          <a:xfrm>
            <a:off x="565501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78" name="Google Shape;178;p21"/>
          <p:cNvSpPr/>
          <p:nvPr/>
        </p:nvSpPr>
        <p:spPr>
          <a:xfrm>
            <a:off x="4706543" y="1295401"/>
            <a:ext cx="3980400" cy="28971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4706543" y="1295400"/>
            <a:ext cx="3980400" cy="7035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>
            <p:ph idx="3" type="subTitle"/>
          </p:nvPr>
        </p:nvSpPr>
        <p:spPr>
          <a:xfrm>
            <a:off x="4864826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Google Shape;181;p21"/>
          <p:cNvSpPr txBox="1"/>
          <p:nvPr>
            <p:ph idx="4" type="subTitle"/>
          </p:nvPr>
        </p:nvSpPr>
        <p:spPr>
          <a:xfrm>
            <a:off x="4824370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 Box 2 3">
  <p:cSld name="TITLE_AND_TWO_COLUMNS_1_1_1_2_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84" name="Google Shape;18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32057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700"/>
              <a:buNone/>
              <a:defRPr b="1" sz="1700">
                <a:solidFill>
                  <a:srgbClr val="4A00C3"/>
                </a:solidFill>
                <a:highlight>
                  <a:srgbClr val="F9D65B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9pPr>
          </a:lstStyle>
          <a:p/>
        </p:txBody>
      </p:sp>
      <p:sp>
        <p:nvSpPr>
          <p:cNvPr id="187" name="Google Shape;187;p22"/>
          <p:cNvSpPr txBox="1"/>
          <p:nvPr>
            <p:ph idx="2" type="subTitle"/>
          </p:nvPr>
        </p:nvSpPr>
        <p:spPr>
          <a:xfrm>
            <a:off x="291601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idx="3" type="subTitle"/>
          </p:nvPr>
        </p:nvSpPr>
        <p:spPr>
          <a:xfrm>
            <a:off x="4864826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700"/>
              <a:buNone/>
              <a:defRPr b="1" sz="1700">
                <a:solidFill>
                  <a:srgbClr val="4A00C3"/>
                </a:solidFill>
                <a:highlight>
                  <a:srgbClr val="F9D65B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700"/>
              <a:buNone/>
              <a:defRPr b="1" sz="2700">
                <a:solidFill>
                  <a:srgbClr val="4A00C3"/>
                </a:solidFill>
                <a:highlight>
                  <a:srgbClr val="F9D65B"/>
                </a:highlight>
              </a:defRPr>
            </a:lvl9pPr>
          </a:lstStyle>
          <a:p/>
        </p:txBody>
      </p:sp>
      <p:sp>
        <p:nvSpPr>
          <p:cNvPr id="189" name="Google Shape;189;p22"/>
          <p:cNvSpPr txBox="1"/>
          <p:nvPr>
            <p:ph idx="4" type="subTitle"/>
          </p:nvPr>
        </p:nvSpPr>
        <p:spPr>
          <a:xfrm>
            <a:off x="4824370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cxnSp>
        <p:nvCxnSpPr>
          <p:cNvPr id="190" name="Google Shape;190;p22"/>
          <p:cNvCxnSpPr/>
          <p:nvPr/>
        </p:nvCxnSpPr>
        <p:spPr>
          <a:xfrm>
            <a:off x="4152900" y="1428750"/>
            <a:ext cx="0" cy="3181500"/>
          </a:xfrm>
          <a:prstGeom prst="straightConnector1">
            <a:avLst/>
          </a:prstGeom>
          <a:noFill/>
          <a:ln cap="flat" cmpd="sng" w="9525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 Box 2 2">
  <p:cSld name="TITLE_AND_TWO_COLUMNS_1_1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93" name="Google Shape;19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/>
          <p:nvPr/>
        </p:nvSpPr>
        <p:spPr>
          <a:xfrm>
            <a:off x="447675" y="1295401"/>
            <a:ext cx="3980400" cy="2897100"/>
          </a:xfrm>
          <a:prstGeom prst="rect">
            <a:avLst/>
          </a:prstGeom>
          <a:solidFill>
            <a:srgbClr val="C6E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447675" y="1295400"/>
            <a:ext cx="3980400" cy="703500"/>
          </a:xfrm>
          <a:prstGeom prst="rect">
            <a:avLst/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 txBox="1"/>
          <p:nvPr>
            <p:ph idx="1" type="subTitle"/>
          </p:nvPr>
        </p:nvSpPr>
        <p:spPr>
          <a:xfrm>
            <a:off x="605957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3"/>
          <p:cNvSpPr txBox="1"/>
          <p:nvPr>
            <p:ph idx="2" type="subTitle"/>
          </p:nvPr>
        </p:nvSpPr>
        <p:spPr>
          <a:xfrm>
            <a:off x="565501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200" name="Google Shape;200;p23"/>
          <p:cNvSpPr/>
          <p:nvPr/>
        </p:nvSpPr>
        <p:spPr>
          <a:xfrm>
            <a:off x="4706543" y="1295401"/>
            <a:ext cx="3980400" cy="2897100"/>
          </a:xfrm>
          <a:prstGeom prst="rect">
            <a:avLst/>
          </a:prstGeom>
          <a:solidFill>
            <a:srgbClr val="C6E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4706543" y="1295400"/>
            <a:ext cx="3980400" cy="703500"/>
          </a:xfrm>
          <a:prstGeom prst="rect">
            <a:avLst/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 txBox="1"/>
          <p:nvPr>
            <p:ph idx="3" type="subTitle"/>
          </p:nvPr>
        </p:nvSpPr>
        <p:spPr>
          <a:xfrm>
            <a:off x="4864826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3" name="Google Shape;203;p23"/>
          <p:cNvSpPr txBox="1"/>
          <p:nvPr>
            <p:ph idx="4" type="subTitle"/>
          </p:nvPr>
        </p:nvSpPr>
        <p:spPr>
          <a:xfrm>
            <a:off x="4824370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 Box 2 2 1">
  <p:cSld name="TITLE_AND_TWO_COLUMNS_1_1_1_2_2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06" name="Google Shape;20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>
            <a:off x="447675" y="1295401"/>
            <a:ext cx="3980400" cy="2897100"/>
          </a:xfrm>
          <a:prstGeom prst="rect">
            <a:avLst/>
          </a:prstGeom>
          <a:noFill/>
          <a:ln cap="flat" cmpd="sng" w="9525">
            <a:solidFill>
              <a:srgbClr val="57AB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447675" y="1295400"/>
            <a:ext cx="3980400" cy="703500"/>
          </a:xfrm>
          <a:prstGeom prst="rect">
            <a:avLst/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 txBox="1"/>
          <p:nvPr>
            <p:ph idx="1" type="subTitle"/>
          </p:nvPr>
        </p:nvSpPr>
        <p:spPr>
          <a:xfrm>
            <a:off x="605957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p24"/>
          <p:cNvSpPr txBox="1"/>
          <p:nvPr>
            <p:ph idx="2" type="subTitle"/>
          </p:nvPr>
        </p:nvSpPr>
        <p:spPr>
          <a:xfrm>
            <a:off x="565501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213" name="Google Shape;213;p24"/>
          <p:cNvSpPr/>
          <p:nvPr/>
        </p:nvSpPr>
        <p:spPr>
          <a:xfrm>
            <a:off x="4706543" y="1295401"/>
            <a:ext cx="3980400" cy="2897100"/>
          </a:xfrm>
          <a:prstGeom prst="rect">
            <a:avLst/>
          </a:prstGeom>
          <a:noFill/>
          <a:ln cap="flat" cmpd="sng" w="9525">
            <a:solidFill>
              <a:srgbClr val="57AB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>
            <a:off x="4706543" y="1295400"/>
            <a:ext cx="3980400" cy="703500"/>
          </a:xfrm>
          <a:prstGeom prst="rect">
            <a:avLst/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4"/>
          <p:cNvSpPr txBox="1"/>
          <p:nvPr>
            <p:ph idx="3" type="subTitle"/>
          </p:nvPr>
        </p:nvSpPr>
        <p:spPr>
          <a:xfrm>
            <a:off x="4864826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6" name="Google Shape;216;p24"/>
          <p:cNvSpPr txBox="1"/>
          <p:nvPr>
            <p:ph idx="4" type="subTitle"/>
          </p:nvPr>
        </p:nvSpPr>
        <p:spPr>
          <a:xfrm>
            <a:off x="4824370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 Box 2 1">
  <p:cSld name="TITLE_AND_TWO_COLUMNS_1_1_1_2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19" name="Google Shape;21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/>
          <p:nvPr/>
        </p:nvSpPr>
        <p:spPr>
          <a:xfrm>
            <a:off x="447675" y="1295401"/>
            <a:ext cx="3980400" cy="2897100"/>
          </a:xfrm>
          <a:prstGeom prst="rect">
            <a:avLst/>
          </a:prstGeom>
          <a:noFill/>
          <a:ln cap="flat" cmpd="sng" w="9525">
            <a:solidFill>
              <a:srgbClr val="F9D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447675" y="1295400"/>
            <a:ext cx="3980400" cy="7035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605957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5" name="Google Shape;225;p25"/>
          <p:cNvSpPr txBox="1"/>
          <p:nvPr>
            <p:ph idx="2" type="subTitle"/>
          </p:nvPr>
        </p:nvSpPr>
        <p:spPr>
          <a:xfrm>
            <a:off x="565501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226" name="Google Shape;226;p25"/>
          <p:cNvSpPr/>
          <p:nvPr/>
        </p:nvSpPr>
        <p:spPr>
          <a:xfrm>
            <a:off x="4706543" y="1295401"/>
            <a:ext cx="3980400" cy="2897100"/>
          </a:xfrm>
          <a:prstGeom prst="rect">
            <a:avLst/>
          </a:prstGeom>
          <a:noFill/>
          <a:ln cap="flat" cmpd="sng" w="9525">
            <a:solidFill>
              <a:srgbClr val="F9D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4706543" y="1295400"/>
            <a:ext cx="3980400" cy="703500"/>
          </a:xfrm>
          <a:prstGeom prst="rect">
            <a:avLst/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 txBox="1"/>
          <p:nvPr>
            <p:ph idx="3" type="subTitle"/>
          </p:nvPr>
        </p:nvSpPr>
        <p:spPr>
          <a:xfrm>
            <a:off x="4864826" y="1295400"/>
            <a:ext cx="3416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9" name="Google Shape;229;p25"/>
          <p:cNvSpPr txBox="1"/>
          <p:nvPr>
            <p:ph idx="4" type="subTitle"/>
          </p:nvPr>
        </p:nvSpPr>
        <p:spPr>
          <a:xfrm>
            <a:off x="4824370" y="2196788"/>
            <a:ext cx="33042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 Box 1">
  <p:cSld name="TITLE_AND_TWO_COLUMNS_1_1_1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32" name="Google Shape;2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/>
          <p:nvPr/>
        </p:nvSpPr>
        <p:spPr>
          <a:xfrm>
            <a:off x="447675" y="1295401"/>
            <a:ext cx="2611800" cy="2897100"/>
          </a:xfrm>
          <a:prstGeom prst="rect">
            <a:avLst/>
          </a:prstGeom>
          <a:solidFill>
            <a:srgbClr val="C6E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447675" y="1295400"/>
            <a:ext cx="2611800" cy="703500"/>
          </a:xfrm>
          <a:prstGeom prst="rect">
            <a:avLst/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 txBox="1"/>
          <p:nvPr>
            <p:ph idx="1" type="subTitle"/>
          </p:nvPr>
        </p:nvSpPr>
        <p:spPr>
          <a:xfrm>
            <a:off x="551538" y="1295400"/>
            <a:ext cx="2241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8" name="Google Shape;238;p26"/>
          <p:cNvSpPr txBox="1"/>
          <p:nvPr>
            <p:ph idx="2" type="subTitle"/>
          </p:nvPr>
        </p:nvSpPr>
        <p:spPr>
          <a:xfrm>
            <a:off x="624994" y="2196788"/>
            <a:ext cx="21681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239" name="Google Shape;239;p26"/>
          <p:cNvSpPr/>
          <p:nvPr/>
        </p:nvSpPr>
        <p:spPr>
          <a:xfrm>
            <a:off x="3242297" y="1295401"/>
            <a:ext cx="2611800" cy="2897100"/>
          </a:xfrm>
          <a:prstGeom prst="rect">
            <a:avLst/>
          </a:prstGeom>
          <a:solidFill>
            <a:srgbClr val="C6E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3242297" y="1295400"/>
            <a:ext cx="2611800" cy="703500"/>
          </a:xfrm>
          <a:prstGeom prst="rect">
            <a:avLst/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"/>
          <p:cNvSpPr txBox="1"/>
          <p:nvPr>
            <p:ph idx="3" type="subTitle"/>
          </p:nvPr>
        </p:nvSpPr>
        <p:spPr>
          <a:xfrm>
            <a:off x="3346160" y="1295400"/>
            <a:ext cx="2241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4" type="subTitle"/>
          </p:nvPr>
        </p:nvSpPr>
        <p:spPr>
          <a:xfrm>
            <a:off x="3419616" y="2196788"/>
            <a:ext cx="21681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243" name="Google Shape;243;p26"/>
          <p:cNvSpPr/>
          <p:nvPr/>
        </p:nvSpPr>
        <p:spPr>
          <a:xfrm>
            <a:off x="6036919" y="1295401"/>
            <a:ext cx="2611800" cy="2897100"/>
          </a:xfrm>
          <a:prstGeom prst="rect">
            <a:avLst/>
          </a:prstGeom>
          <a:solidFill>
            <a:srgbClr val="C6E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>
            <a:off x="6036919" y="1295400"/>
            <a:ext cx="2611800" cy="703500"/>
          </a:xfrm>
          <a:prstGeom prst="rect">
            <a:avLst/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 txBox="1"/>
          <p:nvPr>
            <p:ph idx="5" type="subTitle"/>
          </p:nvPr>
        </p:nvSpPr>
        <p:spPr>
          <a:xfrm>
            <a:off x="6140782" y="1295400"/>
            <a:ext cx="2241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6" name="Google Shape;246;p26"/>
          <p:cNvSpPr txBox="1"/>
          <p:nvPr>
            <p:ph idx="6" type="subTitle"/>
          </p:nvPr>
        </p:nvSpPr>
        <p:spPr>
          <a:xfrm>
            <a:off x="6214238" y="2196788"/>
            <a:ext cx="2168100" cy="17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" type="titleOnly">
  <p:cSld name="TITLE_ONL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/>
          <p:nvPr>
            <p:ph idx="2" type="pic"/>
          </p:nvPr>
        </p:nvSpPr>
        <p:spPr>
          <a:xfrm>
            <a:off x="5724525" y="0"/>
            <a:ext cx="3419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0" name="Google Shape;250;p27"/>
          <p:cNvSpPr txBox="1"/>
          <p:nvPr>
            <p:ph idx="1" type="body"/>
          </p:nvPr>
        </p:nvSpPr>
        <p:spPr>
          <a:xfrm>
            <a:off x="311700" y="1465375"/>
            <a:ext cx="4755600" cy="31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 1">
  <p:cSld name="TITLE_ONLY_2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/>
          <p:nvPr/>
        </p:nvSpPr>
        <p:spPr>
          <a:xfrm>
            <a:off x="323850" y="457200"/>
            <a:ext cx="4953000" cy="3829200"/>
          </a:xfrm>
          <a:prstGeom prst="roundRect">
            <a:avLst>
              <a:gd fmla="val 1492" name="adj"/>
            </a:avLst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>
            <p:ph type="title"/>
          </p:nvPr>
        </p:nvSpPr>
        <p:spPr>
          <a:xfrm>
            <a:off x="445200" y="626000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411750" y="1627300"/>
            <a:ext cx="4755600" cy="31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55" name="Google Shape;25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/>
          <p:nvPr>
            <p:ph idx="2" type="pic"/>
          </p:nvPr>
        </p:nvSpPr>
        <p:spPr>
          <a:xfrm>
            <a:off x="5457825" y="445025"/>
            <a:ext cx="3381300" cy="38292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 1 1">
  <p:cSld name="TITLE_ONLY_2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>
            <a:off x="323850" y="457200"/>
            <a:ext cx="4953000" cy="3829200"/>
          </a:xfrm>
          <a:prstGeom prst="roundRect">
            <a:avLst>
              <a:gd fmla="val 1492" name="adj"/>
            </a:avLst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 txBox="1"/>
          <p:nvPr>
            <p:ph type="title"/>
          </p:nvPr>
        </p:nvSpPr>
        <p:spPr>
          <a:xfrm>
            <a:off x="445200" y="626000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411750" y="1627300"/>
            <a:ext cx="4755600" cy="31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2" name="Google Shape;262;p29"/>
          <p:cNvSpPr/>
          <p:nvPr>
            <p:ph idx="2" type="pic"/>
          </p:nvPr>
        </p:nvSpPr>
        <p:spPr>
          <a:xfrm>
            <a:off x="5457825" y="445025"/>
            <a:ext cx="3381300" cy="38292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 1 1 2">
  <p:cSld name="TITLE_ONLY_2_1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/>
          <p:nvPr/>
        </p:nvSpPr>
        <p:spPr>
          <a:xfrm>
            <a:off x="323850" y="457200"/>
            <a:ext cx="4953000" cy="3829200"/>
          </a:xfrm>
          <a:prstGeom prst="roundRect">
            <a:avLst>
              <a:gd fmla="val 1492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 txBox="1"/>
          <p:nvPr>
            <p:ph type="title"/>
          </p:nvPr>
        </p:nvSpPr>
        <p:spPr>
          <a:xfrm>
            <a:off x="445200" y="626000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7" name="Google Shape;267;p30"/>
          <p:cNvSpPr txBox="1"/>
          <p:nvPr>
            <p:ph idx="1" type="body"/>
          </p:nvPr>
        </p:nvSpPr>
        <p:spPr>
          <a:xfrm>
            <a:off x="411750" y="1627300"/>
            <a:ext cx="4755600" cy="31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8" name="Google Shape;268;p30"/>
          <p:cNvSpPr/>
          <p:nvPr>
            <p:ph idx="2" type="pic"/>
          </p:nvPr>
        </p:nvSpPr>
        <p:spPr>
          <a:xfrm>
            <a:off x="5457825" y="445025"/>
            <a:ext cx="3381300" cy="38292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Black">
  <p:cSld name="TITLE_1_1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23402" y="84935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None/>
              <a:defRPr b="1" sz="5200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6234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3428"/>
          <a:stretch/>
        </p:blipFill>
        <p:spPr>
          <a:xfrm>
            <a:off x="459100" y="0"/>
            <a:ext cx="7330452" cy="49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 1 1 1">
  <p:cSld name="TITLE_ONLY_2_1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>
            <p:ph type="title"/>
          </p:nvPr>
        </p:nvSpPr>
        <p:spPr>
          <a:xfrm>
            <a:off x="445200" y="1816625"/>
            <a:ext cx="315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2" name="Google Shape;272;p31"/>
          <p:cNvSpPr/>
          <p:nvPr>
            <p:ph idx="2" type="pic"/>
          </p:nvPr>
        </p:nvSpPr>
        <p:spPr>
          <a:xfrm>
            <a:off x="3905250" y="445025"/>
            <a:ext cx="4705200" cy="38292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 1 1 1 1">
  <p:cSld name="TITLE_ONLY_2_1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/>
          <p:nvPr/>
        </p:nvSpPr>
        <p:spPr>
          <a:xfrm>
            <a:off x="2614776" y="304800"/>
            <a:ext cx="6776700" cy="4124400"/>
          </a:xfrm>
          <a:prstGeom prst="roundRect">
            <a:avLst>
              <a:gd fmla="val 48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 txBox="1"/>
          <p:nvPr>
            <p:ph type="title"/>
          </p:nvPr>
        </p:nvSpPr>
        <p:spPr>
          <a:xfrm>
            <a:off x="445200" y="1164875"/>
            <a:ext cx="2379600" cy="1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7" name="Google Shape;277;p32"/>
          <p:cNvSpPr/>
          <p:nvPr/>
        </p:nvSpPr>
        <p:spPr>
          <a:xfrm>
            <a:off x="2920678" y="542925"/>
            <a:ext cx="6471000" cy="3609900"/>
          </a:xfrm>
          <a:prstGeom prst="roundRect">
            <a:avLst>
              <a:gd fmla="val 351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 1 1 1 1 1">
  <p:cSld name="TITLE_ONLY_2_1_1_1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/>
          <p:nvPr/>
        </p:nvSpPr>
        <p:spPr>
          <a:xfrm>
            <a:off x="2423925" y="304800"/>
            <a:ext cx="6977100" cy="4124400"/>
          </a:xfrm>
          <a:prstGeom prst="roundRect">
            <a:avLst>
              <a:gd fmla="val 4850" name="adj"/>
            </a:avLst>
          </a:prstGeom>
          <a:solidFill>
            <a:srgbClr val="4A00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/>
          <p:nvPr>
            <p:ph type="title"/>
          </p:nvPr>
        </p:nvSpPr>
        <p:spPr>
          <a:xfrm>
            <a:off x="445200" y="974025"/>
            <a:ext cx="1978800" cy="14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2" name="Google Shape;282;p33"/>
          <p:cNvSpPr/>
          <p:nvPr/>
        </p:nvSpPr>
        <p:spPr>
          <a:xfrm>
            <a:off x="2738339" y="542925"/>
            <a:ext cx="6651000" cy="3609900"/>
          </a:xfrm>
          <a:prstGeom prst="roundRect">
            <a:avLst>
              <a:gd fmla="val 351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1 1 1 1 1 1 1">
  <p:cSld name="TITLE_ONLY_2_1_1_1_1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/>
          <p:nvPr/>
        </p:nvSpPr>
        <p:spPr>
          <a:xfrm>
            <a:off x="2872425" y="304800"/>
            <a:ext cx="6519300" cy="4124400"/>
          </a:xfrm>
          <a:prstGeom prst="roundRect">
            <a:avLst>
              <a:gd fmla="val 4850" name="adj"/>
            </a:avLst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>
            <p:ph type="title"/>
          </p:nvPr>
        </p:nvSpPr>
        <p:spPr>
          <a:xfrm>
            <a:off x="445200" y="1816625"/>
            <a:ext cx="315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7" name="Google Shape;287;p34"/>
          <p:cNvSpPr/>
          <p:nvPr/>
        </p:nvSpPr>
        <p:spPr>
          <a:xfrm>
            <a:off x="3166697" y="542925"/>
            <a:ext cx="6224700" cy="3609900"/>
          </a:xfrm>
          <a:prstGeom prst="roundRect">
            <a:avLst>
              <a:gd fmla="val 351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2">
  <p:cSld name="TITLE_ONLY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1850" y="591722"/>
            <a:ext cx="4322150" cy="43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5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311700" y="1480050"/>
            <a:ext cx="47556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2" name="Google Shape;292;p35"/>
          <p:cNvSpPr/>
          <p:nvPr>
            <p:ph idx="2" type="pic"/>
          </p:nvPr>
        </p:nvSpPr>
        <p:spPr>
          <a:xfrm>
            <a:off x="5133900" y="876300"/>
            <a:ext cx="3705300" cy="34863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  <p:pic>
        <p:nvPicPr>
          <p:cNvPr id="293" name="Google Shape;2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2 2">
  <p:cSld name="TITLE_ONLY_1_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6" name="Google Shape;296;p36"/>
          <p:cNvSpPr txBox="1"/>
          <p:nvPr>
            <p:ph idx="1" type="body"/>
          </p:nvPr>
        </p:nvSpPr>
        <p:spPr>
          <a:xfrm>
            <a:off x="311700" y="1480050"/>
            <a:ext cx="47556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36"/>
          <p:cNvSpPr/>
          <p:nvPr>
            <p:ph idx="2" type="pic"/>
          </p:nvPr>
        </p:nvSpPr>
        <p:spPr>
          <a:xfrm>
            <a:off x="5133900" y="876300"/>
            <a:ext cx="3705300" cy="34863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  <p:pic>
        <p:nvPicPr>
          <p:cNvPr id="298" name="Google Shape;298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850" y="591725"/>
            <a:ext cx="4322150" cy="437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2 2 1">
  <p:cSld name="TITLE_ONLY_1_2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311700" y="1480050"/>
            <a:ext cx="47556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3" name="Google Shape;303;p37"/>
          <p:cNvSpPr/>
          <p:nvPr>
            <p:ph idx="2" type="pic"/>
          </p:nvPr>
        </p:nvSpPr>
        <p:spPr>
          <a:xfrm>
            <a:off x="5133900" y="876300"/>
            <a:ext cx="3705300" cy="34863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  <p:pic>
        <p:nvPicPr>
          <p:cNvPr id="304" name="Google Shape;30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850" y="591725"/>
            <a:ext cx="4322150" cy="437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2 2 1 1">
  <p:cSld name="TITLE_ONLY_1_2_1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8" name="Google Shape;308;p38"/>
          <p:cNvSpPr txBox="1"/>
          <p:nvPr>
            <p:ph idx="1" type="body"/>
          </p:nvPr>
        </p:nvSpPr>
        <p:spPr>
          <a:xfrm>
            <a:off x="311700" y="1480050"/>
            <a:ext cx="47556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9" name="Google Shape;309;p38"/>
          <p:cNvSpPr/>
          <p:nvPr>
            <p:ph idx="2" type="pic"/>
          </p:nvPr>
        </p:nvSpPr>
        <p:spPr>
          <a:xfrm>
            <a:off x="5133900" y="876300"/>
            <a:ext cx="3705300" cy="34863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  <p:pic>
        <p:nvPicPr>
          <p:cNvPr id="310" name="Google Shape;31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850" y="591725"/>
            <a:ext cx="4322150" cy="437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2 1">
  <p:cSld name="TITLE_ONLY_1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1850" y="591722"/>
            <a:ext cx="4322150" cy="43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9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5" name="Google Shape;315;p39"/>
          <p:cNvSpPr txBox="1"/>
          <p:nvPr>
            <p:ph idx="1" type="body"/>
          </p:nvPr>
        </p:nvSpPr>
        <p:spPr>
          <a:xfrm>
            <a:off x="311700" y="1480050"/>
            <a:ext cx="47556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6" name="Google Shape;316;p39"/>
          <p:cNvSpPr/>
          <p:nvPr>
            <p:ph idx="2" type="pic"/>
          </p:nvPr>
        </p:nvSpPr>
        <p:spPr>
          <a:xfrm>
            <a:off x="5133900" y="876300"/>
            <a:ext cx="3705300" cy="3486300"/>
          </a:xfrm>
          <a:prstGeom prst="roundRect">
            <a:avLst>
              <a:gd fmla="val 2817" name="adj"/>
            </a:avLst>
          </a:prstGeom>
          <a:noFill/>
          <a:ln>
            <a:noFill/>
          </a:ln>
        </p:spPr>
      </p:sp>
      <p:pic>
        <p:nvPicPr>
          <p:cNvPr id="317" name="Google Shape;3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4">
  <p:cSld name="TITLE_ONLY_1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3900" y="646069"/>
            <a:ext cx="3667199" cy="36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0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1" name="Google Shape;321;p40"/>
          <p:cNvSpPr txBox="1"/>
          <p:nvPr>
            <p:ph idx="1" type="body"/>
          </p:nvPr>
        </p:nvSpPr>
        <p:spPr>
          <a:xfrm>
            <a:off x="311700" y="1421425"/>
            <a:ext cx="4555500" cy="31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40"/>
          <p:cNvSpPr/>
          <p:nvPr>
            <p:ph idx="2" type="pic"/>
          </p:nvPr>
        </p:nvSpPr>
        <p:spPr>
          <a:xfrm>
            <a:off x="5449477" y="961658"/>
            <a:ext cx="3036000" cy="30360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Yellow" type="secHead">
  <p:cSld name="SECTION_HEADER">
    <p:bg>
      <p:bgPr>
        <a:solidFill>
          <a:srgbClr val="F9D65B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623402" y="84935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63616" l="0" r="0" t="0"/>
          <a:stretch/>
        </p:blipFill>
        <p:spPr>
          <a:xfrm>
            <a:off x="0" y="3883250"/>
            <a:ext cx="9144003" cy="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ITLE_ONLY_1_1_1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325" y="1246150"/>
            <a:ext cx="2259024" cy="22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41"/>
          <p:cNvSpPr/>
          <p:nvPr>
            <p:ph idx="2" type="pic"/>
          </p:nvPr>
        </p:nvSpPr>
        <p:spPr>
          <a:xfrm>
            <a:off x="727723" y="1440556"/>
            <a:ext cx="1870200" cy="18702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329" name="Google Shape;32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3488037" y="1289826"/>
            <a:ext cx="2259024" cy="22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/>
          <p:nvPr>
            <p:ph idx="3" type="pic"/>
          </p:nvPr>
        </p:nvSpPr>
        <p:spPr>
          <a:xfrm>
            <a:off x="3682436" y="1484231"/>
            <a:ext cx="1870200" cy="18702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331" name="Google Shape;33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399994">
            <a:off x="6442749" y="1289826"/>
            <a:ext cx="2259024" cy="22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1"/>
          <p:cNvSpPr/>
          <p:nvPr>
            <p:ph idx="4" type="pic"/>
          </p:nvPr>
        </p:nvSpPr>
        <p:spPr>
          <a:xfrm>
            <a:off x="6637148" y="1484231"/>
            <a:ext cx="1870200" cy="187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3" name="Google Shape;333;p41"/>
          <p:cNvSpPr txBox="1"/>
          <p:nvPr>
            <p:ph idx="1" type="subTitle"/>
          </p:nvPr>
        </p:nvSpPr>
        <p:spPr>
          <a:xfrm>
            <a:off x="483550" y="3749371"/>
            <a:ext cx="23088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334" name="Google Shape;334;p41"/>
          <p:cNvSpPr txBox="1"/>
          <p:nvPr>
            <p:ph idx="5" type="subTitle"/>
          </p:nvPr>
        </p:nvSpPr>
        <p:spPr>
          <a:xfrm>
            <a:off x="3463125" y="3749371"/>
            <a:ext cx="23088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5" name="Google Shape;335;p41"/>
          <p:cNvSpPr txBox="1"/>
          <p:nvPr>
            <p:ph idx="6" type="subTitle"/>
          </p:nvPr>
        </p:nvSpPr>
        <p:spPr>
          <a:xfrm>
            <a:off x="6417851" y="3749371"/>
            <a:ext cx="23088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pic>
        <p:nvPicPr>
          <p:cNvPr id="336" name="Google Shape;3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Field">
  <p:cSld name="TITLE_ONLY_1_1_1_1_2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40" name="Google Shape;34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2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42"/>
          <p:cNvSpPr/>
          <p:nvPr>
            <p:ph idx="2" type="pic"/>
          </p:nvPr>
        </p:nvSpPr>
        <p:spPr>
          <a:xfrm>
            <a:off x="447675" y="1428750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2"/>
          <p:cNvSpPr/>
          <p:nvPr>
            <p:ph idx="3" type="pic"/>
          </p:nvPr>
        </p:nvSpPr>
        <p:spPr>
          <a:xfrm>
            <a:off x="1853565" y="1428750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42"/>
          <p:cNvSpPr/>
          <p:nvPr>
            <p:ph idx="4" type="pic"/>
          </p:nvPr>
        </p:nvSpPr>
        <p:spPr>
          <a:xfrm>
            <a:off x="3259455" y="1428750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42"/>
          <p:cNvSpPr/>
          <p:nvPr>
            <p:ph idx="5" type="pic"/>
          </p:nvPr>
        </p:nvSpPr>
        <p:spPr>
          <a:xfrm>
            <a:off x="4665345" y="1428750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2"/>
          <p:cNvSpPr/>
          <p:nvPr>
            <p:ph idx="6" type="pic"/>
          </p:nvPr>
        </p:nvSpPr>
        <p:spPr>
          <a:xfrm>
            <a:off x="6071235" y="1428750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42"/>
          <p:cNvSpPr/>
          <p:nvPr>
            <p:ph idx="7" type="pic"/>
          </p:nvPr>
        </p:nvSpPr>
        <p:spPr>
          <a:xfrm>
            <a:off x="7477125" y="1428750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42"/>
          <p:cNvSpPr/>
          <p:nvPr>
            <p:ph idx="8" type="pic"/>
          </p:nvPr>
        </p:nvSpPr>
        <p:spPr>
          <a:xfrm>
            <a:off x="461925" y="2725675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42"/>
          <p:cNvSpPr/>
          <p:nvPr>
            <p:ph idx="9" type="pic"/>
          </p:nvPr>
        </p:nvSpPr>
        <p:spPr>
          <a:xfrm>
            <a:off x="1867815" y="2725675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2"/>
          <p:cNvSpPr/>
          <p:nvPr>
            <p:ph idx="13" type="pic"/>
          </p:nvPr>
        </p:nvSpPr>
        <p:spPr>
          <a:xfrm>
            <a:off x="3273705" y="2725675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p42"/>
          <p:cNvSpPr/>
          <p:nvPr>
            <p:ph idx="14" type="pic"/>
          </p:nvPr>
        </p:nvSpPr>
        <p:spPr>
          <a:xfrm>
            <a:off x="4679595" y="2725675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42"/>
          <p:cNvSpPr/>
          <p:nvPr>
            <p:ph idx="15" type="pic"/>
          </p:nvPr>
        </p:nvSpPr>
        <p:spPr>
          <a:xfrm>
            <a:off x="6085485" y="2725675"/>
            <a:ext cx="1190700" cy="11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42"/>
          <p:cNvSpPr/>
          <p:nvPr>
            <p:ph idx="16" type="pic"/>
          </p:nvPr>
        </p:nvSpPr>
        <p:spPr>
          <a:xfrm>
            <a:off x="7491375" y="2725675"/>
            <a:ext cx="1190700" cy="119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Intro Yellow">
  <p:cSld name="TITLE_ONLY_1_1_1_1_1">
    <p:bg>
      <p:bgPr>
        <a:solidFill>
          <a:srgbClr val="F9D65B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43"/>
          <p:cNvSpPr txBox="1"/>
          <p:nvPr>
            <p:ph type="title"/>
          </p:nvPr>
        </p:nvSpPr>
        <p:spPr>
          <a:xfrm>
            <a:off x="454575" y="816500"/>
            <a:ext cx="353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7" name="Google Shape;357;p43"/>
          <p:cNvSpPr txBox="1"/>
          <p:nvPr>
            <p:ph idx="1" type="body"/>
          </p:nvPr>
        </p:nvSpPr>
        <p:spPr>
          <a:xfrm>
            <a:off x="311700" y="1885900"/>
            <a:ext cx="4755600" cy="19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58" name="Google Shape;358;p43"/>
          <p:cNvPicPr preferRelativeResize="0"/>
          <p:nvPr/>
        </p:nvPicPr>
        <p:blipFill rotWithShape="1">
          <a:blip r:embed="rId2">
            <a:alphaModFix/>
          </a:blip>
          <a:srcRect b="0" l="0" r="0" t="16128"/>
          <a:stretch/>
        </p:blipFill>
        <p:spPr>
          <a:xfrm>
            <a:off x="5429250" y="0"/>
            <a:ext cx="3714750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3"/>
          <p:cNvSpPr/>
          <p:nvPr>
            <p:ph idx="2" type="pic"/>
          </p:nvPr>
        </p:nvSpPr>
        <p:spPr>
          <a:xfrm>
            <a:off x="5724525" y="314250"/>
            <a:ext cx="3067200" cy="4553100"/>
          </a:xfrm>
          <a:prstGeom prst="roundRect">
            <a:avLst>
              <a:gd fmla="val 62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Intro Purple 1">
  <p:cSld name="TITLE_ONLY_1_1_1_1_1_1">
    <p:bg>
      <p:bgPr>
        <a:solidFill>
          <a:srgbClr val="4A00C3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4"/>
          <p:cNvPicPr preferRelativeResize="0"/>
          <p:nvPr/>
        </p:nvPicPr>
        <p:blipFill rotWithShape="1">
          <a:blip r:embed="rId2">
            <a:alphaModFix/>
          </a:blip>
          <a:srcRect b="0" l="0" r="0" t="17709"/>
          <a:stretch/>
        </p:blipFill>
        <p:spPr>
          <a:xfrm>
            <a:off x="5372100" y="0"/>
            <a:ext cx="37719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44"/>
          <p:cNvSpPr txBox="1"/>
          <p:nvPr>
            <p:ph type="title"/>
          </p:nvPr>
        </p:nvSpPr>
        <p:spPr>
          <a:xfrm>
            <a:off x="454575" y="816500"/>
            <a:ext cx="353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2800"/>
              <a:buNone/>
              <a:defRPr b="1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4" name="Google Shape;364;p44"/>
          <p:cNvSpPr txBox="1"/>
          <p:nvPr>
            <p:ph idx="1" type="body"/>
          </p:nvPr>
        </p:nvSpPr>
        <p:spPr>
          <a:xfrm>
            <a:off x="311700" y="1885900"/>
            <a:ext cx="4755600" cy="19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5" name="Google Shape;365;p44"/>
          <p:cNvSpPr/>
          <p:nvPr>
            <p:ph idx="2" type="pic"/>
          </p:nvPr>
        </p:nvSpPr>
        <p:spPr>
          <a:xfrm>
            <a:off x="5724525" y="314250"/>
            <a:ext cx="3067200" cy="4553100"/>
          </a:xfrm>
          <a:prstGeom prst="roundRect">
            <a:avLst>
              <a:gd fmla="val 62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Purple">
  <p:cSld name="MAIN_POINT_2">
    <p:bg>
      <p:bgPr>
        <a:solidFill>
          <a:srgbClr val="4A00C3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/>
          <p:nvPr>
            <p:ph type="ctrTitle"/>
          </p:nvPr>
        </p:nvSpPr>
        <p:spPr>
          <a:xfrm>
            <a:off x="316352" y="232830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None/>
              <a:defRPr b="1" sz="5200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8" name="Google Shape;368;p45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9" name="Google Shape;36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0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Purple 1">
  <p:cSld name="MAIN_POINT_2_1">
    <p:bg>
      <p:bgPr>
        <a:solidFill>
          <a:srgbClr val="4A00C3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type="ctrTitle"/>
          </p:nvPr>
        </p:nvSpPr>
        <p:spPr>
          <a:xfrm>
            <a:off x="967627" y="1613925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None/>
              <a:defRPr b="1" sz="5200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3" name="Google Shape;373;p46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4" name="Google Shape;37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00" y="304800"/>
            <a:ext cx="45039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Black">
  <p:cSld name="MAIN_POINT_1_2">
    <p:bg>
      <p:bgPr>
        <a:solidFill>
          <a:schemeClr val="dk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8" name="Google Shape;37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7"/>
          <p:cNvSpPr txBox="1"/>
          <p:nvPr>
            <p:ph type="ctrTitle"/>
          </p:nvPr>
        </p:nvSpPr>
        <p:spPr>
          <a:xfrm>
            <a:off x="316352" y="232830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380" name="Google Shape;38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0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Black 2">
  <p:cSld name="MAIN_POINT_1_2_2">
    <p:bg>
      <p:bgPr>
        <a:solidFill>
          <a:schemeClr val="dk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8"/>
          <p:cNvSpPr txBox="1"/>
          <p:nvPr>
            <p:ph type="ctrTitle"/>
          </p:nvPr>
        </p:nvSpPr>
        <p:spPr>
          <a:xfrm>
            <a:off x="316350" y="1413000"/>
            <a:ext cx="6853800" cy="10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85" name="Google Shape;385;p48"/>
          <p:cNvGrpSpPr/>
          <p:nvPr/>
        </p:nvGrpSpPr>
        <p:grpSpPr>
          <a:xfrm>
            <a:off x="-210525" y="3663525"/>
            <a:ext cx="9335451" cy="705400"/>
            <a:chOff x="-210525" y="3663525"/>
            <a:chExt cx="9335451" cy="705400"/>
          </a:xfrm>
        </p:grpSpPr>
        <p:pic>
          <p:nvPicPr>
            <p:cNvPr id="386" name="Google Shape;386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10525" y="3663525"/>
              <a:ext cx="3092201" cy="70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11100" y="3663525"/>
              <a:ext cx="3092201" cy="70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32725" y="3663525"/>
              <a:ext cx="3092201" cy="70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Black 1">
  <p:cSld name="MAIN_POINT_1_2_1">
    <p:bg>
      <p:bgPr>
        <a:solidFill>
          <a:schemeClr val="dk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1" name="Google Shape;39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9"/>
          <p:cNvSpPr txBox="1"/>
          <p:nvPr>
            <p:ph type="ctrTitle"/>
          </p:nvPr>
        </p:nvSpPr>
        <p:spPr>
          <a:xfrm>
            <a:off x="967627" y="1613925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393" name="Google Shape;39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00" y="304800"/>
            <a:ext cx="45039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Yellow">
  <p:cSld name="MAIN_POINT_1_1_1">
    <p:bg>
      <p:bgPr>
        <a:solidFill>
          <a:srgbClr val="F9D65B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6" name="Google Shape;39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20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0"/>
          <p:cNvSpPr txBox="1"/>
          <p:nvPr>
            <p:ph type="ctrTitle"/>
          </p:nvPr>
        </p:nvSpPr>
        <p:spPr>
          <a:xfrm>
            <a:off x="316352" y="232830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Purple">
  <p:cSld name="SECTION_HEADER_1">
    <p:bg>
      <p:bgPr>
        <a:solidFill>
          <a:srgbClr val="4A00C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623402" y="84935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None/>
              <a:defRPr b="1" sz="5200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 b="37367" l="0" r="0" t="33247"/>
          <a:stretch/>
        </p:blipFill>
        <p:spPr>
          <a:xfrm>
            <a:off x="0" y="3875001"/>
            <a:ext cx="9144003" cy="3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Yellow 2">
  <p:cSld name="MAIN_POINT_1_1_1_2">
    <p:bg>
      <p:bgPr>
        <a:solidFill>
          <a:srgbClr val="F9D65B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1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1" name="Google Shape;401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1"/>
          <p:cNvSpPr txBox="1"/>
          <p:nvPr>
            <p:ph type="ctrTitle"/>
          </p:nvPr>
        </p:nvSpPr>
        <p:spPr>
          <a:xfrm>
            <a:off x="316352" y="232830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b="1"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03" name="Google Shape;403;p51"/>
          <p:cNvGrpSpPr/>
          <p:nvPr/>
        </p:nvGrpSpPr>
        <p:grpSpPr>
          <a:xfrm>
            <a:off x="-124650" y="27775"/>
            <a:ext cx="9335451" cy="705400"/>
            <a:chOff x="-210525" y="3663525"/>
            <a:chExt cx="9335451" cy="705400"/>
          </a:xfrm>
        </p:grpSpPr>
        <p:pic>
          <p:nvPicPr>
            <p:cNvPr id="404" name="Google Shape;404;p51"/>
            <p:cNvPicPr preferRelativeResize="0"/>
            <p:nvPr/>
          </p:nvPicPr>
          <p:blipFill>
            <a:blip r:embed="rId3">
              <a:alphaModFix amt="8000"/>
            </a:blip>
            <a:stretch>
              <a:fillRect/>
            </a:stretch>
          </p:blipFill>
          <p:spPr>
            <a:xfrm>
              <a:off x="-210525" y="3663525"/>
              <a:ext cx="3092201" cy="70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51"/>
            <p:cNvPicPr preferRelativeResize="0"/>
            <p:nvPr/>
          </p:nvPicPr>
          <p:blipFill>
            <a:blip r:embed="rId3">
              <a:alphaModFix amt="8000"/>
            </a:blip>
            <a:stretch>
              <a:fillRect/>
            </a:stretch>
          </p:blipFill>
          <p:spPr>
            <a:xfrm>
              <a:off x="2911100" y="3663525"/>
              <a:ext cx="3092201" cy="70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51"/>
            <p:cNvPicPr preferRelativeResize="0"/>
            <p:nvPr/>
          </p:nvPicPr>
          <p:blipFill>
            <a:blip r:embed="rId3">
              <a:alphaModFix amt="8000"/>
            </a:blip>
            <a:stretch>
              <a:fillRect/>
            </a:stretch>
          </p:blipFill>
          <p:spPr>
            <a:xfrm>
              <a:off x="6032725" y="3663525"/>
              <a:ext cx="3092201" cy="70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 Yellow 1">
  <p:cSld name="MAIN_POINT_1_1_1_1">
    <p:bg>
      <p:bgPr>
        <a:solidFill>
          <a:srgbClr val="F9D65B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9" name="Google Shape;409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25" y="304800"/>
            <a:ext cx="45039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2"/>
          <p:cNvSpPr txBox="1"/>
          <p:nvPr>
            <p:ph type="ctrTitle"/>
          </p:nvPr>
        </p:nvSpPr>
        <p:spPr>
          <a:xfrm>
            <a:off x="967627" y="1613925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arrows">
  <p:cSld name="SECTION_TITLE_AND_DESCRIPTION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53"/>
          <p:cNvGrpSpPr/>
          <p:nvPr/>
        </p:nvGrpSpPr>
        <p:grpSpPr>
          <a:xfrm>
            <a:off x="421953" y="3296510"/>
            <a:ext cx="8300055" cy="1086485"/>
            <a:chOff x="1593000" y="2322568"/>
            <a:chExt cx="5957975" cy="643500"/>
          </a:xfrm>
        </p:grpSpPr>
        <p:sp>
          <p:nvSpPr>
            <p:cNvPr id="414" name="Google Shape;414;p5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6E3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6E3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A0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600">
                  <a:solidFill>
                    <a:srgbClr val="F9D65B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sz="26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9" name="Google Shape;419;p53"/>
          <p:cNvGrpSpPr/>
          <p:nvPr/>
        </p:nvGrpSpPr>
        <p:grpSpPr>
          <a:xfrm>
            <a:off x="421953" y="2190435"/>
            <a:ext cx="8300055" cy="1086485"/>
            <a:chOff x="1593000" y="2322568"/>
            <a:chExt cx="5957975" cy="643500"/>
          </a:xfrm>
        </p:grpSpPr>
        <p:sp>
          <p:nvSpPr>
            <p:cNvPr id="420" name="Google Shape;420;p5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6E3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6E3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A0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600">
                  <a:solidFill>
                    <a:srgbClr val="F9D65B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sz="26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5" name="Google Shape;425;p53"/>
          <p:cNvGrpSpPr/>
          <p:nvPr/>
        </p:nvGrpSpPr>
        <p:grpSpPr>
          <a:xfrm>
            <a:off x="421970" y="1084344"/>
            <a:ext cx="8300055" cy="1086485"/>
            <a:chOff x="1593000" y="2322568"/>
            <a:chExt cx="5957975" cy="643500"/>
          </a:xfrm>
        </p:grpSpPr>
        <p:sp>
          <p:nvSpPr>
            <p:cNvPr id="426" name="Google Shape;426;p5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6E3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6E3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A0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600">
                  <a:solidFill>
                    <a:srgbClr val="F9D65B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sz="26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1" name="Google Shape;43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32" name="Google Shape;432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3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53"/>
          <p:cNvSpPr txBox="1"/>
          <p:nvPr>
            <p:ph idx="1" type="subTitle"/>
          </p:nvPr>
        </p:nvSpPr>
        <p:spPr>
          <a:xfrm>
            <a:off x="1569400" y="1340100"/>
            <a:ext cx="2345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5" name="Google Shape;435;p53"/>
          <p:cNvSpPr txBox="1"/>
          <p:nvPr>
            <p:ph idx="2" type="subTitle"/>
          </p:nvPr>
        </p:nvSpPr>
        <p:spPr>
          <a:xfrm>
            <a:off x="1569400" y="2379513"/>
            <a:ext cx="2345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6" name="Google Shape;436;p53"/>
          <p:cNvSpPr txBox="1"/>
          <p:nvPr>
            <p:ph idx="3" type="subTitle"/>
          </p:nvPr>
        </p:nvSpPr>
        <p:spPr>
          <a:xfrm>
            <a:off x="1569400" y="3485600"/>
            <a:ext cx="2345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7" name="Google Shape;437;p53"/>
          <p:cNvSpPr txBox="1"/>
          <p:nvPr>
            <p:ph idx="4" type="subTitle"/>
          </p:nvPr>
        </p:nvSpPr>
        <p:spPr>
          <a:xfrm>
            <a:off x="4807900" y="1306775"/>
            <a:ext cx="3707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400"/>
              <a:buNone/>
              <a:defRPr sz="1400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438" name="Google Shape;438;p53"/>
          <p:cNvSpPr txBox="1"/>
          <p:nvPr>
            <p:ph idx="5" type="subTitle"/>
          </p:nvPr>
        </p:nvSpPr>
        <p:spPr>
          <a:xfrm>
            <a:off x="4807900" y="2346188"/>
            <a:ext cx="3707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400"/>
              <a:buNone/>
              <a:defRPr sz="1400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439" name="Google Shape;439;p53"/>
          <p:cNvSpPr txBox="1"/>
          <p:nvPr>
            <p:ph idx="6" type="subTitle"/>
          </p:nvPr>
        </p:nvSpPr>
        <p:spPr>
          <a:xfrm>
            <a:off x="4807900" y="3452275"/>
            <a:ext cx="3707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400"/>
              <a:buNone/>
              <a:defRPr sz="1400">
                <a:solidFill>
                  <a:srgbClr val="4A00C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APTION_ONLY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43" name="Google Shape;44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4"/>
          <p:cNvSpPr txBox="1"/>
          <p:nvPr>
            <p:ph idx="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5" name="Google Shape;44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700"/>
            <a:ext cx="7891000" cy="1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APTION_ONLY_1">
    <p:bg>
      <p:bgPr>
        <a:solidFill>
          <a:srgbClr val="FDEFBD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8" name="Google Shape;44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5"/>
          <p:cNvSpPr txBox="1"/>
          <p:nvPr>
            <p:ph idx="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0" name="Google Shape;450;p55"/>
          <p:cNvCxnSpPr/>
          <p:nvPr/>
        </p:nvCxnSpPr>
        <p:spPr>
          <a:xfrm>
            <a:off x="-9525" y="390525"/>
            <a:ext cx="9153600" cy="0"/>
          </a:xfrm>
          <a:prstGeom prst="straightConnector1">
            <a:avLst/>
          </a:prstGeom>
          <a:noFill/>
          <a:ln cap="flat" cmpd="sng" w="1905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1" name="Google Shape;451;p55"/>
          <p:cNvSpPr/>
          <p:nvPr/>
        </p:nvSpPr>
        <p:spPr>
          <a:xfrm>
            <a:off x="247650" y="-152400"/>
            <a:ext cx="8520600" cy="1028700"/>
          </a:xfrm>
          <a:prstGeom prst="roundRect">
            <a:avLst>
              <a:gd fmla="val 4850" name="adj"/>
            </a:avLst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5"/>
          <p:cNvSpPr txBox="1"/>
          <p:nvPr>
            <p:ph type="title"/>
          </p:nvPr>
        </p:nvSpPr>
        <p:spPr>
          <a:xfrm>
            <a:off x="301350" y="159275"/>
            <a:ext cx="841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CAPTION_ONLY_1_1">
    <p:bg>
      <p:bgPr>
        <a:solidFill>
          <a:srgbClr val="C6E2E5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5" name="Google Shape;455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6"/>
          <p:cNvSpPr txBox="1"/>
          <p:nvPr>
            <p:ph idx="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7" name="Google Shape;457;p56"/>
          <p:cNvCxnSpPr/>
          <p:nvPr/>
        </p:nvCxnSpPr>
        <p:spPr>
          <a:xfrm>
            <a:off x="-9525" y="390525"/>
            <a:ext cx="9153600" cy="0"/>
          </a:xfrm>
          <a:prstGeom prst="straightConnector1">
            <a:avLst/>
          </a:prstGeom>
          <a:noFill/>
          <a:ln cap="flat" cmpd="sng" w="19050">
            <a:solidFill>
              <a:srgbClr val="57ABB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8" name="Google Shape;458;p56"/>
          <p:cNvSpPr/>
          <p:nvPr/>
        </p:nvSpPr>
        <p:spPr>
          <a:xfrm>
            <a:off x="247650" y="-152400"/>
            <a:ext cx="8520600" cy="1028700"/>
          </a:xfrm>
          <a:prstGeom prst="roundRect">
            <a:avLst>
              <a:gd fmla="val 4850" name="adj"/>
            </a:avLst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6"/>
          <p:cNvSpPr txBox="1"/>
          <p:nvPr>
            <p:ph type="title"/>
          </p:nvPr>
        </p:nvSpPr>
        <p:spPr>
          <a:xfrm>
            <a:off x="301350" y="159275"/>
            <a:ext cx="841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 1">
  <p:cSld name="CAPTION_ONLY_1_1_1">
    <p:bg>
      <p:bgPr>
        <a:solidFill>
          <a:srgbClr val="DBCCF3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2" name="Google Shape;462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7"/>
          <p:cNvSpPr txBox="1"/>
          <p:nvPr>
            <p:ph idx="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4" name="Google Shape;464;p57"/>
          <p:cNvCxnSpPr/>
          <p:nvPr/>
        </p:nvCxnSpPr>
        <p:spPr>
          <a:xfrm>
            <a:off x="-9525" y="390525"/>
            <a:ext cx="9153600" cy="0"/>
          </a:xfrm>
          <a:prstGeom prst="straightConnector1">
            <a:avLst/>
          </a:prstGeom>
          <a:noFill/>
          <a:ln cap="flat" cmpd="sng" w="19050">
            <a:solidFill>
              <a:srgbClr val="4A00C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" name="Google Shape;465;p57"/>
          <p:cNvSpPr/>
          <p:nvPr/>
        </p:nvSpPr>
        <p:spPr>
          <a:xfrm>
            <a:off x="247650" y="-152400"/>
            <a:ext cx="8520600" cy="1028700"/>
          </a:xfrm>
          <a:prstGeom prst="roundRect">
            <a:avLst>
              <a:gd fmla="val 4850" name="adj"/>
            </a:avLst>
          </a:prstGeom>
          <a:solidFill>
            <a:srgbClr val="4A00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7"/>
          <p:cNvSpPr txBox="1"/>
          <p:nvPr>
            <p:ph type="title"/>
          </p:nvPr>
        </p:nvSpPr>
        <p:spPr>
          <a:xfrm>
            <a:off x="301350" y="159275"/>
            <a:ext cx="841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or Quote Purple">
  <p:cSld name="BIG_NUMBER">
    <p:bg>
      <p:bgPr>
        <a:solidFill>
          <a:srgbClr val="4A00C3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8"/>
          <p:cNvPicPr preferRelativeResize="0"/>
          <p:nvPr/>
        </p:nvPicPr>
        <p:blipFill rotWithShape="1">
          <a:blip r:embed="rId2">
            <a:alphaModFix/>
          </a:blip>
          <a:srcRect b="-2400" l="0" r="0" t="9713"/>
          <a:stretch/>
        </p:blipFill>
        <p:spPr>
          <a:xfrm>
            <a:off x="285750" y="-47626"/>
            <a:ext cx="8572499" cy="43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12000"/>
              <a:buNone/>
              <a:defRPr b="1" sz="12000">
                <a:solidFill>
                  <a:srgbClr val="F9D6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0" name="Google Shape;470;p58"/>
          <p:cNvSpPr txBox="1"/>
          <p:nvPr>
            <p:ph idx="1" type="subTitle"/>
          </p:nvPr>
        </p:nvSpPr>
        <p:spPr>
          <a:xfrm>
            <a:off x="9642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Font typeface="Roboto"/>
              <a:buNone/>
              <a:defRPr b="1" sz="28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1" name="Google Shape;471;p58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2" name="Google Shape;4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or Quote Yellow">
  <p:cSld name="BIG_NUMBER_1">
    <p:bg>
      <p:bgPr>
        <a:solidFill>
          <a:srgbClr val="F9D65B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9"/>
          <p:cNvPicPr preferRelativeResize="0"/>
          <p:nvPr/>
        </p:nvPicPr>
        <p:blipFill rotWithShape="1">
          <a:blip r:embed="rId2">
            <a:alphaModFix/>
          </a:blip>
          <a:srcRect b="0" l="0" r="0" t="9148"/>
          <a:stretch/>
        </p:blipFill>
        <p:spPr>
          <a:xfrm>
            <a:off x="285750" y="0"/>
            <a:ext cx="8572499" cy="42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None/>
              <a:defRPr b="1" sz="12000">
                <a:solidFill>
                  <a:srgbClr val="4A00C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Font typeface="Open Sans"/>
              <a:buNone/>
              <a:defRPr sz="12000">
                <a:solidFill>
                  <a:srgbClr val="4A00C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476" name="Google Shape;476;p59"/>
          <p:cNvSpPr txBox="1"/>
          <p:nvPr>
            <p:ph idx="1" type="subTitle"/>
          </p:nvPr>
        </p:nvSpPr>
        <p:spPr>
          <a:xfrm>
            <a:off x="9642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477" name="Google Shape;477;p59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8" name="Google Shape;47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or Quote Light Yellow">
  <p:cSld name="CUSTOM_1">
    <p:bg>
      <p:bgPr>
        <a:solidFill>
          <a:srgbClr val="FDEFBD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0"/>
          <p:cNvPicPr preferRelativeResize="0"/>
          <p:nvPr/>
        </p:nvPicPr>
        <p:blipFill rotWithShape="1">
          <a:blip r:embed="rId2">
            <a:alphaModFix/>
          </a:blip>
          <a:srcRect b="2960" l="0" r="0" t="-2960"/>
          <a:stretch/>
        </p:blipFill>
        <p:spPr>
          <a:xfrm>
            <a:off x="2947354" y="0"/>
            <a:ext cx="355409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0"/>
          <p:cNvPicPr preferRelativeResize="0"/>
          <p:nvPr/>
        </p:nvPicPr>
        <p:blipFill rotWithShape="1">
          <a:blip r:embed="rId3">
            <a:alphaModFix/>
          </a:blip>
          <a:srcRect b="-2400" l="0" r="0" t="9713"/>
          <a:stretch/>
        </p:blipFill>
        <p:spPr>
          <a:xfrm flipH="1" rot="10800000">
            <a:off x="285750" y="285749"/>
            <a:ext cx="85724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0"/>
          <p:cNvSpPr/>
          <p:nvPr/>
        </p:nvSpPr>
        <p:spPr>
          <a:xfrm>
            <a:off x="3211950" y="200025"/>
            <a:ext cx="2686200" cy="448500"/>
          </a:xfrm>
          <a:prstGeom prst="roundRect">
            <a:avLst>
              <a:gd fmla="val 50000" name="adj"/>
            </a:avLst>
          </a:prstGeom>
          <a:solidFill>
            <a:srgbClr val="F9D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0"/>
          <p:cNvSpPr txBox="1"/>
          <p:nvPr>
            <p:ph type="title"/>
          </p:nvPr>
        </p:nvSpPr>
        <p:spPr>
          <a:xfrm>
            <a:off x="3623700" y="244425"/>
            <a:ext cx="1862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4" name="Google Shape;484;p60"/>
          <p:cNvSpPr txBox="1"/>
          <p:nvPr>
            <p:ph hasCustomPrompt="1" idx="2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485" name="Google Shape;485;p60"/>
          <p:cNvSpPr txBox="1"/>
          <p:nvPr>
            <p:ph idx="1" type="subTitle"/>
          </p:nvPr>
        </p:nvSpPr>
        <p:spPr>
          <a:xfrm>
            <a:off x="9642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Black">
  <p:cSld name="SECTION_HEADER_1_1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ctrTitle"/>
          </p:nvPr>
        </p:nvSpPr>
        <p:spPr>
          <a:xfrm>
            <a:off x="623402" y="84935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None/>
              <a:defRPr b="1" sz="5200">
                <a:solidFill>
                  <a:srgbClr val="F9D6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5200"/>
              <a:buFont typeface="Roboto"/>
              <a:buNone/>
              <a:defRPr b="1" sz="5200">
                <a:solidFill>
                  <a:srgbClr val="F9D65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 b="10647" l="0" r="0" t="58182"/>
          <a:stretch/>
        </p:blipFill>
        <p:spPr>
          <a:xfrm>
            <a:off x="0" y="3989801"/>
            <a:ext cx="9144003" cy="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or Quote Light Purple">
  <p:cSld name="CUSTOM_1_1">
    <p:bg>
      <p:bgPr>
        <a:solidFill>
          <a:srgbClr val="DBCCF3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61"/>
          <p:cNvPicPr preferRelativeResize="0"/>
          <p:nvPr/>
        </p:nvPicPr>
        <p:blipFill rotWithShape="1">
          <a:blip r:embed="rId2">
            <a:alphaModFix/>
          </a:blip>
          <a:srcRect b="0" l="0" r="0" t="9148"/>
          <a:stretch/>
        </p:blipFill>
        <p:spPr>
          <a:xfrm flipH="1" rot="10800000">
            <a:off x="285750" y="400049"/>
            <a:ext cx="8572499" cy="474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1"/>
          <p:cNvPicPr preferRelativeResize="0"/>
          <p:nvPr/>
        </p:nvPicPr>
        <p:blipFill rotWithShape="1">
          <a:blip r:embed="rId3">
            <a:alphaModFix/>
          </a:blip>
          <a:srcRect b="2959" l="0" r="0" t="0"/>
          <a:stretch/>
        </p:blipFill>
        <p:spPr>
          <a:xfrm>
            <a:off x="2947350" y="152400"/>
            <a:ext cx="3554101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12000"/>
              <a:buNone/>
              <a:defRPr b="1" sz="12000">
                <a:solidFill>
                  <a:srgbClr val="4A00C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61"/>
          <p:cNvSpPr txBox="1"/>
          <p:nvPr>
            <p:ph idx="1" type="subTitle"/>
          </p:nvPr>
        </p:nvSpPr>
        <p:spPr>
          <a:xfrm>
            <a:off x="9642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 sz="2800">
                <a:solidFill>
                  <a:srgbClr val="4A00C3"/>
                </a:solidFill>
              </a:defRPr>
            </a:lvl9pPr>
          </a:lstStyle>
          <a:p/>
        </p:txBody>
      </p:sp>
      <p:sp>
        <p:nvSpPr>
          <p:cNvPr id="491" name="Google Shape;491;p61"/>
          <p:cNvSpPr/>
          <p:nvPr/>
        </p:nvSpPr>
        <p:spPr>
          <a:xfrm>
            <a:off x="3211950" y="200025"/>
            <a:ext cx="2686200" cy="448500"/>
          </a:xfrm>
          <a:prstGeom prst="roundRect">
            <a:avLst>
              <a:gd fmla="val 50000" name="adj"/>
            </a:avLst>
          </a:prstGeom>
          <a:solidFill>
            <a:srgbClr val="4A00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61"/>
          <p:cNvSpPr txBox="1"/>
          <p:nvPr>
            <p:ph idx="2" type="title"/>
          </p:nvPr>
        </p:nvSpPr>
        <p:spPr>
          <a:xfrm>
            <a:off x="3623700" y="244425"/>
            <a:ext cx="1862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or Quote Light Purple 1">
  <p:cSld name="CUSTOM_1_1_1">
    <p:bg>
      <p:bgPr>
        <a:solidFill>
          <a:srgbClr val="C6E2E5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2"/>
          <p:cNvPicPr preferRelativeResize="0"/>
          <p:nvPr/>
        </p:nvPicPr>
        <p:blipFill rotWithShape="1">
          <a:blip r:embed="rId2">
            <a:alphaModFix/>
          </a:blip>
          <a:srcRect b="2959" l="0" r="0" t="0"/>
          <a:stretch/>
        </p:blipFill>
        <p:spPr>
          <a:xfrm>
            <a:off x="2947350" y="152400"/>
            <a:ext cx="3554101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None/>
              <a:defRPr b="1" sz="12000">
                <a:solidFill>
                  <a:srgbClr val="57ABB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12000"/>
              <a:buFont typeface="Open Sans"/>
              <a:buNone/>
              <a:defRPr sz="12000">
                <a:solidFill>
                  <a:srgbClr val="57ABB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62"/>
          <p:cNvSpPr txBox="1"/>
          <p:nvPr>
            <p:ph idx="1" type="subTitle"/>
          </p:nvPr>
        </p:nvSpPr>
        <p:spPr>
          <a:xfrm>
            <a:off x="964200" y="293890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ABB5"/>
              </a:buClr>
              <a:buSzPts val="2800"/>
              <a:buNone/>
              <a:defRPr b="1" sz="2800">
                <a:solidFill>
                  <a:srgbClr val="57ABB5"/>
                </a:solidFill>
              </a:defRPr>
            </a:lvl9pPr>
          </a:lstStyle>
          <a:p/>
        </p:txBody>
      </p:sp>
      <p:pic>
        <p:nvPicPr>
          <p:cNvPr id="497" name="Google Shape;497;p62"/>
          <p:cNvPicPr preferRelativeResize="0"/>
          <p:nvPr/>
        </p:nvPicPr>
        <p:blipFill rotWithShape="1">
          <a:blip r:embed="rId3">
            <a:alphaModFix/>
          </a:blip>
          <a:srcRect b="10913" l="0" r="0" t="0"/>
          <a:stretch/>
        </p:blipFill>
        <p:spPr>
          <a:xfrm>
            <a:off x="268275" y="400050"/>
            <a:ext cx="8572498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2"/>
          <p:cNvSpPr/>
          <p:nvPr/>
        </p:nvSpPr>
        <p:spPr>
          <a:xfrm>
            <a:off x="3211950" y="200025"/>
            <a:ext cx="2686200" cy="448500"/>
          </a:xfrm>
          <a:prstGeom prst="roundRect">
            <a:avLst>
              <a:gd fmla="val 50000" name="adj"/>
            </a:avLst>
          </a:prstGeom>
          <a:solidFill>
            <a:srgbClr val="57A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2"/>
          <p:cNvSpPr txBox="1"/>
          <p:nvPr>
            <p:ph idx="2" type="title"/>
          </p:nvPr>
        </p:nvSpPr>
        <p:spPr>
          <a:xfrm>
            <a:off x="3623700" y="244425"/>
            <a:ext cx="1862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&amp; Contact Yellow" type="blank">
  <p:cSld name="BLANK">
    <p:bg>
      <p:bgPr>
        <a:solidFill>
          <a:srgbClr val="F9D65B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5563" y="1038225"/>
            <a:ext cx="5712875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3"/>
          <p:cNvSpPr txBox="1"/>
          <p:nvPr/>
        </p:nvSpPr>
        <p:spPr>
          <a:xfrm>
            <a:off x="2481300" y="3714750"/>
            <a:ext cx="418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hello@rewiringamerica.org</a:t>
            </a:r>
            <a:endParaRPr b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&amp; Contact Black">
  <p:cSld name="BLANK_1">
    <p:bg>
      <p:bgPr>
        <a:solidFill>
          <a:schemeClr val="dk1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9700" y="678514"/>
            <a:ext cx="6515099" cy="3405474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4"/>
          <p:cNvSpPr txBox="1"/>
          <p:nvPr/>
        </p:nvSpPr>
        <p:spPr>
          <a:xfrm>
            <a:off x="2481300" y="3714750"/>
            <a:ext cx="418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hello@rewiringamerica.org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 Black">
  <p:cSld name="MAIN_POINT_1_3">
    <p:bg>
      <p:bgPr>
        <a:solidFill>
          <a:schemeClr val="dk1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5"/>
          <p:cNvPicPr preferRelativeResize="0"/>
          <p:nvPr/>
        </p:nvPicPr>
        <p:blipFill rotWithShape="1">
          <a:blip r:embed="rId2">
            <a:alphaModFix/>
          </a:blip>
          <a:srcRect b="0" l="0" r="901" t="7655"/>
          <a:stretch/>
        </p:blipFill>
        <p:spPr>
          <a:xfrm>
            <a:off x="284650" y="0"/>
            <a:ext cx="8497398" cy="42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5"/>
          <p:cNvSpPr txBox="1"/>
          <p:nvPr>
            <p:ph type="ctrTitle"/>
          </p:nvPr>
        </p:nvSpPr>
        <p:spPr>
          <a:xfrm>
            <a:off x="623402" y="117320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b="1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9" name="Google Shape;509;p65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0" name="Google Shape;51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49" y="4570081"/>
            <a:ext cx="962924" cy="39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 Yellow">
  <p:cSld name="MAIN_POINT_1_1_2">
    <p:bg>
      <p:bgPr>
        <a:solidFill>
          <a:srgbClr val="F9D65B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7"/>
          <p:cNvPicPr preferRelativeResize="0"/>
          <p:nvPr/>
        </p:nvPicPr>
        <p:blipFill rotWithShape="1">
          <a:blip r:embed="rId2">
            <a:alphaModFix/>
          </a:blip>
          <a:srcRect b="0" l="0" r="2008" t="7080"/>
          <a:stretch/>
        </p:blipFill>
        <p:spPr>
          <a:xfrm>
            <a:off x="274350" y="0"/>
            <a:ext cx="8412450" cy="42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7"/>
          <p:cNvSpPr txBox="1"/>
          <p:nvPr>
            <p:ph type="ctrTitle"/>
          </p:nvPr>
        </p:nvSpPr>
        <p:spPr>
          <a:xfrm>
            <a:off x="623402" y="1173200"/>
            <a:ext cx="685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5200"/>
              <a:buFont typeface="Roboto"/>
              <a:buNone/>
              <a:defRPr b="1" sz="5200">
                <a:solidFill>
                  <a:srgbClr val="4A00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5" name="Google Shape;515;p67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6" name="Google Shape;51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2 3">
  <p:cSld name="TITLE_ONLY_1_3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8"/>
          <p:cNvPicPr preferRelativeResize="0"/>
          <p:nvPr/>
        </p:nvPicPr>
        <p:blipFill rotWithShape="1">
          <a:blip r:embed="rId2">
            <a:alphaModFix/>
          </a:blip>
          <a:srcRect b="0" l="0" r="10176" t="0"/>
          <a:stretch/>
        </p:blipFill>
        <p:spPr>
          <a:xfrm>
            <a:off x="5566900" y="142875"/>
            <a:ext cx="3577101" cy="485775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8"/>
          <p:cNvSpPr txBox="1"/>
          <p:nvPr>
            <p:ph type="title"/>
          </p:nvPr>
        </p:nvSpPr>
        <p:spPr>
          <a:xfrm>
            <a:off x="311700" y="445025"/>
            <a:ext cx="48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0" name="Google Shape;520;p68"/>
          <p:cNvSpPr txBox="1"/>
          <p:nvPr>
            <p:ph idx="1" type="body"/>
          </p:nvPr>
        </p:nvSpPr>
        <p:spPr>
          <a:xfrm>
            <a:off x="311700" y="1480050"/>
            <a:ext cx="47556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1" name="Google Shape;521;p68"/>
          <p:cNvSpPr/>
          <p:nvPr>
            <p:ph idx="2" type="pic"/>
          </p:nvPr>
        </p:nvSpPr>
        <p:spPr>
          <a:xfrm>
            <a:off x="5924550" y="445025"/>
            <a:ext cx="2553000" cy="4317600"/>
          </a:xfrm>
          <a:prstGeom prst="roundRect">
            <a:avLst>
              <a:gd fmla="val 55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8"/>
          <p:cNvSpPr txBox="1"/>
          <p:nvPr/>
        </p:nvSpPr>
        <p:spPr>
          <a:xfrm>
            <a:off x="857250" y="1304925"/>
            <a:ext cx="104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1419225" y="1328700"/>
            <a:ext cx="47910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/>
        </p:nvSpPr>
        <p:spPr>
          <a:xfrm>
            <a:off x="857250" y="2047875"/>
            <a:ext cx="104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8"/>
          <p:cNvSpPr txBox="1"/>
          <p:nvPr>
            <p:ph idx="2" type="subTitle"/>
          </p:nvPr>
        </p:nvSpPr>
        <p:spPr>
          <a:xfrm>
            <a:off x="1419225" y="2071650"/>
            <a:ext cx="47910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/>
        </p:nvSpPr>
        <p:spPr>
          <a:xfrm>
            <a:off x="857250" y="2790825"/>
            <a:ext cx="104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>
            <a:off x="1419225" y="2814600"/>
            <a:ext cx="47910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857250" y="3538500"/>
            <a:ext cx="104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8"/>
          <p:cNvSpPr txBox="1"/>
          <p:nvPr>
            <p:ph idx="4" type="subTitle"/>
          </p:nvPr>
        </p:nvSpPr>
        <p:spPr>
          <a:xfrm>
            <a:off x="1419225" y="3562275"/>
            <a:ext cx="47910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75" y="1441525"/>
            <a:ext cx="267502" cy="4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75" y="2176425"/>
            <a:ext cx="267502" cy="4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75" y="2911325"/>
            <a:ext cx="267502" cy="4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75" y="3646225"/>
            <a:ext cx="267502" cy="4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1">
  <p:cSld name="TITLE_AND_BODY_3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64000" t="14074"/>
          <a:stretch/>
        </p:blipFill>
        <p:spPr>
          <a:xfrm>
            <a:off x="8029575" y="0"/>
            <a:ext cx="11144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">
  <p:cSld name="TITLE_AND_BODY_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00C3"/>
              </a:buClr>
              <a:buSzPts val="2800"/>
              <a:buNone/>
              <a:defRPr b="1">
                <a:solidFill>
                  <a:srgbClr val="4A00C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3350" y="4573800"/>
            <a:ext cx="962925" cy="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0" y="4749900"/>
            <a:ext cx="36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17783" t="0"/>
          <a:stretch/>
        </p:blipFill>
        <p:spPr>
          <a:xfrm>
            <a:off x="7983350" y="0"/>
            <a:ext cx="1160650" cy="440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0"/>
          <p:cNvSpPr txBox="1"/>
          <p:nvPr>
            <p:ph type="ctrTitle"/>
          </p:nvPr>
        </p:nvSpPr>
        <p:spPr>
          <a:xfrm>
            <a:off x="623400" y="1740450"/>
            <a:ext cx="7775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50"/>
              <a:t>The Inflation Reduction Act of 2022</a:t>
            </a:r>
            <a:endParaRPr sz="5150"/>
          </a:p>
        </p:txBody>
      </p:sp>
      <p:sp>
        <p:nvSpPr>
          <p:cNvPr id="528" name="Google Shape;528;p70"/>
          <p:cNvSpPr txBox="1"/>
          <p:nvPr>
            <p:ph idx="1" type="subTitle"/>
          </p:nvPr>
        </p:nvSpPr>
        <p:spPr>
          <a:xfrm>
            <a:off x="903450" y="3793050"/>
            <a:ext cx="721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0" lang="en" sz="1800"/>
              <a:t>Jamal Lewis, Rewiring America</a:t>
            </a:r>
            <a:endParaRPr b="0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0" lang="en" sz="1800"/>
              <a:t>October 19, 2022</a:t>
            </a:r>
            <a:endParaRPr b="0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9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9" name="Google Shape;619;p79"/>
          <p:cNvSpPr txBox="1"/>
          <p:nvPr>
            <p:ph idx="4294967295" type="subTitle"/>
          </p:nvPr>
        </p:nvSpPr>
        <p:spPr>
          <a:xfrm>
            <a:off x="3461100" y="1191150"/>
            <a:ext cx="5312400" cy="3004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Department of Energy’s Loan Programs Office (LPO)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$3.6B through FY2026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authority to guarantee up to $40B of loans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LPO can provide subsidized loans to: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Onshore manufacturing facilities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Fund virtual power plants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Finance non-”innovative” projects if State entities provide initial funding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Funding for the Defense Production Act (DPA)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$500M through FY2024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To </a:t>
            </a:r>
            <a:r>
              <a:rPr lang="en" sz="1200">
                <a:solidFill>
                  <a:schemeClr val="accent2"/>
                </a:solidFill>
              </a:rPr>
              <a:t>bolster the domestic manufacturing of </a:t>
            </a:r>
            <a:r>
              <a:rPr b="1" lang="en" sz="1200">
                <a:solidFill>
                  <a:schemeClr val="accent2"/>
                </a:solidFill>
              </a:rPr>
              <a:t>heat pumps </a:t>
            </a:r>
            <a:r>
              <a:rPr lang="en" sz="1200">
                <a:solidFill>
                  <a:schemeClr val="accent2"/>
                </a:solidFill>
              </a:rPr>
              <a:t>and the processing of critical minerals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20" name="Google Shape;62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" name="Google Shape;621;p79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2" name="Google Shape;622;p79"/>
          <p:cNvSpPr/>
          <p:nvPr/>
        </p:nvSpPr>
        <p:spPr>
          <a:xfrm>
            <a:off x="480375" y="2617325"/>
            <a:ext cx="17292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9"/>
          <p:cNvSpPr/>
          <p:nvPr/>
        </p:nvSpPr>
        <p:spPr>
          <a:xfrm>
            <a:off x="480375" y="2920100"/>
            <a:ext cx="1209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79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Manufacturing Incentives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0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0" name="Google Shape;630;p80"/>
          <p:cNvSpPr txBox="1"/>
          <p:nvPr>
            <p:ph idx="4294967295" type="subTitle"/>
          </p:nvPr>
        </p:nvSpPr>
        <p:spPr>
          <a:xfrm>
            <a:off x="3481500" y="353825"/>
            <a:ext cx="5312400" cy="4609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48C Advanced Energy Project Credit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$10B appropriated ($4B reserved for legacy energy communities)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30% tax credit for projects that expand or establish certain energy manufacturing facilities — including heat pump manufacturing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Credits awarded competitively, not automatically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45X Advanced Manufacturing Production Credit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Created and extended through 2032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 new PTC for the domestic production and sale of qualifying solar, wind, and battery components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Cannot be combined with 48C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Clean Energy Tax </a:t>
            </a:r>
            <a:r>
              <a:rPr b="1" lang="en" sz="1200">
                <a:solidFill>
                  <a:schemeClr val="dk1"/>
                </a:solidFill>
              </a:rPr>
              <a:t>Credits</a:t>
            </a:r>
            <a:r>
              <a:rPr b="1" lang="en" sz="1200">
                <a:solidFill>
                  <a:schemeClr val="dk1"/>
                </a:solidFill>
              </a:rPr>
              <a:t> (ITC and PTC)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FY2031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ITC: 30%; PTC: 2.6 cents/kWh (in 2022 dollars)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Direct pay for non-taxable entities</a:t>
            </a:r>
            <a:r>
              <a:rPr lang="en" sz="1200">
                <a:solidFill>
                  <a:schemeClr val="dk1"/>
                </a:solidFill>
              </a:rPr>
              <a:t>, transferability otherwise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10% credit bonuses for domestic content and projects located in legacy energy </a:t>
            </a:r>
            <a:r>
              <a:rPr lang="en" sz="1200">
                <a:solidFill>
                  <a:schemeClr val="dk1"/>
                </a:solidFill>
              </a:rPr>
              <a:t>communities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Additional ITC bonus up to 20% for facilities placed in service in low-income communities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Bonuses are stackable → ITC could reach up to 70%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31" name="Google Shape;63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2" name="Google Shape;632;p80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3" name="Google Shape;633;p80"/>
          <p:cNvSpPr/>
          <p:nvPr/>
        </p:nvSpPr>
        <p:spPr>
          <a:xfrm>
            <a:off x="480375" y="2617325"/>
            <a:ext cx="17292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80"/>
          <p:cNvSpPr/>
          <p:nvPr/>
        </p:nvSpPr>
        <p:spPr>
          <a:xfrm>
            <a:off x="480375" y="2920100"/>
            <a:ext cx="1209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80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Manufacturing Incentives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1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1" name="Google Shape;641;p81"/>
          <p:cNvSpPr txBox="1"/>
          <p:nvPr>
            <p:ph idx="4294967295" type="subTitle"/>
          </p:nvPr>
        </p:nvSpPr>
        <p:spPr>
          <a:xfrm>
            <a:off x="3459300" y="455400"/>
            <a:ext cx="5312400" cy="4476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State-Based Home Energy Efficiency Contractor Training Grants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$200M through FY2031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Financial assistance to states to develop and implement workforce programs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Training &amp; education to contractors involved in energy efficiency or electrification upgrades, including through IRA rebate programs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Contractor Incentives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High-Efficiency Electric Home Rebates (HEEHRA): $500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Home Energy Performance-Based, Whole-House Rebates: $200 for projects in disadvantaged communities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Prevailing Wage </a:t>
            </a:r>
            <a:r>
              <a:rPr b="1" lang="en" sz="1200">
                <a:solidFill>
                  <a:schemeClr val="dk1"/>
                </a:solidFill>
              </a:rPr>
              <a:t>Incentives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full value of the following tax credits is tied to prevailing wage and apprenticeship requirements: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45L New Energy Efficient Home Credit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179D Energy Efficient Commercial Buildings Deduction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30C Alternative Fuel Refueling Property Credit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48C Advanced Energy Project Credit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Clean Energy Tax Credits (PTC and ITC)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42" name="Google Shape;64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81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4" name="Google Shape;644;p81"/>
          <p:cNvSpPr/>
          <p:nvPr/>
        </p:nvSpPr>
        <p:spPr>
          <a:xfrm>
            <a:off x="480375" y="2617325"/>
            <a:ext cx="17106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81"/>
          <p:cNvSpPr/>
          <p:nvPr/>
        </p:nvSpPr>
        <p:spPr>
          <a:xfrm>
            <a:off x="480375" y="2920100"/>
            <a:ext cx="19056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81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Workforce and Labor Incentives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2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2" name="Google Shape;652;p82"/>
          <p:cNvSpPr txBox="1"/>
          <p:nvPr>
            <p:ph idx="4294967295" type="subTitle"/>
          </p:nvPr>
        </p:nvSpPr>
        <p:spPr>
          <a:xfrm>
            <a:off x="3442525" y="470975"/>
            <a:ext cx="5312400" cy="4375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Climate Pollution Reduction Grants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$5B through FY2026</a:t>
            </a:r>
            <a:endParaRPr sz="1200">
              <a:solidFill>
                <a:schemeClr val="accent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accent2"/>
                </a:solidFill>
              </a:rPr>
              <a:t>$4.75B implementation grants and $250M in planning grants 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Planning grants to at least one entity in each state; implementation grants are competitive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Grants for programs that will achieve or facilitate the reduction of greenhouse gas air pollution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And Climate Justice Block Grants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$3B through FY2026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Competitive grants to local governments, Tribes, and community–based nonprofits in disadvantaged communities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Potential uses include investments in zero-emission technologies and related infrastructure and workforce development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Greenhouse Gas Reduction Fund (a.k.a., the Accelerator)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$27B through FY2024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$15B for low-income and disadvantaged communities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Low-cost financing for projects that enable communities to deploy and/or benefit from zero-emission technologies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653" name="Google Shape;65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Google Shape;654;p82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5" name="Google Shape;655;p82"/>
          <p:cNvSpPr/>
          <p:nvPr/>
        </p:nvSpPr>
        <p:spPr>
          <a:xfrm>
            <a:off x="480375" y="2617325"/>
            <a:ext cx="17106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82"/>
          <p:cNvSpPr/>
          <p:nvPr/>
        </p:nvSpPr>
        <p:spPr>
          <a:xfrm>
            <a:off x="480375" y="2920100"/>
            <a:ext cx="16179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82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Environmental Justice Grants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3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3" name="Google Shape;663;p83"/>
          <p:cNvSpPr txBox="1"/>
          <p:nvPr>
            <p:ph idx="4294967295" type="subTitle"/>
          </p:nvPr>
        </p:nvSpPr>
        <p:spPr>
          <a:xfrm>
            <a:off x="3470400" y="382350"/>
            <a:ext cx="5312400" cy="4622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Electrification Rebates and Tax Credits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Renters can take advantage of the following incentives:</a:t>
            </a:r>
            <a:endParaRPr sz="1200">
              <a:solidFill>
                <a:schemeClr val="accent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accent2"/>
                </a:solidFill>
              </a:rPr>
              <a:t>High-Efficiency Electric Home Rebates</a:t>
            </a:r>
            <a:endParaRPr sz="1200">
              <a:solidFill>
                <a:schemeClr val="accent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Home Energy Performance-Based, Whole-House Rebates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accent2"/>
                </a:solidFill>
              </a:rPr>
              <a:t>25C </a:t>
            </a:r>
            <a:r>
              <a:rPr lang="en" sz="1200">
                <a:solidFill>
                  <a:schemeClr val="dk1"/>
                </a:solidFill>
              </a:rPr>
              <a:t>Residential Energy Efficiency Tax Credit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25D Residential Clean Energy Credit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30D EV Credit and 25E Used EV Credit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Renters can utilize rebates and tax credits for portable electrification upgrades so they don’t leave any value behind</a:t>
            </a:r>
            <a:endParaRPr sz="1200">
              <a:solidFill>
                <a:schemeClr val="accent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Electric vehicles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Electric or induction stoves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Heat pump clothes dryers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Some heat pumps and heat pump water heaters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Affordable Housing Investments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IRA includes $1B, with authority to subsidize up to $4B of loans, for affordable housing energy upgrades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Funding designated for private affordable housing and federally subsidized housing (including Section 8)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new 45L New Energy Efficient Home Credit will enable more LIHTC-supported energy-efficient affordable housing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64" name="Google Shape;66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83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6" name="Google Shape;666;p83"/>
          <p:cNvSpPr/>
          <p:nvPr/>
        </p:nvSpPr>
        <p:spPr>
          <a:xfrm>
            <a:off x="480375" y="2617325"/>
            <a:ext cx="15810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83"/>
          <p:cNvSpPr/>
          <p:nvPr/>
        </p:nvSpPr>
        <p:spPr>
          <a:xfrm>
            <a:off x="480375" y="2920100"/>
            <a:ext cx="9162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83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Incentives for Renters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00C3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1"/>
          <p:cNvSpPr txBox="1"/>
          <p:nvPr>
            <p:ph idx="4294967295" type="ctrTitle"/>
          </p:nvPr>
        </p:nvSpPr>
        <p:spPr>
          <a:xfrm>
            <a:off x="586075" y="641950"/>
            <a:ext cx="8308200" cy="111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80">
                <a:solidFill>
                  <a:schemeClr val="lt1"/>
                </a:solidFill>
              </a:rPr>
              <a:t>The Inflation Reduction Act will jumpstart the electrification movement.</a:t>
            </a:r>
            <a:endParaRPr b="1" sz="318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80">
              <a:solidFill>
                <a:schemeClr val="lt1"/>
              </a:solidFill>
            </a:endParaRPr>
          </a:p>
        </p:txBody>
      </p:sp>
      <p:sp>
        <p:nvSpPr>
          <p:cNvPr id="534" name="Google Shape;534;p71"/>
          <p:cNvSpPr txBox="1"/>
          <p:nvPr/>
        </p:nvSpPr>
        <p:spPr>
          <a:xfrm>
            <a:off x="586075" y="1838025"/>
            <a:ext cx="77490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The IRA leverages rebates, tax credits, low-cost financing, and domestic manufacturing incentives to lower costs and increase adoption of:</a:t>
            </a:r>
            <a:endParaRPr b="1" sz="1600">
              <a:solidFill>
                <a:srgbClr val="F9D6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9D65B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Heat pumps, heat pump clothes dryers, electric stoves, and upgraded panels; </a:t>
            </a:r>
            <a:endParaRPr b="1">
              <a:solidFill>
                <a:srgbClr val="F9D6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Electric vehicles; and</a:t>
            </a:r>
            <a:endParaRPr b="1">
              <a:solidFill>
                <a:srgbClr val="F9D6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D65B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Solar and storage.</a:t>
            </a:r>
            <a:endParaRPr b="1">
              <a:solidFill>
                <a:srgbClr val="F9D6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At the same time, it </a:t>
            </a:r>
            <a:r>
              <a:rPr b="1" lang="en" sz="1600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offers </a:t>
            </a:r>
            <a:r>
              <a:rPr b="1" lang="en" sz="1600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powerful incentives for the continued </a:t>
            </a:r>
            <a:r>
              <a:rPr b="1" lang="en" sz="1600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decarbonization</a:t>
            </a:r>
            <a:r>
              <a:rPr b="1" lang="en" sz="1600">
                <a:solidFill>
                  <a:srgbClr val="F9D65B"/>
                </a:solidFill>
                <a:latin typeface="Open Sans"/>
                <a:ea typeface="Open Sans"/>
                <a:cs typeface="Open Sans"/>
                <a:sym typeface="Open Sans"/>
              </a:rPr>
              <a:t> of our electricity supply.</a:t>
            </a:r>
            <a:endParaRPr b="1" sz="1600">
              <a:solidFill>
                <a:srgbClr val="F9D6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5" name="Google Shape;535;p71"/>
          <p:cNvPicPr preferRelativeResize="0"/>
          <p:nvPr/>
        </p:nvPicPr>
        <p:blipFill rotWithShape="1">
          <a:blip r:embed="rId3">
            <a:alphaModFix/>
          </a:blip>
          <a:srcRect b="10647" l="0" r="0" t="58182"/>
          <a:stretch/>
        </p:blipFill>
        <p:spPr>
          <a:xfrm>
            <a:off x="-46425" y="4649325"/>
            <a:ext cx="9228600" cy="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2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1" name="Google Shape;541;p72"/>
          <p:cNvSpPr txBox="1"/>
          <p:nvPr>
            <p:ph idx="4294967295" type="subTitle"/>
          </p:nvPr>
        </p:nvSpPr>
        <p:spPr>
          <a:xfrm>
            <a:off x="3489000" y="802350"/>
            <a:ext cx="5405400" cy="353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000000"/>
                </a:solidFill>
              </a:rPr>
              <a:t>High-Efficiency Electric Home Rebates (HEEHRA)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$4.5B through FY2031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Funding available in 2022, but implementation will take time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Point-of-sale rebates up to $14,000 for LMI households that install new, efficient electric appliances (QEPs)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Contractors can receive an additional $500 incentive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Administered by State </a:t>
            </a:r>
            <a:r>
              <a:rPr lang="en" sz="1200">
                <a:solidFill>
                  <a:srgbClr val="000000"/>
                </a:solidFill>
              </a:rPr>
              <a:t>energy</a:t>
            </a:r>
            <a:r>
              <a:rPr lang="en" sz="1200">
                <a:solidFill>
                  <a:srgbClr val="000000"/>
                </a:solidFill>
              </a:rPr>
              <a:t> offices &amp; Tribes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Home Energy Performance-Based, Whole-House Rebates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$4.3B through FY2031*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Funding available in 2022, but implementation will take time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Rebates for energy-saving retrofits, including heat pumps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$8,000 cap / 80% coverage for LMI households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$4,000 cap / 50% coverage otherwise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*Plus an additional $200M for workforce development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542" name="Google Shape;54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72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4" name="Google Shape;544;p72"/>
          <p:cNvSpPr/>
          <p:nvPr/>
        </p:nvSpPr>
        <p:spPr>
          <a:xfrm>
            <a:off x="480375" y="2617325"/>
            <a:ext cx="11826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72"/>
          <p:cNvSpPr/>
          <p:nvPr/>
        </p:nvSpPr>
        <p:spPr>
          <a:xfrm>
            <a:off x="480375" y="2920100"/>
            <a:ext cx="9588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72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Consumer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Rebates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3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2" name="Google Shape;552;p73"/>
          <p:cNvSpPr txBox="1"/>
          <p:nvPr>
            <p:ph idx="4294967295" type="subTitle"/>
          </p:nvPr>
        </p:nvSpPr>
        <p:spPr>
          <a:xfrm>
            <a:off x="3426175" y="82350"/>
            <a:ext cx="5473500" cy="497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25C: Residential Energy Efficiency Tax Credit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FY2031, new credits start in 2023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30% tax credit for residential efficiency and electrification upgrades, up to $3,200 per year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Annual credit for heat pumps and heat pump water heaters capped at $2,000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Annual credit for other upgrades — electrical panel (if installed in conjunction with a heat pump), insulation, doors and windows — capped at $1,200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Covers purchase and installation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Annual credit limit resets every year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Nonrefundable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25D: Residential Clean Energy Credit 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FY2031, new credits retroactive to 2022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30% tax credit for geothermal heat pumps, solar panels, and battery storage*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Uncapped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Covers purchase and installation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Nonrefundable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Carry-forward ability applies</a:t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*battery storage credits available starting 2023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553" name="Google Shape;55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73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5" name="Google Shape;555;p73"/>
          <p:cNvSpPr/>
          <p:nvPr/>
        </p:nvSpPr>
        <p:spPr>
          <a:xfrm>
            <a:off x="480375" y="2617325"/>
            <a:ext cx="11826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3"/>
          <p:cNvSpPr/>
          <p:nvPr/>
        </p:nvSpPr>
        <p:spPr>
          <a:xfrm>
            <a:off x="480375" y="2920100"/>
            <a:ext cx="1302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73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Consumer 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Tax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Credits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4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3" name="Google Shape;563;p74"/>
          <p:cNvSpPr txBox="1"/>
          <p:nvPr>
            <p:ph idx="4294967295" type="subTitle"/>
          </p:nvPr>
        </p:nvSpPr>
        <p:spPr>
          <a:xfrm>
            <a:off x="3332125" y="121650"/>
            <a:ext cx="5682000" cy="4900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30D: Clean Vehicle Credit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Starts in 2023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Transferable to dealers for a point-of-sale rebate starting in 2024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Revokes unit-per-manufacturer cap on tax credits; now unlimited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Max credit: $7,500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Credit tied to manufacturing requirements </a:t>
            </a:r>
            <a:r>
              <a:rPr lang="en" sz="1200">
                <a:solidFill>
                  <a:schemeClr val="dk1"/>
                </a:solidFill>
              </a:rPr>
              <a:t>and </a:t>
            </a:r>
            <a:r>
              <a:rPr lang="en" sz="1200">
                <a:solidFill>
                  <a:schemeClr val="dk1"/>
                </a:solidFill>
              </a:rPr>
              <a:t>income/MSRP limits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Income limits: $150K single; $225K head of household; $300K joint filers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MSRP limits: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Vans, SUVs, pickup trucks: $80,000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All other vehicles: $55,000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25E: Credit for Previously-Owned Clean Vehicles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Starts in 2023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Transferable to dealers for a point-of-sale rebate starting in 2024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Credit amount: $4,000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Income limits: $75K single; $112.5K head of household; $150K joint filers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MSRP limit: $25,000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30C Alternative Fuel Refueling Property Credit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2032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30% tax credit for residential EV chargers, up to $1,000/charger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Starting in 2023, credit restricted to rural or low-income communities 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564" name="Google Shape;56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5" name="Google Shape;565;p74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6" name="Google Shape;566;p74"/>
          <p:cNvSpPr/>
          <p:nvPr/>
        </p:nvSpPr>
        <p:spPr>
          <a:xfrm>
            <a:off x="480375" y="2617325"/>
            <a:ext cx="11826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4"/>
          <p:cNvSpPr/>
          <p:nvPr/>
        </p:nvSpPr>
        <p:spPr>
          <a:xfrm>
            <a:off x="480375" y="2920100"/>
            <a:ext cx="1302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74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Consumer 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Tax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Credits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5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4" name="Google Shape;574;p75"/>
          <p:cNvSpPr txBox="1"/>
          <p:nvPr>
            <p:ph idx="4294967295" type="subTitle"/>
          </p:nvPr>
        </p:nvSpPr>
        <p:spPr>
          <a:xfrm>
            <a:off x="3360900" y="1116150"/>
            <a:ext cx="5783100" cy="291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179D Energy Efficient Commercial Buildings Deduction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FY2031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tax deduction to commercial buildings that achieve at least a 25% reduction in site energy use intensity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Incentives vary based on savings and prevailing wage requirements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Max credit: $5/sq. ft.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45L New Energy Efficient Home Credit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2032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Credits available for single-family and multi-family new homes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$2,500 for homes meeting EPA’s ENERGY STAR requirements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$5,000 for homes meeting DOE’s Zero Energy Ready Homes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LIHTC properties can use 45L without basis adjustment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575" name="Google Shape;57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75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7" name="Google Shape;577;p75"/>
          <p:cNvSpPr/>
          <p:nvPr/>
        </p:nvSpPr>
        <p:spPr>
          <a:xfrm>
            <a:off x="480375" y="2617325"/>
            <a:ext cx="1404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75"/>
          <p:cNvSpPr/>
          <p:nvPr/>
        </p:nvSpPr>
        <p:spPr>
          <a:xfrm>
            <a:off x="480375" y="2920100"/>
            <a:ext cx="1302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75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Commercial</a:t>
            </a: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Tax Credits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5" name="Google Shape;585;p76"/>
          <p:cNvSpPr txBox="1"/>
          <p:nvPr>
            <p:ph idx="4294967295" type="subTitle"/>
          </p:nvPr>
        </p:nvSpPr>
        <p:spPr>
          <a:xfrm>
            <a:off x="3483850" y="1255350"/>
            <a:ext cx="5502000" cy="2876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30C Alternative Fuel Refueling Property Credit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2032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30% tax credit for commercial EV chargers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Increases incentive from $30,000 per property to $100,000 per item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Starting in 2023, credit restricted to rural or low-income communities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45W Credit for Qualified Commercial Clean Vehicles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Extended through 2032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30% tax credit for commercial clean vehicles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Credit limit: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$7,500 for vehicles under 14,000 lb.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$40,000 otherwise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</a:t>
            </a:r>
            <a:r>
              <a:rPr lang="en" sz="1200">
                <a:solidFill>
                  <a:schemeClr val="dk1"/>
                </a:solidFill>
              </a:rPr>
              <a:t>ourcing/manufacturing/assembly requirements do not apply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586" name="Google Shape;58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76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8" name="Google Shape;588;p76"/>
          <p:cNvSpPr/>
          <p:nvPr/>
        </p:nvSpPr>
        <p:spPr>
          <a:xfrm>
            <a:off x="480375" y="2617325"/>
            <a:ext cx="1404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76"/>
          <p:cNvSpPr/>
          <p:nvPr/>
        </p:nvSpPr>
        <p:spPr>
          <a:xfrm>
            <a:off x="480375" y="2920100"/>
            <a:ext cx="1302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76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Commercial</a:t>
            </a: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Tax Credits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7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6" name="Google Shape;596;p77"/>
          <p:cNvSpPr txBox="1"/>
          <p:nvPr>
            <p:ph idx="4294967295" type="subTitle"/>
          </p:nvPr>
        </p:nvSpPr>
        <p:spPr>
          <a:xfrm>
            <a:off x="3361125" y="789150"/>
            <a:ext cx="5682900" cy="380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Improving Energy Efficiency or Water Efficiency or Climate Resilience of Affordable Housing (f.k.a. GREAHT)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$1B through FY2028, with authority to subsidize up to $4B of loans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Grants and loans to: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Improve energy or water efficiency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Improve indoor air quality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Install low-emission technologies, including zero-emission electricity generation, energy storage, and building electrification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Funding designated for private affordable housing and federally subsidized housing (including Section 8)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Assistance for Latest and Zero Building Energy Code Adoption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$1B through FY2029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A</a:t>
            </a:r>
            <a:r>
              <a:rPr lang="en" sz="1200">
                <a:solidFill>
                  <a:schemeClr val="dk1"/>
                </a:solidFill>
              </a:rPr>
              <a:t>dministered to states and local governments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Purpose: to adopt and enforce residential/commercial building codes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Plans</a:t>
            </a:r>
            <a:r>
              <a:rPr lang="en" sz="1200">
                <a:solidFill>
                  <a:schemeClr val="dk1"/>
                </a:solidFill>
              </a:rPr>
              <a:t> shall include “active training and enforcement programs” to “achieve full compliance with any building energy code adopted”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597" name="Google Shape;59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8" name="Google Shape;598;p77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9" name="Google Shape;599;p77"/>
          <p:cNvSpPr/>
          <p:nvPr/>
        </p:nvSpPr>
        <p:spPr>
          <a:xfrm>
            <a:off x="480375" y="2617325"/>
            <a:ext cx="1209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77"/>
          <p:cNvSpPr/>
          <p:nvPr/>
        </p:nvSpPr>
        <p:spPr>
          <a:xfrm>
            <a:off x="480375" y="2920100"/>
            <a:ext cx="10887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77"/>
          <p:cNvSpPr/>
          <p:nvPr/>
        </p:nvSpPr>
        <p:spPr>
          <a:xfrm>
            <a:off x="480375" y="3222875"/>
            <a:ext cx="12093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77"/>
          <p:cNvSpPr txBox="1"/>
          <p:nvPr/>
        </p:nvSpPr>
        <p:spPr>
          <a:xfrm>
            <a:off x="474775" y="1707600"/>
            <a:ext cx="19431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Additional Buildings Incentives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8"/>
          <p:cNvSpPr/>
          <p:nvPr/>
        </p:nvSpPr>
        <p:spPr>
          <a:xfrm>
            <a:off x="2892500" y="0"/>
            <a:ext cx="6251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8" name="Google Shape;608;p78"/>
          <p:cNvSpPr txBox="1"/>
          <p:nvPr>
            <p:ph idx="4294967295" type="subTitle"/>
          </p:nvPr>
        </p:nvSpPr>
        <p:spPr>
          <a:xfrm>
            <a:off x="3451825" y="348575"/>
            <a:ext cx="5312400" cy="4620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Greenhouse Gas Reduction Fund (a.k.a., the Accelerator)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$27B through FY2024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$15B for low-income and disadvantaged communities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Grants to create/support national, state, and local green banks to: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Provide low-cost financing to projects that enable communities to deploy or benefit from zero-emission technologies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Funding will leverage private capital with a ~5:1 ratio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Department of Energy’s Loan Programs Office (LPO)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$3.6B through FY2026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Provides authority to guarantee up to $40B of loans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Guarantees loans for projects that avoid, reduce, or sequester air pollutants or anthropogenic greenhouse gas emissions</a:t>
            </a:r>
            <a:endParaRPr sz="14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Potential impacts: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LPO can finance “innovative” projects like virtual power plants (VPPs), including household electrification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LPO can provide subsidized loans to onshore manufacturing facilities for electrification projects (limitations apply)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If State entities first provide funding, LPO can finance non-innovative technologies and projects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09" name="Google Shape;60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36" y="-3"/>
            <a:ext cx="451925" cy="71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Google Shape;610;p78"/>
          <p:cNvCxnSpPr/>
          <p:nvPr/>
        </p:nvCxnSpPr>
        <p:spPr>
          <a:xfrm rot="10800000">
            <a:off x="2886499" y="243297"/>
            <a:ext cx="6000" cy="4900200"/>
          </a:xfrm>
          <a:prstGeom prst="straightConnector1">
            <a:avLst/>
          </a:prstGeom>
          <a:noFill/>
          <a:ln cap="flat" cmpd="sng" w="38100">
            <a:solidFill>
              <a:srgbClr val="F9D6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1" name="Google Shape;611;p78"/>
          <p:cNvSpPr/>
          <p:nvPr/>
        </p:nvSpPr>
        <p:spPr>
          <a:xfrm>
            <a:off x="480375" y="2617325"/>
            <a:ext cx="10515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78"/>
          <p:cNvSpPr/>
          <p:nvPr/>
        </p:nvSpPr>
        <p:spPr>
          <a:xfrm>
            <a:off x="480375" y="2920100"/>
            <a:ext cx="1144500" cy="82500"/>
          </a:xfrm>
          <a:prstGeom prst="rect">
            <a:avLst/>
          </a:prstGeom>
          <a:solidFill>
            <a:srgbClr val="FDE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78"/>
          <p:cNvSpPr txBox="1"/>
          <p:nvPr/>
        </p:nvSpPr>
        <p:spPr>
          <a:xfrm>
            <a:off x="474775" y="1707600"/>
            <a:ext cx="20598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Inflation Reduction Act: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Low-Cost Financing</a:t>
            </a:r>
            <a:endParaRPr b="1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